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</p:sldMasterIdLst>
  <p:notesMasterIdLst>
    <p:notesMasterId r:id="rId35"/>
  </p:notesMasterIdLst>
  <p:handoutMasterIdLst>
    <p:handoutMasterId r:id="rId36"/>
  </p:handoutMasterIdLst>
  <p:sldIdLst>
    <p:sldId id="620" r:id="rId2"/>
    <p:sldId id="903" r:id="rId3"/>
    <p:sldId id="928" r:id="rId4"/>
    <p:sldId id="921" r:id="rId5"/>
    <p:sldId id="902" r:id="rId6"/>
    <p:sldId id="872" r:id="rId7"/>
    <p:sldId id="871" r:id="rId8"/>
    <p:sldId id="867" r:id="rId9"/>
    <p:sldId id="898" r:id="rId10"/>
    <p:sldId id="874" r:id="rId11"/>
    <p:sldId id="837" r:id="rId12"/>
    <p:sldId id="877" r:id="rId13"/>
    <p:sldId id="929" r:id="rId14"/>
    <p:sldId id="878" r:id="rId15"/>
    <p:sldId id="876" r:id="rId16"/>
    <p:sldId id="880" r:id="rId17"/>
    <p:sldId id="922" r:id="rId18"/>
    <p:sldId id="881" r:id="rId19"/>
    <p:sldId id="873" r:id="rId20"/>
    <p:sldId id="870" r:id="rId21"/>
    <p:sldId id="899" r:id="rId22"/>
    <p:sldId id="915" r:id="rId23"/>
    <p:sldId id="900" r:id="rId24"/>
    <p:sldId id="901" r:id="rId25"/>
    <p:sldId id="904" r:id="rId26"/>
    <p:sldId id="905" r:id="rId27"/>
    <p:sldId id="907" r:id="rId28"/>
    <p:sldId id="909" r:id="rId29"/>
    <p:sldId id="906" r:id="rId30"/>
    <p:sldId id="908" r:id="rId31"/>
    <p:sldId id="855" r:id="rId32"/>
    <p:sldId id="923" r:id="rId33"/>
    <p:sldId id="924" r:id="rId34"/>
  </p:sldIdLst>
  <p:sldSz cx="9144000" cy="6858000" type="screen4x3"/>
  <p:notesSz cx="6918325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Holtz" initials="JH" lastIdx="4" clrIdx="0">
    <p:extLst>
      <p:ext uri="{19B8F6BF-5375-455C-9EA6-DF929625EA0E}">
        <p15:presenceInfo xmlns:p15="http://schemas.microsoft.com/office/powerpoint/2012/main" userId="Jennifer Hol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A00"/>
    <a:srgbClr val="39399F"/>
    <a:srgbClr val="3D3DAB"/>
    <a:srgbClr val="4364A5"/>
    <a:srgbClr val="4754CF"/>
    <a:srgbClr val="02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73325" autoAdjust="0"/>
  </p:normalViewPr>
  <p:slideViewPr>
    <p:cSldViewPr>
      <p:cViewPr varScale="1">
        <p:scale>
          <a:sx n="78" d="100"/>
          <a:sy n="78" d="100"/>
        </p:scale>
        <p:origin x="7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 varScale="1">
        <p:scale>
          <a:sx n="86" d="100"/>
          <a:sy n="86" d="100"/>
        </p:scale>
        <p:origin x="3852" y="90"/>
      </p:cViewPr>
      <p:guideLst>
        <p:guide orient="horz" pos="2905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97AB543-AC5F-4785-953E-984334857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3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60692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381501"/>
            <a:ext cx="5537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F69D61D-C6B1-4B1F-9673-45EFBB08F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70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3DAA-490C-43E6-8AE2-CB7F71C43D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6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09F79-428D-4FBD-BC91-F48362B12F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1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1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3B829-DE53-4395-A073-4B84B62AEB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44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CD442-DAF0-455E-948D-7A9E1A1A9C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6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F2F32-3D13-419A-89EF-D41732C349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4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2D8CDC-8D14-4DEF-B176-AA42C6A009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0563" y="4381500"/>
            <a:ext cx="5537200" cy="393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8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39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2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30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8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57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59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75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96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31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82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81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3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86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76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4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21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AFED6B-A70A-4D69-AD80-81E815258E3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04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6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5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5D3F7-A040-4DEE-AF77-ECDC13C602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1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BFA5-4F9E-4BCD-8CBD-EDD2DAEDAE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3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9BD24-0398-4853-8826-CD90D543F7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2" y="4381499"/>
            <a:ext cx="5537200" cy="414813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9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9D61D-C6B1-4B1F-9673-45EFBB08F5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3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12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13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8F4E-45CC-457B-9B21-56EE9C16E1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2C87-ACCC-425C-A4C9-A8126E6589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0E0C-E069-4BBD-B145-89F6D501F7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7915-8B62-4501-8C3C-E9C7B47AE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BA0F-B954-4F1B-89BA-596CCD0BE9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BB46-13CF-401F-A2A8-D407698DC3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11A6-265F-4BEE-9E77-3A90DBD1D8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4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3D95-F866-45EA-BF55-838B7102A4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3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Rectangle 6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95CB-F04A-4BE8-A7E0-31D59F4FD4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C846-87C5-4DDF-A7BE-220CA0F1A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CD9F-C1A4-43EE-A98A-9A56267473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2963" y="1716088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50"/>
            <a:ext cx="1800225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275" y="6572250"/>
            <a:ext cx="2879725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50"/>
            <a:ext cx="809625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pPr>
              <a:defRPr/>
            </a:pPr>
            <a:fld id="{53C83C9E-9057-43C0-8E8D-1BA5802F4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63" y="282575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6" r:id="rId2"/>
    <p:sldLayoutId id="2147484203" r:id="rId3"/>
    <p:sldLayoutId id="2147484197" r:id="rId4"/>
    <p:sldLayoutId id="2147484198" r:id="rId5"/>
    <p:sldLayoutId id="2147484204" r:id="rId6"/>
    <p:sldLayoutId id="2147484205" r:id="rId7"/>
    <p:sldLayoutId id="2147484199" r:id="rId8"/>
    <p:sldLayoutId id="2147484200" r:id="rId9"/>
    <p:sldLayoutId id="2147484201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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2" y="285750"/>
            <a:ext cx="846299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Analysis of Network Outage Reports</a:t>
            </a:r>
            <a:endParaRPr lang="en-US" i="1" dirty="0"/>
          </a:p>
        </p:txBody>
      </p:sp>
      <p:pic>
        <p:nvPicPr>
          <p:cNvPr id="15362" name="Picture 5" descr="circ_fcclog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10400" y="4706938"/>
            <a:ext cx="2133600" cy="2151062"/>
          </a:xfrm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6E5-831A-4DE0-8AD4-8FAEE951C788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43600" y="2133600"/>
            <a:ext cx="3200400" cy="2133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i="1" dirty="0"/>
              <a:t>Cybersecurity and Communications Reliability Division – Public Safety &amp; Homeland Security Bureau</a:t>
            </a:r>
            <a:endParaRPr lang="en-US" sz="2200" b="1" i="1" dirty="0"/>
          </a:p>
          <a:p>
            <a:pPr marL="0" indent="0" algn="r" eaLnBrk="1" hangingPunct="1">
              <a:buFont typeface="Wingdings" pitchFamily="2" charset="2"/>
              <a:buNone/>
            </a:pPr>
            <a:endParaRPr lang="en-US" sz="2200" b="1" i="1" dirty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200" b="1" i="1" dirty="0"/>
              <a:t>Jay Bennett</a:t>
            </a:r>
            <a:endParaRPr lang="en-US" sz="2200" b="1" dirty="0"/>
          </a:p>
          <a:p>
            <a:pPr marL="0" indent="0" algn="r" eaLnBrk="1" hangingPunct="1"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819400" y="6324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/>
              <a:t>December 2021</a:t>
            </a:r>
          </a:p>
        </p:txBody>
      </p:sp>
      <p:pic>
        <p:nvPicPr>
          <p:cNvPr id="15366" name="Picture 9" descr="Cables hooked up to a 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49863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E911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7D1D0-EE14-4347-AF10-A6CD01DA8016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4641" y="3167390"/>
            <a:ext cx="209974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>
                <a:latin typeface="Arial"/>
                <a:cs typeface="Arial"/>
              </a:rPr>
              <a:t>114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59776-E1C6-4238-8F1D-975153D86110}"/>
              </a:ext>
            </a:extLst>
          </p:cNvPr>
          <p:cNvSpPr txBox="1"/>
          <p:nvPr/>
        </p:nvSpPr>
        <p:spPr>
          <a:xfrm>
            <a:off x="6921560" y="2235215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0%</a:t>
            </a:r>
            <a:endParaRPr lang="en-US" sz="1400"/>
          </a:p>
          <a:p>
            <a:pPr algn="ctr"/>
            <a:r>
              <a:rPr lang="en-US" sz="1400" dirty="0"/>
              <a:t>(Current 0%)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E016B3-DAE0-4761-836F-9E54DF4F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8" y="1967421"/>
            <a:ext cx="4710896" cy="30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79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Very Large E911 Outages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89603-82DF-40D4-8007-0EBAACCCA680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3608085"/>
            <a:ext cx="327659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/>
              <a:t>3Q21 Monthly Average 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2.3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1F15F-4D0B-45AE-A9AD-3F8B69FE42BE}"/>
              </a:ext>
            </a:extLst>
          </p:cNvPr>
          <p:cNvSpPr txBox="1"/>
          <p:nvPr/>
        </p:nvSpPr>
        <p:spPr>
          <a:xfrm>
            <a:off x="6705600" y="2504926"/>
            <a:ext cx="1405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0%</a:t>
            </a:r>
          </a:p>
          <a:p>
            <a:pPr algn="ctr"/>
            <a:r>
              <a:rPr lang="en-US" sz="1400" dirty="0"/>
              <a:t>(Current 0%)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E8ED524-43C1-457F-B3F3-9BAA46C1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85" y="1905222"/>
            <a:ext cx="5087073" cy="34237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E911 – Phase 2 Events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038DD-D735-414D-998B-9377B557247B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7768" y="3678034"/>
            <a:ext cx="3113353" cy="116955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28</a:t>
            </a:r>
            <a:endParaRPr lang="en-US" sz="1400" dirty="0"/>
          </a:p>
          <a:p>
            <a:pPr algn="ctr"/>
            <a:r>
              <a:rPr lang="en-US" sz="1400" dirty="0">
                <a:latin typeface="Arial"/>
                <a:cs typeface="Arial"/>
              </a:rPr>
              <a:t>(significantly lower than expected)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B5385-E2BB-4096-B09F-B60681445E48}"/>
              </a:ext>
            </a:extLst>
          </p:cNvPr>
          <p:cNvSpPr txBox="1"/>
          <p:nvPr/>
        </p:nvSpPr>
        <p:spPr>
          <a:xfrm>
            <a:off x="6829762" y="2394012"/>
            <a:ext cx="1409360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0.8%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0%)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11FCBC7-ADE0-4CF4-8BD0-83570A8B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7" y="2102272"/>
            <a:ext cx="5675453" cy="37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915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Wireline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94437-EB60-4825-A9BD-788C8DED2C80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62070" y="3429000"/>
            <a:ext cx="3191899" cy="138499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>
                <a:latin typeface="Arial"/>
                <a:cs typeface="Arial"/>
              </a:rPr>
              <a:t>137</a:t>
            </a:r>
            <a:endParaRPr lang="en-US" sz="1400" dirty="0"/>
          </a:p>
          <a:p>
            <a:pPr algn="ctr"/>
            <a:r>
              <a:rPr lang="en-US" sz="1400">
                <a:latin typeface="Arial"/>
                <a:cs typeface="Arial"/>
              </a:rPr>
              <a:t>(significantly higher than expected)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1D311-AA04-4B9B-BC8A-43C2F970F008}"/>
              </a:ext>
            </a:extLst>
          </p:cNvPr>
          <p:cNvSpPr txBox="1"/>
          <p:nvPr/>
        </p:nvSpPr>
        <p:spPr>
          <a:xfrm>
            <a:off x="6896360" y="2514600"/>
            <a:ext cx="1405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0%</a:t>
            </a:r>
          </a:p>
          <a:p>
            <a:pPr algn="ctr"/>
            <a:r>
              <a:rPr lang="en-US" sz="1400" dirty="0"/>
              <a:t>(Current 0%)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859E55-CA99-4643-A32F-A83C8DC6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99" y="1996357"/>
            <a:ext cx="4826643" cy="31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83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Wireless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3D9-F79B-4A70-B59B-1F40CA54ED98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7732" y="3403461"/>
            <a:ext cx="209974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>
                <a:latin typeface="Arial"/>
                <a:cs typeface="Arial"/>
              </a:rPr>
              <a:t>1305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0681D-F743-4610-84D4-86AD3CB36D19}"/>
              </a:ext>
            </a:extLst>
          </p:cNvPr>
          <p:cNvSpPr txBox="1"/>
          <p:nvPr/>
        </p:nvSpPr>
        <p:spPr>
          <a:xfrm>
            <a:off x="6808110" y="2362200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1.5%</a:t>
            </a:r>
            <a:endParaRPr lang="en-US" sz="1400"/>
          </a:p>
          <a:p>
            <a:pPr algn="ctr"/>
            <a:r>
              <a:rPr lang="en-US" sz="1400" dirty="0"/>
              <a:t>(Current 1.5%)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50D6C54-92B9-47FA-8739-BF9854A8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85" y="1987368"/>
            <a:ext cx="5501832" cy="35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664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VoIP/VoLTE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065A-81AC-4674-AB48-EF20F768011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8210" y="3260905"/>
            <a:ext cx="209974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3Q21 Monthly Average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856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76482-F572-4C66-9675-0316BF82C70D}"/>
              </a:ext>
            </a:extLst>
          </p:cNvPr>
          <p:cNvSpPr txBox="1"/>
          <p:nvPr/>
        </p:nvSpPr>
        <p:spPr>
          <a:xfrm>
            <a:off x="6915126" y="2291408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0.7%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0.6%)</a:t>
            </a:r>
            <a:endParaRPr lang="en-US" sz="1400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8294FDC-85FB-40D9-8725-D695B87DF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4" y="1968371"/>
            <a:ext cx="5453605" cy="35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2" y="2857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76D7-B4D1-4692-9FBE-B3A0C26690C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7712" y="3526121"/>
            <a:ext cx="2099742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31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E7C6F-6EBA-4D54-ADC3-6AD3F441B154}"/>
              </a:ext>
            </a:extLst>
          </p:cNvPr>
          <p:cNvSpPr txBox="1"/>
          <p:nvPr/>
        </p:nvSpPr>
        <p:spPr>
          <a:xfrm>
            <a:off x="6858000" y="2590800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0.9%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0%)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460AFA7-D902-4DFF-805A-D2973383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85" y="2044399"/>
            <a:ext cx="5308921" cy="35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2575"/>
            <a:ext cx="8920163" cy="1143000"/>
          </a:xfrm>
        </p:spPr>
        <p:txBody>
          <a:bodyPr>
            <a:normAutofit/>
          </a:bodyPr>
          <a:lstStyle/>
          <a:p>
            <a:r>
              <a:rPr lang="en-US" dirty="0"/>
              <a:t>Special Facilities Outages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74FE1-5CE2-4A06-BB14-CDC2BA3CAAD4}"/>
              </a:ext>
            </a:extLst>
          </p:cNvPr>
          <p:cNvSpPr txBox="1"/>
          <p:nvPr/>
        </p:nvSpPr>
        <p:spPr>
          <a:xfrm>
            <a:off x="6744115" y="2249967"/>
            <a:ext cx="1468671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-0.6%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(Current -0.5%)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C1BC4-7510-4004-9B32-957601A49FCE}"/>
              </a:ext>
            </a:extLst>
          </p:cNvPr>
          <p:cNvSpPr txBox="1"/>
          <p:nvPr/>
        </p:nvSpPr>
        <p:spPr>
          <a:xfrm>
            <a:off x="6521430" y="3141790"/>
            <a:ext cx="2099742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>
                <a:latin typeface="Arial"/>
                <a:cs typeface="Arial"/>
              </a:rPr>
              <a:t>884</a:t>
            </a:r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98346C4-C871-49BA-A029-D212502A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85" y="2090074"/>
            <a:ext cx="5839427" cy="38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Malicious Events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61463" y="3657600"/>
            <a:ext cx="3191900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50</a:t>
            </a:r>
            <a:endParaRPr lang="en-US" sz="1400" dirty="0"/>
          </a:p>
          <a:p>
            <a:pPr algn="ctr"/>
            <a:r>
              <a:rPr lang="en-US" sz="1400" dirty="0">
                <a:latin typeface="Arial"/>
                <a:cs typeface="Arial"/>
              </a:rPr>
              <a:t>(significantly higher than expected)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680B9-35E0-4F3C-A5D7-927F1D29A88E}"/>
              </a:ext>
            </a:extLst>
          </p:cNvPr>
          <p:cNvSpPr txBox="1"/>
          <p:nvPr/>
        </p:nvSpPr>
        <p:spPr>
          <a:xfrm>
            <a:off x="6854462" y="2461736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1.9%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2.1%)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C368FF-8CAD-4F7D-A1BD-5A4E988F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4" y="2087354"/>
            <a:ext cx="5637396" cy="37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29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Fiber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2604" y="3178345"/>
            <a:ext cx="3113353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311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(significantly lower than expected)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C3A13-2680-455C-AD71-F881C3261CA0}"/>
              </a:ext>
            </a:extLst>
          </p:cNvPr>
          <p:cNvSpPr txBox="1"/>
          <p:nvPr/>
        </p:nvSpPr>
        <p:spPr>
          <a:xfrm>
            <a:off x="6831493" y="2257273"/>
            <a:ext cx="1405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0%</a:t>
            </a:r>
          </a:p>
          <a:p>
            <a:pPr algn="ctr"/>
            <a:r>
              <a:rPr lang="en-US" sz="1400" dirty="0"/>
              <a:t>(Current 0%)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F5AC28B-C12B-4B13-8EDE-CC338E4F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3" y="1977448"/>
            <a:ext cx="5366794" cy="35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088"/>
            <a:ext cx="8615363" cy="48387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Database snapshot as of November 8, 2021</a:t>
            </a:r>
          </a:p>
          <a:p>
            <a:r>
              <a:rPr lang="en-US" dirty="0">
                <a:latin typeface="Arial"/>
                <a:cs typeface="Arial"/>
              </a:rPr>
              <a:t>NORS Final Outage Reports from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/>
                <a:cs typeface="Arial"/>
              </a:rPr>
              <a:t>January 1, 2013 through September 30, 2021 were used in the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91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Planned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3991" y="3071565"/>
            <a:ext cx="3113353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410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(significantly lower than expected)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4F6ED-AE18-4025-80B2-577816C9BC10}"/>
              </a:ext>
            </a:extLst>
          </p:cNvPr>
          <p:cNvSpPr txBox="1"/>
          <p:nvPr/>
        </p:nvSpPr>
        <p:spPr>
          <a:xfrm>
            <a:off x="6831493" y="2224120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1.1%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0.9%)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56A62C3-8711-407F-837A-E5519FF5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1" y="1908023"/>
            <a:ext cx="5144946" cy="33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Hardware Failure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8014" y="3030731"/>
            <a:ext cx="3191899" cy="116955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1159</a:t>
            </a:r>
            <a:endParaRPr lang="en-US" sz="1400" dirty="0"/>
          </a:p>
          <a:p>
            <a:pPr algn="ctr"/>
            <a:r>
              <a:rPr lang="en-US" sz="1400" dirty="0">
                <a:latin typeface="Arial"/>
                <a:cs typeface="Arial"/>
              </a:rPr>
              <a:t>(significantly higher than expected)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C9822-CDB8-426F-957D-B1A67970A91B}"/>
              </a:ext>
            </a:extLst>
          </p:cNvPr>
          <p:cNvSpPr txBox="1"/>
          <p:nvPr/>
        </p:nvSpPr>
        <p:spPr>
          <a:xfrm>
            <a:off x="6780820" y="2152891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1.0%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1.3%)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1AE60D-DF89-47AC-AD9F-83BBE889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2" y="1998162"/>
            <a:ext cx="5342868" cy="35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629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– External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4FDB6-1A57-4981-B0AC-7A979659F4C5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2478" y="3379232"/>
            <a:ext cx="209974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474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B7180-9B13-497B-9F9E-6B900039B24F}"/>
              </a:ext>
            </a:extLst>
          </p:cNvPr>
          <p:cNvSpPr txBox="1"/>
          <p:nvPr/>
        </p:nvSpPr>
        <p:spPr>
          <a:xfrm>
            <a:off x="6846542" y="2362200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0.9%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0.6%)</a:t>
            </a:r>
            <a:endParaRPr lang="en-US" sz="1400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66D43B6-C68D-42A0-8623-1EF04212F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85" y="1965897"/>
            <a:ext cx="5193174" cy="34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6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Power Failure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85480" y="3098355"/>
            <a:ext cx="3113353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801</a:t>
            </a:r>
            <a:endParaRPr lang="en-US" sz="1400" dirty="0"/>
          </a:p>
          <a:p>
            <a:pPr algn="ctr"/>
            <a:r>
              <a:rPr lang="en-US" sz="1400" dirty="0"/>
              <a:t>(significantly lower than expected)</a:t>
            </a:r>
          </a:p>
          <a:p>
            <a:pPr algn="ctr"/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675DE-ECB1-481F-B508-10D2CBDDF517}"/>
              </a:ext>
            </a:extLst>
          </p:cNvPr>
          <p:cNvSpPr txBox="1"/>
          <p:nvPr/>
        </p:nvSpPr>
        <p:spPr>
          <a:xfrm>
            <a:off x="6897816" y="2241099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2.8%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2.2%)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913F5A-8587-4572-A285-3B4D7F62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7" y="1976636"/>
            <a:ext cx="5058136" cy="32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655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Diversity Failure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37460" y="3276600"/>
            <a:ext cx="2099742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235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3A43E-07F4-4E63-8631-B1F36A42A77A}"/>
              </a:ext>
            </a:extLst>
          </p:cNvPr>
          <p:cNvSpPr txBox="1"/>
          <p:nvPr/>
        </p:nvSpPr>
        <p:spPr>
          <a:xfrm>
            <a:off x="6882647" y="2406134"/>
            <a:ext cx="1409360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/>
              <a:t>1.0%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1.2%)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1D7D562-853E-4F8A-A4C0-C0E6EE1C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3" y="2101599"/>
            <a:ext cx="5829782" cy="38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394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1534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Duration Trends: OC3 Non-Simplex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84808-C074-4292-9732-A84F7E1A211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1236" y="2286000"/>
            <a:ext cx="2226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September, durations in 2021 have not been statistically different from 2020.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21A56-8FCC-40B0-8658-9BA905AA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10" y="3272790"/>
            <a:ext cx="297180" cy="312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CA759-02E2-449E-86FA-9D70D1A1F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00250"/>
            <a:ext cx="607839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91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E911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69890-8D77-43A1-9C42-20E7A1F3E7E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10" name="TextBox 5"/>
          <p:cNvSpPr txBox="1"/>
          <p:nvPr/>
        </p:nvSpPr>
        <p:spPr>
          <a:xfrm>
            <a:off x="3733800" y="4267200"/>
            <a:ext cx="38100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5330C-0032-4011-95E9-0C0C72D30944}"/>
              </a:ext>
            </a:extLst>
          </p:cNvPr>
          <p:cNvSpPr txBox="1"/>
          <p:nvPr/>
        </p:nvSpPr>
        <p:spPr>
          <a:xfrm>
            <a:off x="6858000" y="22860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September, durations in 2021 have not been statistically different from 2020.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8F73A-89EB-4680-A829-3FAD0401F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26376"/>
            <a:ext cx="6072158" cy="38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90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52BFA-372C-442D-A6D0-8383E70D9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6338792" cy="401955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 txBox="1"/>
          <p:nvPr/>
        </p:nvSpPr>
        <p:spPr>
          <a:xfrm>
            <a:off x="5181600" y="4317325"/>
            <a:ext cx="383438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7E8A5-0046-4775-A046-E72C49B4C315}"/>
              </a:ext>
            </a:extLst>
          </p:cNvPr>
          <p:cNvSpPr txBox="1"/>
          <p:nvPr/>
        </p:nvSpPr>
        <p:spPr>
          <a:xfrm>
            <a:off x="6862990" y="2286000"/>
            <a:ext cx="220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September, durations have been significantly longer in 2021 compared with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666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VoIP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7FBAE-976B-41E4-9AEA-CB81AAAE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6019800" cy="3843707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SpPr txBox="1"/>
          <p:nvPr/>
        </p:nvSpPr>
        <p:spPr>
          <a:xfrm>
            <a:off x="5181600" y="4581624"/>
            <a:ext cx="53340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29235-AD85-4E0B-A16C-7DB83BFCB4D7}"/>
              </a:ext>
            </a:extLst>
          </p:cNvPr>
          <p:cNvSpPr txBox="1"/>
          <p:nvPr/>
        </p:nvSpPr>
        <p:spPr>
          <a:xfrm>
            <a:off x="6858000" y="22860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September, durations in 2021 have been significantly shorter than in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094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Duration Trends: Wireline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F1F8-DE96-4DD3-8B77-62931DABAF3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7679-DB71-4A5A-8229-34B56C43D5EA}"/>
              </a:ext>
            </a:extLst>
          </p:cNvPr>
          <p:cNvSpPr txBox="1"/>
          <p:nvPr/>
        </p:nvSpPr>
        <p:spPr>
          <a:xfrm>
            <a:off x="6828265" y="2286000"/>
            <a:ext cx="2239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September, durations in 2021 have not been statistically different from 2020.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2515B-84DC-48D9-A086-EBC87777C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007468"/>
            <a:ext cx="6269811" cy="40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73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Trend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088"/>
            <a:ext cx="8615363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trend and seasonality effects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Estimates used in trend chart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3-year window (3Q18 – 2Q21)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recent trend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with past trend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3-year window (4Q18 – 3Q21)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monthly frequency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(3Q21)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if significantly different from expected frequency based on past trend and seasonality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2904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76200" y="122238"/>
            <a:ext cx="92202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Duration Trends: OC3 Simplex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8C4E6-B47D-4248-B8F5-E988DAA4F7D4}"/>
              </a:ext>
            </a:extLst>
          </p:cNvPr>
          <p:cNvSpPr txBox="1"/>
          <p:nvPr/>
        </p:nvSpPr>
        <p:spPr>
          <a:xfrm>
            <a:off x="6858000" y="22860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September, durations have not been statistically different from 2020.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E7760-7AF8-4872-B43B-4858081D1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000250"/>
            <a:ext cx="615626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00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Test for Trend in Event Duration</a:t>
            </a:r>
          </a:p>
        </p:txBody>
      </p:sp>
      <p:sp>
        <p:nvSpPr>
          <p:cNvPr id="54275" name="Text Box 34"/>
          <p:cNvSpPr txBox="1">
            <a:spLocks noChangeArrowheads="1"/>
          </p:cNvSpPr>
          <p:nvPr/>
        </p:nvSpPr>
        <p:spPr bwMode="auto">
          <a:xfrm>
            <a:off x="152400" y="17526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Non-OC3-Simplex outages</a:t>
            </a:r>
          </a:p>
          <a:p>
            <a:r>
              <a:rPr lang="en-US" sz="2400" dirty="0"/>
              <a:t>from October 2018 thru </a:t>
            </a:r>
          </a:p>
          <a:p>
            <a:r>
              <a:rPr lang="en-US" sz="2400" dirty="0"/>
              <a:t>September 2021</a:t>
            </a:r>
          </a:p>
        </p:txBody>
      </p:sp>
      <p:sp>
        <p:nvSpPr>
          <p:cNvPr id="54276" name="Text Box 35"/>
          <p:cNvSpPr txBox="1">
            <a:spLocks noChangeArrowheads="1"/>
          </p:cNvSpPr>
          <p:nvPr/>
        </p:nvSpPr>
        <p:spPr bwMode="auto">
          <a:xfrm>
            <a:off x="174170" y="4476608"/>
            <a:ext cx="38644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Durations of Non-OC3-Simplex outages have increased over the period from October 2018 thru September 2021.</a:t>
            </a:r>
          </a:p>
        </p:txBody>
      </p:sp>
      <p:sp>
        <p:nvSpPr>
          <p:cNvPr id="54277" name="Text Box 115"/>
          <p:cNvSpPr txBox="1">
            <a:spLocks noChangeArrowheads="1"/>
          </p:cNvSpPr>
          <p:nvPr/>
        </p:nvSpPr>
        <p:spPr bwMode="auto">
          <a:xfrm>
            <a:off x="4724400" y="1752600"/>
            <a:ext cx="426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OC3-Simplex events</a:t>
            </a:r>
          </a:p>
          <a:p>
            <a:r>
              <a:rPr lang="en-US" sz="2400" dirty="0"/>
              <a:t>from October 2018 thru </a:t>
            </a:r>
          </a:p>
          <a:p>
            <a:r>
              <a:rPr lang="en-US" sz="2400" dirty="0"/>
              <a:t>September 2021</a:t>
            </a:r>
          </a:p>
          <a:p>
            <a:endParaRPr lang="en-US" sz="2400" dirty="0"/>
          </a:p>
        </p:txBody>
      </p:sp>
      <p:sp>
        <p:nvSpPr>
          <p:cNvPr id="54278" name="Text Box 119"/>
          <p:cNvSpPr txBox="1">
            <a:spLocks noChangeArrowheads="1"/>
          </p:cNvSpPr>
          <p:nvPr/>
        </p:nvSpPr>
        <p:spPr bwMode="auto">
          <a:xfrm>
            <a:off x="4811486" y="4529263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Durations of OC3-Simplex events have increased over the period from October 2018 thru September 2021.</a:t>
            </a:r>
          </a:p>
        </p:txBody>
      </p:sp>
      <p:sp>
        <p:nvSpPr>
          <p:cNvPr id="54279" name="Text Box 127"/>
          <p:cNvSpPr txBox="1">
            <a:spLocks noChangeArrowheads="1"/>
          </p:cNvSpPr>
          <p:nvPr/>
        </p:nvSpPr>
        <p:spPr bwMode="auto">
          <a:xfrm>
            <a:off x="404812" y="3265392"/>
            <a:ext cx="33556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Rank Correlation of </a:t>
            </a:r>
            <a:r>
              <a:rPr lang="en-US">
                <a:latin typeface="Arial"/>
                <a:cs typeface="Arial"/>
              </a:rPr>
              <a:t>duration with date is .050 </a:t>
            </a:r>
            <a:r>
              <a:rPr lang="en-US" dirty="0">
                <a:latin typeface="Arial"/>
                <a:cs typeface="Arial"/>
              </a:rPr>
              <a:t>and is statistically significant.</a:t>
            </a:r>
          </a:p>
        </p:txBody>
      </p:sp>
      <p:sp>
        <p:nvSpPr>
          <p:cNvPr id="54280" name="Text Box 128"/>
          <p:cNvSpPr txBox="1">
            <a:spLocks noChangeArrowheads="1"/>
          </p:cNvSpPr>
          <p:nvPr/>
        </p:nvSpPr>
        <p:spPr bwMode="auto">
          <a:xfrm>
            <a:off x="5230586" y="3265393"/>
            <a:ext cx="33460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Rank Correlation of </a:t>
            </a:r>
            <a:r>
              <a:rPr lang="en-US">
                <a:latin typeface="Arial"/>
                <a:cs typeface="Arial"/>
              </a:rPr>
              <a:t>duration with date is .061 </a:t>
            </a:r>
            <a:r>
              <a:rPr lang="en-US" dirty="0">
                <a:latin typeface="Arial"/>
                <a:cs typeface="Arial"/>
              </a:rPr>
              <a:t>and is statistically significant.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BAF25D8-C754-4F43-B2C4-7E7642DCE2F1}"/>
              </a:ext>
            </a:extLst>
          </p:cNvPr>
          <p:cNvSpPr txBox="1">
            <a:spLocks/>
          </p:cNvSpPr>
          <p:nvPr/>
        </p:nvSpPr>
        <p:spPr>
          <a:xfrm>
            <a:off x="0" y="1428750"/>
            <a:ext cx="809625" cy="285750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1">
                    <a:tint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A590-1C48-416E-B873-3A1F6F5C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Outages In Progress</a:t>
            </a:r>
            <a:br>
              <a:rPr lang="en-US" dirty="0"/>
            </a:br>
            <a:r>
              <a:rPr lang="en-US" dirty="0"/>
              <a:t>OC3 Non-Simplex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789A-174A-4720-B213-2A23BF4D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96F0E-8B2A-4F22-95D9-4464C1690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5969508" cy="39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A590-1C48-416E-B873-3A1F6F5C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Outages In Progress</a:t>
            </a:r>
            <a:br>
              <a:rPr lang="en-US" dirty="0"/>
            </a:br>
            <a:r>
              <a:rPr lang="en-US" dirty="0"/>
              <a:t>Other Service-Affecting Outages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789A-174A-4720-B213-2A23BF4D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7B8D0-CBE6-4A2C-90B2-272CB6F82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57400"/>
            <a:ext cx="5760720" cy="39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Analyses Using</a:t>
            </a:r>
            <a:br>
              <a:rPr lang="en-US" dirty="0"/>
            </a:br>
            <a:r>
              <a:rPr lang="en-US" dirty="0"/>
              <a:t>OC3 Outage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088"/>
            <a:ext cx="8615363" cy="48387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 Non-Simplex Outage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Included in all analyses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OC3 Simplex Outage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Analyzed separately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Excluded from all other analyses unless noted otherwise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57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18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Frequency of Outages by Month</a:t>
            </a:r>
            <a:endParaRPr lang="en-US" sz="36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64CEC-C390-4DA4-8A58-1382F717613E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70890" y="2361364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0.9%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0.7%)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2232" y="3390482"/>
            <a:ext cx="3113353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3Q21 Monthly Average 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3611</a:t>
            </a:r>
            <a:endParaRPr lang="en-US" sz="1400" dirty="0"/>
          </a:p>
          <a:p>
            <a:pPr algn="ctr"/>
            <a:r>
              <a:rPr lang="en-US" sz="1400" dirty="0"/>
              <a:t>(significantly lower than expected)</a:t>
            </a:r>
          </a:p>
          <a:p>
            <a:pPr algn="ctr"/>
            <a:endParaRPr lang="en-US" sz="14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6249D6-28A6-4C66-B833-7CD04787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7" y="2209380"/>
            <a:ext cx="5635432" cy="36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594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OC3 Simplex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D34ED-325F-4D6D-AB7A-69AD9D176FF7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21430" y="3141790"/>
            <a:ext cx="2099742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932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756B1-6B4F-4D49-A35C-1661202E35D9}"/>
              </a:ext>
            </a:extLst>
          </p:cNvPr>
          <p:cNvSpPr txBox="1"/>
          <p:nvPr/>
        </p:nvSpPr>
        <p:spPr>
          <a:xfrm>
            <a:off x="6775502" y="2249967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0.9%</a:t>
            </a:r>
            <a:endParaRPr lang="en-US" sz="1400" dirty="0"/>
          </a:p>
          <a:p>
            <a:pPr algn="ctr"/>
            <a:r>
              <a:rPr lang="en-US" sz="1400" dirty="0">
                <a:latin typeface="Arial"/>
                <a:cs typeface="Arial"/>
              </a:rPr>
              <a:t>(Current 0.7%)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54ADDF-C867-4996-85D8-4AA7C33F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85" y="1976953"/>
            <a:ext cx="5984111" cy="38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863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OC3 Non-Simplex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DA136-FAED-41FA-BB28-0911E2053885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477" y="3435802"/>
            <a:ext cx="3113353" cy="116955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3Q21 Monthly Average 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1890</a:t>
            </a:r>
            <a:endParaRPr lang="en-US" sz="1400"/>
          </a:p>
          <a:p>
            <a:pPr algn="ctr"/>
            <a:r>
              <a:rPr lang="en-US" sz="1400" dirty="0"/>
              <a:t>(significantly lower than expected)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38F23-A456-47CF-AD49-464C1763EC74}"/>
              </a:ext>
            </a:extLst>
          </p:cNvPr>
          <p:cNvSpPr txBox="1"/>
          <p:nvPr/>
        </p:nvSpPr>
        <p:spPr>
          <a:xfrm>
            <a:off x="6858000" y="2356402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0.9%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(Current 0.4%)</a:t>
            </a:r>
            <a:endParaRPr lang="en-US" sz="140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3E7659F-5175-4951-8A42-8007699C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4" y="1930085"/>
            <a:ext cx="5617579" cy="36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02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/>
              <a:t>Large OC3 Non-Simplex Outages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2DCC-71D3-4800-B3C5-1AD129B4AA9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65783-6423-488A-9BF6-EA2A422EE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81200"/>
            <a:ext cx="5579364" cy="45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11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/>
              <a:t>Large OC3 Non-Simplex Outages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2DCC-71D3-4800-B3C5-1AD129B4AA9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7121" y="3669268"/>
            <a:ext cx="2099742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3Q21 Monthly Average</a:t>
            </a:r>
            <a:br>
              <a:rPr lang="en-US" sz="1400" dirty="0"/>
            </a:br>
            <a:r>
              <a:rPr lang="en-US" sz="1400" dirty="0">
                <a:latin typeface="Arial"/>
                <a:cs typeface="Arial"/>
              </a:rPr>
              <a:t>134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BB074-E4FD-4121-B20B-E0E4FAF4E4DC}"/>
              </a:ext>
            </a:extLst>
          </p:cNvPr>
          <p:cNvSpPr txBox="1"/>
          <p:nvPr/>
        </p:nvSpPr>
        <p:spPr>
          <a:xfrm>
            <a:off x="6904041" y="2655024"/>
            <a:ext cx="140589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Monthly Trend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2.0%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(Current 1.6%)</a:t>
            </a:r>
            <a:endParaRPr lang="en-US" sz="14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D888EE9-1189-49E0-9313-4D8D9BB2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9" y="1900448"/>
            <a:ext cx="5376440" cy="35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590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ppt/theme/themeOverride2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2EB3E70E283418C9EA32A89AB8292" ma:contentTypeVersion="12" ma:contentTypeDescription="Create a new document." ma:contentTypeScope="" ma:versionID="52f93459134e7a001f1f108d657f0461">
  <xsd:schema xmlns:xsd="http://www.w3.org/2001/XMLSchema" xmlns:xs="http://www.w3.org/2001/XMLSchema" xmlns:p="http://schemas.microsoft.com/office/2006/metadata/properties" xmlns:ns2="fdfba2c9-0271-4427-af80-f8bed3722a0a" xmlns:ns3="7bc8ab99-10ba-417f-ba97-b8d9d42f191b" targetNamespace="http://schemas.microsoft.com/office/2006/metadata/properties" ma:root="true" ma:fieldsID="cad7688e6725e43345932f7f369b8190" ns2:_="" ns3:_="">
    <xsd:import namespace="fdfba2c9-0271-4427-af80-f8bed3722a0a"/>
    <xsd:import namespace="7bc8ab99-10ba-417f-ba97-b8d9d42f1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ba2c9-0271-4427-af80-f8bed3722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8ab99-10ba-417f-ba97-b8d9d42f1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D3A05B-1032-4F8C-A71A-81189CF0D22C}"/>
</file>

<file path=customXml/itemProps2.xml><?xml version="1.0" encoding="utf-8"?>
<ds:datastoreItem xmlns:ds="http://schemas.openxmlformats.org/officeDocument/2006/customXml" ds:itemID="{B0DA7626-8EEE-49B5-AA8B-F885A90C5F64}"/>
</file>

<file path=customXml/itemProps3.xml><?xml version="1.0" encoding="utf-8"?>
<ds:datastoreItem xmlns:ds="http://schemas.openxmlformats.org/officeDocument/2006/customXml" ds:itemID="{E93AF0B1-BDBA-423E-AC40-EB3DFB9A1CDE}"/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87139</TotalTime>
  <Words>763</Words>
  <Application>Microsoft Office PowerPoint</Application>
  <PresentationFormat>On-screen Show (4:3)</PresentationFormat>
  <Paragraphs>232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Wingdings</vt:lpstr>
      <vt:lpstr>Wingdings 3</vt:lpstr>
      <vt:lpstr>Book</vt:lpstr>
      <vt:lpstr>Analysis of Network Outage Reports</vt:lpstr>
      <vt:lpstr>Data Source</vt:lpstr>
      <vt:lpstr>Frequency Trend Analyses</vt:lpstr>
      <vt:lpstr>Analyses Using OC3 Outage Reports</vt:lpstr>
      <vt:lpstr>Frequency of Outages by Month</vt:lpstr>
      <vt:lpstr>OC3 Simplex</vt:lpstr>
      <vt:lpstr>OC3 Non-Simplex</vt:lpstr>
      <vt:lpstr>Large OC3 Non-Simplex Outages</vt:lpstr>
      <vt:lpstr>Large OC3 Non-Simplex Outages</vt:lpstr>
      <vt:lpstr>E911</vt:lpstr>
      <vt:lpstr>Very Large E911 Outages</vt:lpstr>
      <vt:lpstr>E911 – Phase 2 Events</vt:lpstr>
      <vt:lpstr>Wireline</vt:lpstr>
      <vt:lpstr>Wireless</vt:lpstr>
      <vt:lpstr>VoIP/VoLTE</vt:lpstr>
      <vt:lpstr>SS7</vt:lpstr>
      <vt:lpstr>Special Facilities Outages</vt:lpstr>
      <vt:lpstr>Malicious Events</vt:lpstr>
      <vt:lpstr>Fiber Cut</vt:lpstr>
      <vt:lpstr>Planned Maintenance</vt:lpstr>
      <vt:lpstr>Hardware Failure</vt:lpstr>
      <vt:lpstr>Environmental – External</vt:lpstr>
      <vt:lpstr>Power Failure</vt:lpstr>
      <vt:lpstr>Diversity Failure</vt:lpstr>
      <vt:lpstr>Duration Trends: OC3 Non-Simplex</vt:lpstr>
      <vt:lpstr>Duration Trends: E911</vt:lpstr>
      <vt:lpstr>Duration Trends: Wireless</vt:lpstr>
      <vt:lpstr>Duration Trends: VoIP</vt:lpstr>
      <vt:lpstr>Duration Trends: Wireline</vt:lpstr>
      <vt:lpstr>Duration Trends: OC3 Simplex</vt:lpstr>
      <vt:lpstr>Test for Trend in Event Duration</vt:lpstr>
      <vt:lpstr>Outages In Progress OC3 Non-Simplex</vt:lpstr>
      <vt:lpstr>Outages In Progress Other Service-Affecting Outages</vt:lpstr>
    </vt:vector>
  </TitlesOfParts>
  <Company>FCC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Pieter.Kleymeer</dc:creator>
  <cp:lastModifiedBy>Michelle Kelley</cp:lastModifiedBy>
  <cp:revision>3330</cp:revision>
  <cp:lastPrinted>2013-12-11T13:35:10Z</cp:lastPrinted>
  <dcterms:created xsi:type="dcterms:W3CDTF">2004-08-18T15:35:40Z</dcterms:created>
  <dcterms:modified xsi:type="dcterms:W3CDTF">2021-12-02T13:59:55Z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0x010100DF22EB3E70E283418C9EA32A89AB8292</vt:lpwstr>
  </property>
</Properties>
</file>