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5" r:id="rId2"/>
    <p:sldId id="637" r:id="rId3"/>
    <p:sldId id="638" r:id="rId4"/>
    <p:sldId id="639" r:id="rId5"/>
    <p:sldId id="640" r:id="rId6"/>
    <p:sldId id="63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66"/>
    <a:srgbClr val="E6E6E6"/>
    <a:srgbClr val="CCFFCC"/>
    <a:srgbClr val="FFFFCC"/>
    <a:srgbClr val="FFCCCC"/>
    <a:srgbClr val="CC9999"/>
    <a:srgbClr val="FFFF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6EB2C-98E7-EF49-861C-3E5D19A6B783}" v="2" dt="2021-11-15T02:44:36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7"/>
    <p:restoredTop sz="94965" autoAdjust="0"/>
  </p:normalViewPr>
  <p:slideViewPr>
    <p:cSldViewPr snapToGrid="0">
      <p:cViewPr>
        <p:scale>
          <a:sx n="101" d="100"/>
          <a:sy n="101" d="100"/>
        </p:scale>
        <p:origin x="32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D2592-1E05-0F40-B029-F6FBA82A5995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58DED-1033-CA4A-BBF3-3D5421065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80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9E795-CEE7-FC40-8A53-C00BD6F95F8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DF933-2407-CD49-BFC0-68E309F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4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4581-2468-9F44-AE1C-F36AFE5BF71C}" type="datetime1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5B07-F78F-CB42-B925-80CEA0E532C4}" type="datetime1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E915-33F9-974E-83B9-D2F9D1E1B9B0}" type="datetime1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CE96-9813-A746-9BA6-0EA3762461BB}" type="datetime1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6339-2E05-E148-9DB1-E9D8E746AE12}" type="datetime1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6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D5A1-3D44-E644-9BD8-549FD04D0FD7}" type="datetime1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6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61CD-E215-E140-89DD-DA57EC63D02F}" type="datetime1">
              <a:rPr lang="en-US" smtClean="0"/>
              <a:t>11/3/21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E1C5-BA75-184F-8CD4-83DF1E4C510A}" type="datetime1">
              <a:rPr lang="en-US" smtClean="0"/>
              <a:t>11/3/21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C0D4-4660-D545-8006-4E5A519F2C41}" type="datetime1">
              <a:rPr lang="en-US" smtClean="0"/>
              <a:t>11/3/21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707-1CEF-434F-AF8E-16A170F4BCC8}" type="datetime1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1AA5-D6E9-9445-B595-A8128E31F043}" type="datetime1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0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B73B8-CEC9-E74B-BDFD-B34D58F33DB0}" type="datetime1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4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0084" y="3215275"/>
            <a:ext cx="7418050" cy="1000270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en-US" sz="3700" dirty="0">
                <a:solidFill>
                  <a:srgbClr val="3366FF"/>
                </a:solidFill>
              </a:rPr>
              <a:t>Resolving ATIS-1000085 Editor's Note</a:t>
            </a:r>
          </a:p>
          <a:p>
            <a:pPr algn="ctr"/>
            <a:r>
              <a:rPr lang="en-US" sz="2000" i="1" dirty="0">
                <a:solidFill>
                  <a:srgbClr val="0000FF"/>
                </a:solidFill>
              </a:rPr>
              <a:t>David Hancock – Nov 14, 2021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0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27FD-BE18-5A4B-8E2D-B503671B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29" y="136525"/>
            <a:ext cx="10515600" cy="7496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Resolution of the ATIS-1000085.v002 Editor’s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E8FD-DC7C-5F42-93E4-D793A4F9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529" y="1102290"/>
            <a:ext cx="11079271" cy="5074673"/>
          </a:xfrm>
        </p:spPr>
        <p:txBody>
          <a:bodyPr>
            <a:normAutofit/>
          </a:bodyPr>
          <a:lstStyle/>
          <a:p>
            <a:r>
              <a:rPr lang="en-US" dirty="0"/>
              <a:t>Editor’s note says…</a:t>
            </a:r>
          </a:p>
          <a:p>
            <a:pPr marL="457200" lvl="1" indent="0">
              <a:buNone/>
            </a:pPr>
            <a:r>
              <a:rPr lang="en-US" dirty="0"/>
              <a:t>"Editor’s note: Update note below and paragraph above to say that for the case where “div” verification receives a stale PASSporT, it still conveys the received PASSporTs on to the retarget-to TSP. Consider the case where the INVITE is retargeted by end-entity device.”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Proposed resolution </a:t>
            </a:r>
            <a:r>
              <a:rPr lang="en-US" dirty="0">
                <a:sym typeface="Wingdings" pitchFamily="2" charset="2"/>
              </a:rPr>
              <a:t> a</a:t>
            </a:r>
            <a:r>
              <a:rPr lang="en-US" dirty="0"/>
              <a:t>dd the following requirement to the 085 "div" authentication procedure</a:t>
            </a:r>
          </a:p>
          <a:p>
            <a:pPr marL="457200" lvl="1" indent="0">
              <a:buNone/>
            </a:pPr>
            <a:r>
              <a:rPr lang="en-US" dirty="0"/>
              <a:t>"The STI-AS shall not perform "div" authentication for a retargeting event if the STI-VS that verified the terminating INVITE request prior to retargeting detected that the outermost PASSporT was stale…"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E3397-6464-C34E-9303-90804ED7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2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27FD-BE18-5A4B-8E2D-B503671B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29" y="136525"/>
            <a:ext cx="10515600" cy="74969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Here is the sequence where the above new requirement applies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E8FD-DC7C-5F42-93E4-D793A4F9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529" y="1102290"/>
            <a:ext cx="11079271" cy="50746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dirty="0"/>
              <a:t>A SHAKEN SP, playing the role of TSP, receives a terminating INVITE request,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The SP invokes the STI-VS to verify the PASSporT(s) contained in the received INVITE,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The STI-VS detects that the outermost PASSporT is stale,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The INVITE is retargeted by a terminating call feature,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The SP, now playing the role of OSP for the retargeted leg of the call, must not perform "div" authentication because step-3 detected that the outermost PASSporT was stale.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Question</a:t>
            </a:r>
          </a:p>
          <a:p>
            <a:pPr lvl="1"/>
            <a:r>
              <a:rPr lang="en-US" sz="1800" dirty="0"/>
              <a:t>Should we specify how the information is conveyed from step-3 to step-5 to meet this new requirement?</a:t>
            </a:r>
          </a:p>
          <a:p>
            <a:pPr lvl="1"/>
            <a:r>
              <a:rPr lang="en-US" sz="1800" dirty="0"/>
              <a:t>If yes, what is the mechanism?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E3397-6464-C34E-9303-90804ED7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8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27FD-BE18-5A4B-8E2D-B503671B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95" y="201223"/>
            <a:ext cx="10515600" cy="71317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Three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E8FD-DC7C-5F42-93E4-D793A4F9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17" y="1017917"/>
            <a:ext cx="11240219" cy="51590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000" dirty="0"/>
              <a:t>Leave the mechanism unspecified</a:t>
            </a:r>
          </a:p>
          <a:p>
            <a:pPr lvl="1"/>
            <a:r>
              <a:rPr lang="en-US" sz="1800" dirty="0"/>
              <a:t>Since this mechanism is internal to the SP, the SP is free to choose a proprietary mechanism</a:t>
            </a:r>
          </a:p>
          <a:p>
            <a:pPr lvl="1"/>
            <a:r>
              <a:rPr lang="en-US" sz="1800" dirty="0"/>
              <a:t>E.g., convey info via new private header field or new private PAI header parameter</a:t>
            </a:r>
          </a:p>
          <a:p>
            <a:pPr lvl="3"/>
            <a:endParaRPr lang="en-US" sz="800" dirty="0"/>
          </a:p>
          <a:p>
            <a:pPr marL="514350" indent="-514350">
              <a:buFont typeface="+mj-lt"/>
              <a:buAutoNum type="arabicParenR"/>
            </a:pPr>
            <a:r>
              <a:rPr lang="en-US" sz="2000" dirty="0"/>
              <a:t>Use the already-defined verstat parameter</a:t>
            </a:r>
          </a:p>
          <a:p>
            <a:pPr lvl="1"/>
            <a:r>
              <a:rPr lang="en-US" sz="1800" dirty="0"/>
              <a:t>In step-5 of the sequence, div authentication is done only if …</a:t>
            </a:r>
          </a:p>
          <a:p>
            <a:pPr lvl="2"/>
            <a:r>
              <a:rPr lang="en-US" sz="1600" dirty="0"/>
              <a:t>The retargeted INVITE contains a shaken Identity header and zero or more div Identity headers, and</a:t>
            </a:r>
          </a:p>
          <a:p>
            <a:pPr lvl="2"/>
            <a:r>
              <a:rPr lang="en-US" sz="1600" dirty="0"/>
              <a:t>Verstat=TN-Validation-Passed</a:t>
            </a:r>
          </a:p>
          <a:p>
            <a:pPr lvl="1"/>
            <a:r>
              <a:rPr lang="en-US" sz="1800" dirty="0"/>
              <a:t>One issue with using verstat </a:t>
            </a:r>
            <a:r>
              <a:rPr lang="en-US" sz="1800"/>
              <a:t>– it does </a:t>
            </a:r>
            <a:r>
              <a:rPr lang="en-US" sz="1800" dirty="0"/>
              <a:t>not support div authentication for INVITE containing a valid shaken PASSporT with attest = B or C (only an issue during div transition period)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Retargeted INVITE with shaken attest B or C results in verstat=No-TN-Validation, and we’d like to do div authentication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During div transition period, a broken chain of authority from shaken dest to R-URI also results in verstat=No-TN-Validation, and we must skip div authentication in this case because it would incorrectly "fix" the broken chain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Maybe the authentication service can distinguish between a) and b), but it’s complicated</a:t>
            </a:r>
          </a:p>
          <a:p>
            <a:pPr lvl="4"/>
            <a:endParaRPr lang="en-US" sz="800" dirty="0"/>
          </a:p>
          <a:p>
            <a:pPr marL="514350" indent="-514350">
              <a:buFont typeface="+mj-lt"/>
              <a:buAutoNum type="arabicParenR"/>
            </a:pPr>
            <a:r>
              <a:rPr lang="en-US" sz="2000" dirty="0"/>
              <a:t>Define a new header or PAI parameter to convey this information</a:t>
            </a:r>
          </a:p>
          <a:p>
            <a:pPr lvl="1"/>
            <a:r>
              <a:rPr lang="en-US" sz="1800" dirty="0"/>
              <a:t>E.g., define something in 3gpp TS 24.229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E3397-6464-C34E-9303-90804ED7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DDCDCE8-D093-432A-B885-EF5C8CF852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27FD-BE18-5A4B-8E2D-B503671B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95" y="201223"/>
            <a:ext cx="10515600" cy="71317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Simplifying div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E8FD-DC7C-5F42-93E4-D793A4F9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17" y="1017917"/>
            <a:ext cx="11240219" cy="5159046"/>
          </a:xfrm>
        </p:spPr>
        <p:txBody>
          <a:bodyPr>
            <a:normAutofit/>
          </a:bodyPr>
          <a:lstStyle/>
          <a:p>
            <a:r>
              <a:rPr lang="en-US" sz="2000" dirty="0"/>
              <a:t>A nice side effect of all three options is…  they simplify div authentication of in-network retarget events</a:t>
            </a:r>
          </a:p>
          <a:p>
            <a:pPr lvl="8"/>
            <a:endParaRPr lang="en-US" sz="1400" dirty="0"/>
          </a:p>
          <a:p>
            <a:pPr lvl="1"/>
            <a:r>
              <a:rPr lang="en-US" sz="1800" dirty="0"/>
              <a:t>The STI-AS knows explicitly when to perform div authentication</a:t>
            </a:r>
          </a:p>
          <a:p>
            <a:pPr lvl="2"/>
            <a:r>
              <a:rPr lang="en-US" sz="1400" dirty="0"/>
              <a:t>The INVITE contains a shaken PASSporT plus zero or more div PASSporTs, and </a:t>
            </a:r>
          </a:p>
          <a:p>
            <a:pPr lvl="2"/>
            <a:r>
              <a:rPr lang="en-US" sz="1400" dirty="0"/>
              <a:t>The verstat (or the new parameter) indicates that the shaken/div PASSporTs were valid before retarget</a:t>
            </a:r>
          </a:p>
          <a:p>
            <a:pPr lvl="7"/>
            <a:endParaRPr lang="en-US" sz="1200" dirty="0"/>
          </a:p>
          <a:p>
            <a:pPr lvl="1"/>
            <a:r>
              <a:rPr lang="en-US" sz="1800" dirty="0"/>
              <a:t>The identity of the retargeting entity is unambiguous</a:t>
            </a:r>
          </a:p>
          <a:p>
            <a:pPr lvl="2"/>
            <a:r>
              <a:rPr lang="en-US" sz="1400" dirty="0"/>
              <a:t>It’s the TN identified by the outermost PASSporT dest claim</a:t>
            </a:r>
          </a:p>
          <a:p>
            <a:pPr lvl="2"/>
            <a:r>
              <a:rPr lang="en-US" sz="1400" dirty="0"/>
              <a:t>No need to rely on the retargeting feature populating the Diversion or History-Info headers correctly</a:t>
            </a:r>
          </a:p>
          <a:p>
            <a:pPr lvl="8"/>
            <a:endParaRPr lang="en-US" sz="1200" dirty="0"/>
          </a:p>
          <a:p>
            <a:pPr lvl="1"/>
            <a:r>
              <a:rPr lang="en-US" sz="1800" dirty="0"/>
              <a:t>This also enables the TS 24.229 div authentication procedures to authenticate multiple intra-network retargets with a single div Identity header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Note, these solution options apply only to in-network retargeting cases and should not be used for INVITEs retargeted by an untrusted end-entity device; i.e., a shaken SP should not honor verstat (or the new parameter) received from an end-entity device.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E3397-6464-C34E-9303-90804ED7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DDCDCE8-D093-432A-B885-EF5C8CF852A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2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>
            <a:extLst>
              <a:ext uri="{FF2B5EF4-FFF2-40B4-BE49-F238E27FC236}">
                <a16:creationId xmlns:a16="http://schemas.microsoft.com/office/drawing/2014/main" id="{1826BDD7-2F08-3043-87B0-120E888F11FC}"/>
              </a:ext>
            </a:extLst>
          </p:cNvPr>
          <p:cNvSpPr txBox="1"/>
          <p:nvPr/>
        </p:nvSpPr>
        <p:spPr>
          <a:xfrm>
            <a:off x="6008732" y="5795995"/>
            <a:ext cx="1888594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PAI: TN-a; verstat=passed</a:t>
            </a:r>
          </a:p>
          <a:p>
            <a:r>
              <a:rPr lang="en-US" sz="1200" dirty="0"/>
              <a:t>Identity: shaken PASSporT {</a:t>
            </a:r>
          </a:p>
          <a:p>
            <a:r>
              <a:rPr lang="en-US" sz="1200" dirty="0"/>
              <a:t>             orig/dest=a/b }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CA28F64-C04F-A140-850E-941748C90E6D}"/>
              </a:ext>
            </a:extLst>
          </p:cNvPr>
          <p:cNvSpPr txBox="1"/>
          <p:nvPr/>
        </p:nvSpPr>
        <p:spPr>
          <a:xfrm>
            <a:off x="5858867" y="5570312"/>
            <a:ext cx="1149674" cy="27699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[6] INVITE TN-c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A5E8ECF-2CC5-664D-92A1-D498189DE002}"/>
              </a:ext>
            </a:extLst>
          </p:cNvPr>
          <p:cNvSpPr txBox="1"/>
          <p:nvPr/>
        </p:nvSpPr>
        <p:spPr>
          <a:xfrm>
            <a:off x="10097859" y="3386634"/>
            <a:ext cx="1957011" cy="138499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To: TN-b, </a:t>
            </a:r>
          </a:p>
          <a:p>
            <a:r>
              <a:rPr lang="en-US" sz="1200" dirty="0"/>
              <a:t>PAI: TN-a; verstat=passed</a:t>
            </a:r>
          </a:p>
          <a:p>
            <a:r>
              <a:rPr lang="en-US" sz="1200" dirty="0"/>
              <a:t>Identity: shaken PASSporT {</a:t>
            </a:r>
          </a:p>
          <a:p>
            <a:r>
              <a:rPr lang="en-US" sz="1200" dirty="0"/>
              <a:t>             orig/dest=a/b</a:t>
            </a:r>
          </a:p>
          <a:p>
            <a:r>
              <a:rPr lang="en-US" sz="1200" dirty="0"/>
              <a:t>              </a:t>
            </a:r>
            <a:r>
              <a:rPr lang="en-US" sz="1200" dirty="0" err="1"/>
              <a:t>iat</a:t>
            </a:r>
            <a:r>
              <a:rPr lang="en-US" sz="1200" dirty="0"/>
              <a:t>=3 minutes old }</a:t>
            </a:r>
          </a:p>
          <a:p>
            <a:r>
              <a:rPr lang="en-US" sz="1200" dirty="0"/>
              <a:t>Identity: div PASSporT {</a:t>
            </a:r>
          </a:p>
          <a:p>
            <a:r>
              <a:rPr lang="en-US" sz="1200" dirty="0"/>
              <a:t>             orig/div/dest=a/b/c }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E913E2D-8CA1-8B42-A62C-40AD122C9AFB}"/>
              </a:ext>
            </a:extLst>
          </p:cNvPr>
          <p:cNvSpPr txBox="1"/>
          <p:nvPr/>
        </p:nvSpPr>
        <p:spPr>
          <a:xfrm>
            <a:off x="7885789" y="3262744"/>
            <a:ext cx="1888594" cy="830997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To: TN-b, </a:t>
            </a:r>
          </a:p>
          <a:p>
            <a:r>
              <a:rPr lang="en-US" sz="1200" dirty="0"/>
              <a:t>PAI: TN-a; verstat=passed</a:t>
            </a:r>
          </a:p>
          <a:p>
            <a:r>
              <a:rPr lang="en-US" sz="1200" dirty="0"/>
              <a:t>Identity: shaken PASSporT {</a:t>
            </a:r>
          </a:p>
          <a:p>
            <a:r>
              <a:rPr lang="en-US" sz="1200" dirty="0"/>
              <a:t>             orig/dest=a/b }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4B3AFC4-14EE-6948-BE9F-CA7C8C8C2956}"/>
              </a:ext>
            </a:extLst>
          </p:cNvPr>
          <p:cNvSpPr txBox="1"/>
          <p:nvPr/>
        </p:nvSpPr>
        <p:spPr>
          <a:xfrm>
            <a:off x="4829971" y="4525090"/>
            <a:ext cx="1121333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PAI: TN-a; </a:t>
            </a:r>
          </a:p>
          <a:p>
            <a:r>
              <a:rPr lang="en-US" sz="1200" dirty="0"/>
              <a:t>verstat=passed</a:t>
            </a:r>
          </a:p>
          <a:p>
            <a:r>
              <a:rPr lang="en-US" sz="1200" dirty="0"/>
              <a:t>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50995" y="5392397"/>
            <a:ext cx="1017011" cy="8880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Orig IMS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10871200" y="821728"/>
            <a:ext cx="1046706" cy="9535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t" anchorCtr="0"/>
          <a:lstStyle/>
          <a:p>
            <a:pPr algn="ctr"/>
            <a:r>
              <a:rPr lang="en-US" sz="1600" b="1" dirty="0">
                <a:sym typeface="Arial" pitchFamily="-107" charset="0"/>
              </a:rPr>
              <a:t>STI-AS</a:t>
            </a:r>
            <a:endParaRPr lang="en-US" sz="1400" b="1" dirty="0">
              <a:sym typeface="Arial" pitchFamily="-107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9038" y="0"/>
            <a:ext cx="421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 of verstat-based option</a:t>
            </a:r>
          </a:p>
        </p:txBody>
      </p:sp>
      <p:cxnSp>
        <p:nvCxnSpPr>
          <p:cNvPr id="46" name="Straight Arrow Connector 89">
            <a:extLst>
              <a:ext uri="{FF2B5EF4-FFF2-40B4-BE49-F238E27FC236}">
                <a16:creationId xmlns:a16="http://schemas.microsoft.com/office/drawing/2014/main" id="{AD791D0B-22B9-6E4B-AFAD-140DE73335F1}"/>
              </a:ext>
            </a:extLst>
          </p:cNvPr>
          <p:cNvCxnSpPr>
            <a:cxnSpLocks/>
            <a:stCxn id="10" idx="0"/>
            <a:endCxn id="47" idx="2"/>
          </p:cNvCxnSpPr>
          <p:nvPr/>
        </p:nvCxnSpPr>
        <p:spPr>
          <a:xfrm rot="5400000" flipH="1" flipV="1">
            <a:off x="8818485" y="2816329"/>
            <a:ext cx="3617084" cy="1535052"/>
          </a:xfrm>
          <a:prstGeom prst="bentConnector3">
            <a:avLst>
              <a:gd name="adj1" fmla="val 68700"/>
            </a:avLst>
          </a:prstGeom>
          <a:ln w="19050">
            <a:solidFill>
              <a:srgbClr val="C0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C402AFB-17BD-2A47-B697-2AA79EF56457}"/>
              </a:ext>
            </a:extLst>
          </p:cNvPr>
          <p:cNvSpPr txBox="1"/>
          <p:nvPr/>
        </p:nvSpPr>
        <p:spPr>
          <a:xfrm>
            <a:off x="3772811" y="5401524"/>
            <a:ext cx="2071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FA59C4D-A90E-AA40-86FE-77F5110525D7}"/>
              </a:ext>
            </a:extLst>
          </p:cNvPr>
          <p:cNvSpPr txBox="1"/>
          <p:nvPr/>
        </p:nvSpPr>
        <p:spPr>
          <a:xfrm>
            <a:off x="5966262" y="585427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49564DB-036D-9F43-B135-54B5F491A652}"/>
              </a:ext>
            </a:extLst>
          </p:cNvPr>
          <p:cNvSpPr txBox="1"/>
          <p:nvPr/>
        </p:nvSpPr>
        <p:spPr>
          <a:xfrm flipV="1">
            <a:off x="11218527" y="14029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DDC7601-E440-8241-AAAC-CEBA4746EE24}"/>
              </a:ext>
            </a:extLst>
          </p:cNvPr>
          <p:cNvSpPr txBox="1"/>
          <p:nvPr/>
        </p:nvSpPr>
        <p:spPr>
          <a:xfrm>
            <a:off x="7736956" y="2993095"/>
            <a:ext cx="1149674" cy="27699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US" sz="1200" dirty="0"/>
              <a:t>[7] INVITE TN-c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E0C8F5-6116-BC4E-B2AA-F2071E88A556}"/>
              </a:ext>
            </a:extLst>
          </p:cNvPr>
          <p:cNvSpPr txBox="1"/>
          <p:nvPr/>
        </p:nvSpPr>
        <p:spPr>
          <a:xfrm>
            <a:off x="9937876" y="3167030"/>
            <a:ext cx="1149674" cy="27699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US" sz="1200" dirty="0"/>
              <a:t>[8] INVITE TN-c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1E5E48-F77F-BA43-9C11-2FE0A9E2699D}"/>
              </a:ext>
            </a:extLst>
          </p:cNvPr>
          <p:cNvSpPr/>
          <p:nvPr/>
        </p:nvSpPr>
        <p:spPr>
          <a:xfrm>
            <a:off x="252493" y="5565445"/>
            <a:ext cx="928315" cy="549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Peering Partner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0DE1F1-5BC0-224A-BF7C-E261B7416B14}"/>
              </a:ext>
            </a:extLst>
          </p:cNvPr>
          <p:cNvSpPr txBox="1"/>
          <p:nvPr/>
        </p:nvSpPr>
        <p:spPr>
          <a:xfrm>
            <a:off x="144369" y="450558"/>
            <a:ext cx="10266976" cy="20313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u="sng" dirty="0"/>
              <a:t>Authentication Procedure:</a:t>
            </a:r>
          </a:p>
          <a:p>
            <a:r>
              <a:rPr lang="en-US" sz="1400" dirty="0"/>
              <a:t>Since [7]INVITE contains a shaken PASSporT and verstat=TN-Validation-Passed, the STI-AS can conclude that …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/>
              <a:t>The INVITE has just been retargeted, and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/>
              <a:t>The shaken PASSporT was verified by the home network STI-VS and was found to be valid before retargeting (i.e., even though the shaken PASSporT is now stale, it is still valid)</a:t>
            </a:r>
          </a:p>
          <a:p>
            <a:r>
              <a:rPr lang="en-US" sz="1400" dirty="0"/>
              <a:t>Therefore, the STI-AS also knows that…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It should do div authentication for the retargeting event,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shaken PASSporT "dest" claim contains the retargeting TN to be populated in the div PASSporT "div" claim </a:t>
            </a:r>
          </a:p>
          <a:p>
            <a:r>
              <a:rPr lang="en-US" sz="1400" dirty="0"/>
              <a:t>        (no need to rely on History-Info or Diversion header)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380AE1B-2C13-0644-8268-8D991803E389}"/>
              </a:ext>
            </a:extLst>
          </p:cNvPr>
          <p:cNvSpPr/>
          <p:nvPr/>
        </p:nvSpPr>
        <p:spPr>
          <a:xfrm>
            <a:off x="11017886" y="1285001"/>
            <a:ext cx="7149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26DA00-A586-3C48-A326-98E696468DCB}"/>
              </a:ext>
            </a:extLst>
          </p:cNvPr>
          <p:cNvCxnSpPr>
            <a:cxnSpLocks/>
            <a:stCxn id="7" idx="3"/>
            <a:endCxn id="33" idx="1"/>
          </p:cNvCxnSpPr>
          <p:nvPr/>
        </p:nvCxnSpPr>
        <p:spPr>
          <a:xfrm>
            <a:off x="10411345" y="1466221"/>
            <a:ext cx="606541" cy="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2826203-75BB-9E45-818D-F19A594B6C25}"/>
              </a:ext>
            </a:extLst>
          </p:cNvPr>
          <p:cNvSpPr txBox="1"/>
          <p:nvPr/>
        </p:nvSpPr>
        <p:spPr>
          <a:xfrm>
            <a:off x="1235143" y="5598258"/>
            <a:ext cx="1168910" cy="27699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[1] INVITE TN-b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BF4C9B-BB40-2D49-B18B-51CDFCEDCB55}"/>
              </a:ext>
            </a:extLst>
          </p:cNvPr>
          <p:cNvSpPr txBox="1"/>
          <p:nvPr/>
        </p:nvSpPr>
        <p:spPr>
          <a:xfrm>
            <a:off x="1369115" y="5829892"/>
            <a:ext cx="1929887" cy="830997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To: TN-b, PAI: TN-a</a:t>
            </a:r>
          </a:p>
          <a:p>
            <a:r>
              <a:rPr lang="en-US" sz="1200" dirty="0"/>
              <a:t>Identity: shaken PASSporT {</a:t>
            </a:r>
          </a:p>
          <a:p>
            <a:r>
              <a:rPr lang="en-US" sz="1200" dirty="0"/>
              <a:t>             orig/dest=a/b</a:t>
            </a:r>
          </a:p>
          <a:p>
            <a:r>
              <a:rPr lang="en-US" sz="1200" dirty="0"/>
              <a:t>             attest=A. }</a:t>
            </a:r>
          </a:p>
        </p:txBody>
      </p: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8800B1CD-FA83-2A42-B13B-4E8A33A599C7}"/>
              </a:ext>
            </a:extLst>
          </p:cNvPr>
          <p:cNvCxnSpPr>
            <a:cxnSpLocks/>
            <a:stCxn id="4" idx="3"/>
            <a:endCxn id="24" idx="1"/>
          </p:cNvCxnSpPr>
          <p:nvPr/>
        </p:nvCxnSpPr>
        <p:spPr>
          <a:xfrm flipV="1">
            <a:off x="1180808" y="5834368"/>
            <a:ext cx="2518601" cy="5894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0EB3A95-635D-1445-A899-3AF1EC54C0B9}"/>
              </a:ext>
            </a:extLst>
          </p:cNvPr>
          <p:cNvSpPr/>
          <p:nvPr/>
        </p:nvSpPr>
        <p:spPr>
          <a:xfrm>
            <a:off x="3699409" y="5390333"/>
            <a:ext cx="1222130" cy="8880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Term IMS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6544E53-80A7-6041-AF34-B5FAB382CC1E}"/>
              </a:ext>
            </a:extLst>
          </p:cNvPr>
          <p:cNvSpPr/>
          <p:nvPr/>
        </p:nvSpPr>
        <p:spPr bwMode="auto">
          <a:xfrm>
            <a:off x="225109" y="2830433"/>
            <a:ext cx="1275138" cy="9535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t" anchorCtr="0"/>
          <a:lstStyle/>
          <a:p>
            <a:pPr algn="ctr"/>
            <a:r>
              <a:rPr lang="en-US" sz="1600" b="1" dirty="0">
                <a:sym typeface="Arial" pitchFamily="-107" charset="0"/>
              </a:rPr>
              <a:t>STI-VS</a:t>
            </a:r>
            <a:endParaRPr lang="en-US" sz="1400" b="1" dirty="0">
              <a:sym typeface="Arial" pitchFamily="-107" charset="0"/>
            </a:endParaRPr>
          </a:p>
        </p:txBody>
      </p:sp>
      <p:cxnSp>
        <p:nvCxnSpPr>
          <p:cNvPr id="37" name="Straight Arrow Connector 89">
            <a:extLst>
              <a:ext uri="{FF2B5EF4-FFF2-40B4-BE49-F238E27FC236}">
                <a16:creationId xmlns:a16="http://schemas.microsoft.com/office/drawing/2014/main" id="{E1048084-556D-A847-B187-4E1F54909878}"/>
              </a:ext>
            </a:extLst>
          </p:cNvPr>
          <p:cNvCxnSpPr>
            <a:cxnSpLocks/>
            <a:stCxn id="49" idx="0"/>
            <a:endCxn id="36" idx="2"/>
          </p:cNvCxnSpPr>
          <p:nvPr/>
        </p:nvCxnSpPr>
        <p:spPr>
          <a:xfrm rot="16200000" flipV="1">
            <a:off x="1560769" y="3085927"/>
            <a:ext cx="1617506" cy="3013687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37D7DCD-2FF2-D94D-B2D0-C46843A2C61A}"/>
              </a:ext>
            </a:extLst>
          </p:cNvPr>
          <p:cNvSpPr txBox="1"/>
          <p:nvPr/>
        </p:nvSpPr>
        <p:spPr>
          <a:xfrm flipV="1">
            <a:off x="800868" y="356089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7DC52F0E-7113-034C-8AFA-ECF9C84E9DC3}"/>
              </a:ext>
            </a:extLst>
          </p:cNvPr>
          <p:cNvSpPr/>
          <p:nvPr/>
        </p:nvSpPr>
        <p:spPr bwMode="auto">
          <a:xfrm>
            <a:off x="5296967" y="2722082"/>
            <a:ext cx="1609703" cy="9535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t" anchorCtr="0"/>
          <a:lstStyle/>
          <a:p>
            <a:pPr algn="ctr"/>
            <a:r>
              <a:rPr lang="en-US" sz="1600" b="1" dirty="0">
                <a:sym typeface="Arial" pitchFamily="-107" charset="0"/>
              </a:rPr>
              <a:t>App Server</a:t>
            </a:r>
          </a:p>
          <a:p>
            <a:pPr algn="ctr"/>
            <a:r>
              <a:rPr lang="en-US" sz="1400" dirty="0">
                <a:sym typeface="Arial" pitchFamily="-107" charset="0"/>
              </a:rPr>
              <a:t>consultive xfer</a:t>
            </a:r>
          </a:p>
          <a:p>
            <a:pPr algn="ctr"/>
            <a:r>
              <a:rPr lang="en-US" sz="1200" dirty="0">
                <a:sym typeface="Arial" pitchFamily="-107" charset="0"/>
              </a:rPr>
              <a:t>(say, they talk for 10 minutes before transfer)</a:t>
            </a:r>
            <a:endParaRPr lang="en-US" sz="1400" dirty="0">
              <a:sym typeface="Arial" pitchFamily="-107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9B1A41D-5BCA-EB48-AEF3-EB6DFBB9BE68}"/>
              </a:ext>
            </a:extLst>
          </p:cNvPr>
          <p:cNvSpPr txBox="1"/>
          <p:nvPr/>
        </p:nvSpPr>
        <p:spPr>
          <a:xfrm flipV="1">
            <a:off x="6207291" y="391600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C8FEBDE-AB76-FC49-8AA5-25BA0AEFB7D6}"/>
              </a:ext>
            </a:extLst>
          </p:cNvPr>
          <p:cNvSpPr txBox="1"/>
          <p:nvPr/>
        </p:nvSpPr>
        <p:spPr>
          <a:xfrm>
            <a:off x="4698932" y="5385114"/>
            <a:ext cx="2071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 </a:t>
            </a:r>
          </a:p>
        </p:txBody>
      </p:sp>
      <p:cxnSp>
        <p:nvCxnSpPr>
          <p:cNvPr id="56" name="Straight Arrow Connector 89">
            <a:extLst>
              <a:ext uri="{FF2B5EF4-FFF2-40B4-BE49-F238E27FC236}">
                <a16:creationId xmlns:a16="http://schemas.microsoft.com/office/drawing/2014/main" id="{0A6B5727-8249-864B-8548-6EBF3B4960C4}"/>
              </a:ext>
            </a:extLst>
          </p:cNvPr>
          <p:cNvCxnSpPr>
            <a:cxnSpLocks/>
            <a:stCxn id="55" idx="0"/>
            <a:endCxn id="45" idx="2"/>
          </p:cNvCxnSpPr>
          <p:nvPr/>
        </p:nvCxnSpPr>
        <p:spPr>
          <a:xfrm rot="5400000" flipH="1" flipV="1">
            <a:off x="4597429" y="3880725"/>
            <a:ext cx="1709447" cy="1299333"/>
          </a:xfrm>
          <a:prstGeom prst="bentConnector3">
            <a:avLst>
              <a:gd name="adj1" fmla="val 14095"/>
            </a:avLst>
          </a:prstGeom>
          <a:ln w="19050">
            <a:solidFill>
              <a:srgbClr val="C0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A6CA348-4C8A-A842-9A23-194EFF4A68F0}"/>
              </a:ext>
            </a:extLst>
          </p:cNvPr>
          <p:cNvSpPr txBox="1"/>
          <p:nvPr/>
        </p:nvSpPr>
        <p:spPr>
          <a:xfrm>
            <a:off x="4755784" y="4300290"/>
            <a:ext cx="1168910" cy="27699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[4] INVITE TN-b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ECF4DD-7549-7949-A1A9-8FD79D2F4139}"/>
              </a:ext>
            </a:extLst>
          </p:cNvPr>
          <p:cNvSpPr txBox="1"/>
          <p:nvPr/>
        </p:nvSpPr>
        <p:spPr>
          <a:xfrm>
            <a:off x="6163045" y="4322188"/>
            <a:ext cx="1149674" cy="27699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[5] INVITE TN-c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0D9700B-9DC3-DB45-9B25-B754682CDC22}"/>
              </a:ext>
            </a:extLst>
          </p:cNvPr>
          <p:cNvSpPr txBox="1"/>
          <p:nvPr/>
        </p:nvSpPr>
        <p:spPr>
          <a:xfrm>
            <a:off x="6239262" y="4539754"/>
            <a:ext cx="1888594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PAI: TN-a; verstat=passed</a:t>
            </a:r>
          </a:p>
          <a:p>
            <a:r>
              <a:rPr lang="en-US" sz="1200" dirty="0"/>
              <a:t>Identity: shaken PASSporT {</a:t>
            </a:r>
          </a:p>
          <a:p>
            <a:r>
              <a:rPr lang="en-US" sz="1200" dirty="0"/>
              <a:t>             orig/dest=a/b }</a:t>
            </a:r>
          </a:p>
        </p:txBody>
      </p: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9A6D8C21-8F96-0C48-BE11-E92673215AB3}"/>
              </a:ext>
            </a:extLst>
          </p:cNvPr>
          <p:cNvCxnSpPr>
            <a:cxnSpLocks/>
            <a:stCxn id="24" idx="3"/>
            <a:endCxn id="10" idx="1"/>
          </p:cNvCxnSpPr>
          <p:nvPr/>
        </p:nvCxnSpPr>
        <p:spPr>
          <a:xfrm>
            <a:off x="4921539" y="5834368"/>
            <a:ext cx="4429456" cy="2064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96B6003-7497-D248-9E90-AC1FC5F5FBAA}"/>
              </a:ext>
            </a:extLst>
          </p:cNvPr>
          <p:cNvCxnSpPr>
            <a:cxnSpLocks/>
          </p:cNvCxnSpPr>
          <p:nvPr/>
        </p:nvCxnSpPr>
        <p:spPr>
          <a:xfrm>
            <a:off x="6207291" y="4356327"/>
            <a:ext cx="0" cy="568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0F5E3F7-E4A9-0747-8449-79AD3E1326A3}"/>
              </a:ext>
            </a:extLst>
          </p:cNvPr>
          <p:cNvCxnSpPr>
            <a:cxnSpLocks/>
          </p:cNvCxnSpPr>
          <p:nvPr/>
        </p:nvCxnSpPr>
        <p:spPr>
          <a:xfrm flipV="1">
            <a:off x="5997822" y="4356327"/>
            <a:ext cx="0" cy="568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E90B0F6-47F3-D248-AC7F-DF731AC04E5B}"/>
              </a:ext>
            </a:extLst>
          </p:cNvPr>
          <p:cNvCxnSpPr>
            <a:cxnSpLocks/>
          </p:cNvCxnSpPr>
          <p:nvPr/>
        </p:nvCxnSpPr>
        <p:spPr>
          <a:xfrm>
            <a:off x="9976255" y="3493211"/>
            <a:ext cx="0" cy="568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6D80C4E-ACCC-EC48-A15A-508C5204A913}"/>
              </a:ext>
            </a:extLst>
          </p:cNvPr>
          <p:cNvCxnSpPr>
            <a:cxnSpLocks/>
          </p:cNvCxnSpPr>
          <p:nvPr/>
        </p:nvCxnSpPr>
        <p:spPr>
          <a:xfrm flipV="1">
            <a:off x="9766786" y="3493211"/>
            <a:ext cx="0" cy="568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305578B9-EDC0-CA4E-8C3E-230D1B696F5A}"/>
              </a:ext>
            </a:extLst>
          </p:cNvPr>
          <p:cNvCxnSpPr>
            <a:cxnSpLocks/>
          </p:cNvCxnSpPr>
          <p:nvPr/>
        </p:nvCxnSpPr>
        <p:spPr>
          <a:xfrm rot="16200000">
            <a:off x="2355426" y="4251090"/>
            <a:ext cx="0" cy="568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044A096-5535-294A-9D3B-02D6BA7A5EEB}"/>
              </a:ext>
            </a:extLst>
          </p:cNvPr>
          <p:cNvCxnSpPr>
            <a:cxnSpLocks/>
          </p:cNvCxnSpPr>
          <p:nvPr/>
        </p:nvCxnSpPr>
        <p:spPr>
          <a:xfrm rot="16200000" flipV="1">
            <a:off x="2314773" y="4377702"/>
            <a:ext cx="0" cy="568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ED685326-35FC-C34F-BF58-55F63A0E6685}"/>
              </a:ext>
            </a:extLst>
          </p:cNvPr>
          <p:cNvSpPr txBox="1"/>
          <p:nvPr/>
        </p:nvSpPr>
        <p:spPr>
          <a:xfrm>
            <a:off x="1942730" y="4930194"/>
            <a:ext cx="883768" cy="46166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PAI: TN-a;</a:t>
            </a:r>
          </a:p>
          <a:p>
            <a:r>
              <a:rPr lang="en-US" sz="1200" dirty="0"/>
              <a:t>Identity: …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3A6F31E-DD29-D946-8F3D-1E2E9D64412F}"/>
              </a:ext>
            </a:extLst>
          </p:cNvPr>
          <p:cNvSpPr txBox="1"/>
          <p:nvPr/>
        </p:nvSpPr>
        <p:spPr>
          <a:xfrm>
            <a:off x="1745783" y="4704715"/>
            <a:ext cx="1168910" cy="27699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[2] INVITE TN-b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122D7F7-D393-B342-9490-A016426A0D76}"/>
              </a:ext>
            </a:extLst>
          </p:cNvPr>
          <p:cNvSpPr txBox="1"/>
          <p:nvPr/>
        </p:nvSpPr>
        <p:spPr>
          <a:xfrm>
            <a:off x="1945217" y="3998107"/>
            <a:ext cx="205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PAI: TN-a; verstat=passed,</a:t>
            </a:r>
          </a:p>
          <a:p>
            <a:r>
              <a:rPr lang="en-US" sz="1200" dirty="0"/>
              <a:t>Identity: … 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D6FF40C-B534-3B4D-9CE1-3C00DDE43660}"/>
              </a:ext>
            </a:extLst>
          </p:cNvPr>
          <p:cNvSpPr txBox="1"/>
          <p:nvPr/>
        </p:nvSpPr>
        <p:spPr>
          <a:xfrm>
            <a:off x="1896161" y="3810206"/>
            <a:ext cx="1168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[3] INVITE TN-b</a:t>
            </a:r>
          </a:p>
        </p:txBody>
      </p:sp>
    </p:spTree>
    <p:extLst>
      <p:ext uri="{BB962C8B-B14F-4D97-AF65-F5344CB8AC3E}">
        <p14:creationId xmlns:p14="http://schemas.microsoft.com/office/powerpoint/2010/main" val="225176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121418</TotalTime>
  <Words>990</Words>
  <Application>Microsoft Macintosh PowerPoint</Application>
  <PresentationFormat>Widescreen</PresentationFormat>
  <Paragraphs>114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Resolution of the ATIS-1000085.v002 Editor’s Note</vt:lpstr>
      <vt:lpstr>Here is the sequence where the above new requirement applies</vt:lpstr>
      <vt:lpstr>Three options</vt:lpstr>
      <vt:lpstr>Simplifying div authentication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Flows for STIR-SHAKEN PoC – June 2017</dc:title>
  <dc:creator>Mohit Gupta</dc:creator>
  <cp:lastModifiedBy>HANCOCK, DAVID (Contractor)</cp:lastModifiedBy>
  <cp:revision>848</cp:revision>
  <dcterms:created xsi:type="dcterms:W3CDTF">2017-06-06T19:51:34Z</dcterms:created>
  <dcterms:modified xsi:type="dcterms:W3CDTF">2021-11-15T02:54:20Z</dcterms:modified>
</cp:coreProperties>
</file>