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4"/>
    <p:sldMasterId id="2147483691" r:id="rId5"/>
    <p:sldMasterId id="2147483697" r:id="rId6"/>
  </p:sldMasterIdLst>
  <p:notesMasterIdLst>
    <p:notesMasterId r:id="rId33"/>
  </p:notesMasterIdLst>
  <p:handoutMasterIdLst>
    <p:handoutMasterId r:id="rId34"/>
  </p:handoutMasterIdLst>
  <p:sldIdLst>
    <p:sldId id="447" r:id="rId7"/>
    <p:sldId id="508" r:id="rId8"/>
    <p:sldId id="477" r:id="rId9"/>
    <p:sldId id="485" r:id="rId10"/>
    <p:sldId id="488" r:id="rId11"/>
    <p:sldId id="486" r:id="rId12"/>
    <p:sldId id="490" r:id="rId13"/>
    <p:sldId id="467" r:id="rId14"/>
    <p:sldId id="494" r:id="rId15"/>
    <p:sldId id="506" r:id="rId16"/>
    <p:sldId id="472" r:id="rId17"/>
    <p:sldId id="507" r:id="rId18"/>
    <p:sldId id="492" r:id="rId19"/>
    <p:sldId id="497" r:id="rId20"/>
    <p:sldId id="500" r:id="rId21"/>
    <p:sldId id="501" r:id="rId22"/>
    <p:sldId id="498" r:id="rId23"/>
    <p:sldId id="509" r:id="rId24"/>
    <p:sldId id="499" r:id="rId25"/>
    <p:sldId id="510" r:id="rId26"/>
    <p:sldId id="502" r:id="rId27"/>
    <p:sldId id="503" r:id="rId28"/>
    <p:sldId id="504" r:id="rId29"/>
    <p:sldId id="505" r:id="rId30"/>
    <p:sldId id="493" r:id="rId31"/>
    <p:sldId id="469" r:id="rId32"/>
  </p:sldIdLst>
  <p:sldSz cx="12192000" cy="6858000"/>
  <p:notesSz cx="6858000" cy="994568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oll Gray-Preston" initials="CG" lastIdx="6" clrIdx="0">
    <p:extLst>
      <p:ext uri="{19B8F6BF-5375-455C-9EA6-DF929625EA0E}">
        <p15:presenceInfo xmlns:p15="http://schemas.microsoft.com/office/powerpoint/2012/main" userId="S::cgray-preston@atis.org::fc464451-1992-454b-b420-4212a7a56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6"/>
    <a:srgbClr val="99F8FF"/>
    <a:srgbClr val="D1462F"/>
    <a:srgbClr val="E05A22"/>
    <a:srgbClr val="00A2E4"/>
    <a:srgbClr val="3399FF"/>
    <a:srgbClr val="FF6600"/>
    <a:srgbClr val="CCECFF"/>
    <a:srgbClr val="FF505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327" autoAdjust="0"/>
  </p:normalViewPr>
  <p:slideViewPr>
    <p:cSldViewPr snapToGrid="0" snapToObjects="1">
      <p:cViewPr varScale="1">
        <p:scale>
          <a:sx n="104" d="100"/>
          <a:sy n="104" d="100"/>
        </p:scale>
        <p:origin x="100" y="400"/>
      </p:cViewPr>
      <p:guideLst>
        <p:guide orient="horz" pos="2160"/>
        <p:guide pos="3840"/>
      </p:guideLst>
    </p:cSldViewPr>
  </p:slideViewPr>
  <p:notesTextViewPr>
    <p:cViewPr>
      <p:scale>
        <a:sx n="100" d="100"/>
        <a:sy n="100" d="100"/>
      </p:scale>
      <p:origin x="0" y="0"/>
    </p:cViewPr>
  </p:notesTextViewPr>
  <p:sorterViewPr>
    <p:cViewPr>
      <p:scale>
        <a:sx n="116" d="100"/>
        <a:sy n="116" d="100"/>
      </p:scale>
      <p:origin x="0" y="-804"/>
    </p:cViewPr>
  </p:sorterViewPr>
  <p:notesViewPr>
    <p:cSldViewPr snapToGrid="0" snapToObjects="1">
      <p:cViewPr varScale="1">
        <p:scale>
          <a:sx n="64" d="100"/>
          <a:sy n="64" d="100"/>
        </p:scale>
        <p:origin x="-3082" y="-62"/>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9T14:15:58.867" idx="2">
    <p:pos x="6432" y="665"/>
    <p:text>I think we can show that the scope and deliverables for PoC ph 1 is complete and we have a first iteration of the PoC,  do we want to target PoC p1 demo to interested IP NNI members in Sept?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29T14:45:09.860" idx="3">
    <p:pos x="10" y="10"/>
    <p:text>Changed "Mng" to "Mgmt"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7-29T14:46:32.474" idx="4">
    <p:pos x="10" y="10"/>
    <p:text>Changed "Mng" to "Mgmt"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7-29T14:47:24.406" idx="5">
    <p:pos x="10" y="10"/>
    <p:text>I couldn't edit this image, but should be consistent with change of "Mng" to "Mgmt"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7-29T14:48:09.499" idx="6">
    <p:pos x="10" y="10"/>
    <p:text> couldn't edit this image, but should be consistent with change of "Mng" to "Mgmt"</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7-29T14:48:09.499" idx="6">
    <p:pos x="10" y="10"/>
    <p:text> couldn't edit this image, but should be consistent with change of "Mng" to "Mgmt"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1" cy="497285"/>
          </a:xfrm>
          <a:prstGeom prst="rect">
            <a:avLst/>
          </a:prstGeom>
        </p:spPr>
        <p:txBody>
          <a:bodyPr vert="horz" lIns="92475" tIns="46237" rIns="92475" bIns="46237" rtlCol="0"/>
          <a:lstStyle>
            <a:lvl1pPr algn="l" fontAlgn="auto">
              <a:spcBef>
                <a:spcPts val="0"/>
              </a:spcBef>
              <a:spcAft>
                <a:spcPts val="0"/>
              </a:spcAft>
              <a:defRPr sz="1200">
                <a:latin typeface="+mn-lt"/>
                <a:cs typeface="+mn-cs"/>
              </a:defRPr>
            </a:lvl1pPr>
          </a:lstStyle>
          <a:p>
            <a:pPr>
              <a:defRPr/>
            </a:pPr>
            <a:endParaRPr lang="en-US" dirty="0">
              <a:latin typeface="Tahoma" panose="020B0604030504040204" pitchFamily="34" charset="0"/>
            </a:endParaRPr>
          </a:p>
        </p:txBody>
      </p:sp>
      <p:sp>
        <p:nvSpPr>
          <p:cNvPr id="3" name="Date Placeholder 2"/>
          <p:cNvSpPr>
            <a:spLocks noGrp="1"/>
          </p:cNvSpPr>
          <p:nvPr>
            <p:ph type="dt" sz="quarter" idx="1"/>
          </p:nvPr>
        </p:nvSpPr>
        <p:spPr>
          <a:xfrm>
            <a:off x="3884616" y="0"/>
            <a:ext cx="2971801" cy="497285"/>
          </a:xfrm>
          <a:prstGeom prst="rect">
            <a:avLst/>
          </a:prstGeom>
        </p:spPr>
        <p:txBody>
          <a:bodyPr vert="horz" lIns="92475" tIns="46237" rIns="92475" bIns="46237" rtlCol="0"/>
          <a:lstStyle>
            <a:lvl1pPr algn="r" fontAlgn="auto">
              <a:spcBef>
                <a:spcPts val="0"/>
              </a:spcBef>
              <a:spcAft>
                <a:spcPts val="0"/>
              </a:spcAft>
              <a:defRPr sz="1200" smtClean="0">
                <a:latin typeface="+mn-lt"/>
                <a:cs typeface="+mn-cs"/>
              </a:defRPr>
            </a:lvl1pPr>
          </a:lstStyle>
          <a:p>
            <a:pPr>
              <a:defRPr/>
            </a:pPr>
            <a:fld id="{C12D8A1E-D52C-4304-8434-C4E1A2E00059}" type="datetimeFigureOut">
              <a:rPr lang="en-US">
                <a:latin typeface="Tahoma" panose="020B0604030504040204" pitchFamily="34" charset="0"/>
              </a:rPr>
              <a:pPr>
                <a:defRPr/>
              </a:pPr>
              <a:t>8/6/2020</a:t>
            </a:fld>
            <a:endParaRPr lang="en-US" dirty="0">
              <a:latin typeface="Tahoma" panose="020B0604030504040204" pitchFamily="34" charset="0"/>
            </a:endParaRPr>
          </a:p>
        </p:txBody>
      </p:sp>
      <p:sp>
        <p:nvSpPr>
          <p:cNvPr id="4" name="Footer Placeholder 3"/>
          <p:cNvSpPr>
            <a:spLocks noGrp="1"/>
          </p:cNvSpPr>
          <p:nvPr>
            <p:ph type="ftr" sz="quarter" idx="2"/>
          </p:nvPr>
        </p:nvSpPr>
        <p:spPr>
          <a:xfrm>
            <a:off x="2" y="9446677"/>
            <a:ext cx="2971801" cy="497285"/>
          </a:xfrm>
          <a:prstGeom prst="rect">
            <a:avLst/>
          </a:prstGeom>
        </p:spPr>
        <p:txBody>
          <a:bodyPr vert="horz" lIns="92475" tIns="46237" rIns="92475" bIns="46237" rtlCol="0" anchor="b"/>
          <a:lstStyle>
            <a:lvl1pPr algn="l" fontAlgn="auto">
              <a:spcBef>
                <a:spcPts val="0"/>
              </a:spcBef>
              <a:spcAft>
                <a:spcPts val="0"/>
              </a:spcAft>
              <a:defRPr sz="1200">
                <a:latin typeface="+mn-lt"/>
                <a:cs typeface="+mn-cs"/>
              </a:defRPr>
            </a:lvl1pPr>
          </a:lstStyle>
          <a:p>
            <a:pPr>
              <a:defRPr/>
            </a:pPr>
            <a:endParaRPr lang="en-US" dirty="0">
              <a:latin typeface="Tahoma" panose="020B0604030504040204" pitchFamily="34" charset="0"/>
            </a:endParaRPr>
          </a:p>
        </p:txBody>
      </p:sp>
      <p:sp>
        <p:nvSpPr>
          <p:cNvPr id="5" name="Slide Number Placeholder 4"/>
          <p:cNvSpPr>
            <a:spLocks noGrp="1"/>
          </p:cNvSpPr>
          <p:nvPr>
            <p:ph type="sldNum" sz="quarter" idx="3"/>
          </p:nvPr>
        </p:nvSpPr>
        <p:spPr>
          <a:xfrm>
            <a:off x="3884616" y="9446677"/>
            <a:ext cx="2971801" cy="497285"/>
          </a:xfrm>
          <a:prstGeom prst="rect">
            <a:avLst/>
          </a:prstGeom>
        </p:spPr>
        <p:txBody>
          <a:bodyPr vert="horz" lIns="92475" tIns="46237" rIns="92475" bIns="46237" rtlCol="0" anchor="b"/>
          <a:lstStyle>
            <a:lvl1pPr algn="r" fontAlgn="auto">
              <a:spcBef>
                <a:spcPts val="0"/>
              </a:spcBef>
              <a:spcAft>
                <a:spcPts val="0"/>
              </a:spcAft>
              <a:defRPr sz="1200" smtClean="0">
                <a:latin typeface="+mn-lt"/>
                <a:cs typeface="+mn-cs"/>
              </a:defRPr>
            </a:lvl1pPr>
          </a:lstStyle>
          <a:p>
            <a:pPr>
              <a:defRPr/>
            </a:pPr>
            <a:fld id="{CD5D548D-CE9B-4D8F-AC57-8A9BC0BA492A}" type="slidenum">
              <a:rPr lang="en-US">
                <a:latin typeface="Tahoma" panose="020B0604030504040204" pitchFamily="34" charset="0"/>
              </a:rPr>
              <a:pPr>
                <a:defRPr/>
              </a:pPr>
              <a:t>‹#›</a:t>
            </a:fld>
            <a:endParaRPr lang="en-US" dirty="0">
              <a:latin typeface="Tahoma" panose="020B0604030504040204" pitchFamily="34" charset="0"/>
            </a:endParaRPr>
          </a:p>
        </p:txBody>
      </p:sp>
    </p:spTree>
    <p:extLst>
      <p:ext uri="{BB962C8B-B14F-4D97-AF65-F5344CB8AC3E}">
        <p14:creationId xmlns:p14="http://schemas.microsoft.com/office/powerpoint/2010/main" val="2581911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1" cy="497285"/>
          </a:xfrm>
          <a:prstGeom prst="rect">
            <a:avLst/>
          </a:prstGeom>
        </p:spPr>
        <p:txBody>
          <a:bodyPr vert="horz" lIns="92475" tIns="46237" rIns="92475" bIns="46237" rtlCol="0"/>
          <a:lstStyle>
            <a:lvl1pPr algn="l" fontAlgn="auto">
              <a:spcBef>
                <a:spcPts val="0"/>
              </a:spcBef>
              <a:spcAft>
                <a:spcPts val="0"/>
              </a:spcAft>
              <a:defRPr sz="1200" b="0" i="0">
                <a:latin typeface="Tahoma" panose="020B0604030504040204" pitchFamily="34" charset="0"/>
                <a:cs typeface="+mn-cs"/>
              </a:defRPr>
            </a:lvl1pPr>
          </a:lstStyle>
          <a:p>
            <a:pPr>
              <a:defRPr/>
            </a:pPr>
            <a:endParaRPr lang="en-US" dirty="0"/>
          </a:p>
        </p:txBody>
      </p:sp>
      <p:sp>
        <p:nvSpPr>
          <p:cNvPr id="3" name="Date Placeholder 2"/>
          <p:cNvSpPr>
            <a:spLocks noGrp="1"/>
          </p:cNvSpPr>
          <p:nvPr>
            <p:ph type="dt" idx="1"/>
          </p:nvPr>
        </p:nvSpPr>
        <p:spPr>
          <a:xfrm>
            <a:off x="3884616" y="0"/>
            <a:ext cx="2971801" cy="497285"/>
          </a:xfrm>
          <a:prstGeom prst="rect">
            <a:avLst/>
          </a:prstGeom>
        </p:spPr>
        <p:txBody>
          <a:bodyPr vert="horz" lIns="92475" tIns="46237" rIns="92475" bIns="46237" rtlCol="0"/>
          <a:lstStyle>
            <a:lvl1pPr algn="r" fontAlgn="auto">
              <a:spcBef>
                <a:spcPts val="0"/>
              </a:spcBef>
              <a:spcAft>
                <a:spcPts val="0"/>
              </a:spcAft>
              <a:defRPr sz="1200" b="0" i="0" smtClean="0">
                <a:latin typeface="Tahoma" panose="020B0604030504040204" pitchFamily="34" charset="0"/>
                <a:cs typeface="+mn-cs"/>
              </a:defRPr>
            </a:lvl1pPr>
          </a:lstStyle>
          <a:p>
            <a:pPr>
              <a:defRPr/>
            </a:pPr>
            <a:fld id="{4AD44489-E495-4718-8D9A-86FB8F2139E1}" type="datetimeFigureOut">
              <a:rPr lang="en-US" smtClean="0"/>
              <a:pPr>
                <a:defRPr/>
              </a:pPr>
              <a:t>8/6/2020</a:t>
            </a:fld>
            <a:endParaRPr lang="en-US" dirty="0"/>
          </a:p>
        </p:txBody>
      </p:sp>
      <p:sp>
        <p:nvSpPr>
          <p:cNvPr id="4" name="Slide Image Placeholder 3"/>
          <p:cNvSpPr>
            <a:spLocks noGrp="1" noRot="1" noChangeAspect="1"/>
          </p:cNvSpPr>
          <p:nvPr>
            <p:ph type="sldImg" idx="2"/>
          </p:nvPr>
        </p:nvSpPr>
        <p:spPr>
          <a:xfrm>
            <a:off x="114300" y="744538"/>
            <a:ext cx="6629400" cy="3730625"/>
          </a:xfrm>
          <a:prstGeom prst="rect">
            <a:avLst/>
          </a:prstGeom>
          <a:noFill/>
          <a:ln w="12700">
            <a:solidFill>
              <a:prstClr val="black"/>
            </a:solidFill>
          </a:ln>
        </p:spPr>
        <p:txBody>
          <a:bodyPr vert="horz" lIns="92475" tIns="46237" rIns="92475" bIns="46237" rtlCol="0" anchor="ctr"/>
          <a:lstStyle/>
          <a:p>
            <a:pPr lvl="0"/>
            <a:endParaRPr lang="en-US" noProof="0" dirty="0"/>
          </a:p>
        </p:txBody>
      </p:sp>
      <p:sp>
        <p:nvSpPr>
          <p:cNvPr id="5" name="Notes Placeholder 4"/>
          <p:cNvSpPr>
            <a:spLocks noGrp="1"/>
          </p:cNvSpPr>
          <p:nvPr>
            <p:ph type="body" sz="quarter" idx="3"/>
          </p:nvPr>
        </p:nvSpPr>
        <p:spPr>
          <a:xfrm>
            <a:off x="685801" y="4724204"/>
            <a:ext cx="5486400" cy="4475560"/>
          </a:xfrm>
          <a:prstGeom prst="rect">
            <a:avLst/>
          </a:prstGeom>
        </p:spPr>
        <p:txBody>
          <a:bodyPr vert="horz" lIns="92475" tIns="46237" rIns="92475" bIns="46237"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9446677"/>
            <a:ext cx="2971801" cy="497285"/>
          </a:xfrm>
          <a:prstGeom prst="rect">
            <a:avLst/>
          </a:prstGeom>
        </p:spPr>
        <p:txBody>
          <a:bodyPr vert="horz" lIns="92475" tIns="46237" rIns="92475" bIns="46237" rtlCol="0" anchor="b"/>
          <a:lstStyle>
            <a:lvl1pPr algn="l" fontAlgn="auto">
              <a:spcBef>
                <a:spcPts val="0"/>
              </a:spcBef>
              <a:spcAft>
                <a:spcPts val="0"/>
              </a:spcAft>
              <a:defRPr sz="1200" b="0" i="0">
                <a:latin typeface="Tahoma" panose="020B060403050404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6" y="9446677"/>
            <a:ext cx="2971801" cy="497285"/>
          </a:xfrm>
          <a:prstGeom prst="rect">
            <a:avLst/>
          </a:prstGeom>
        </p:spPr>
        <p:txBody>
          <a:bodyPr vert="horz" lIns="92475" tIns="46237" rIns="92475" bIns="46237" rtlCol="0" anchor="b"/>
          <a:lstStyle>
            <a:lvl1pPr algn="r" fontAlgn="auto">
              <a:spcBef>
                <a:spcPts val="0"/>
              </a:spcBef>
              <a:spcAft>
                <a:spcPts val="0"/>
              </a:spcAft>
              <a:defRPr sz="1200" b="0" i="0" smtClean="0">
                <a:latin typeface="Tahoma" panose="020B0604030504040204" pitchFamily="34" charset="0"/>
                <a:cs typeface="+mn-cs"/>
              </a:defRPr>
            </a:lvl1pPr>
          </a:lstStyle>
          <a:p>
            <a:pPr>
              <a:defRPr/>
            </a:pPr>
            <a:fld id="{CCFAB296-A647-4183-9CB4-02D9028B8B73}" type="slidenum">
              <a:rPr lang="en-US" smtClean="0"/>
              <a:pPr>
                <a:defRPr/>
              </a:pPr>
              <a:t>‹#›</a:t>
            </a:fld>
            <a:endParaRPr lang="en-US" dirty="0"/>
          </a:p>
        </p:txBody>
      </p:sp>
    </p:spTree>
    <p:extLst>
      <p:ext uri="{BB962C8B-B14F-4D97-AF65-F5344CB8AC3E}">
        <p14:creationId xmlns:p14="http://schemas.microsoft.com/office/powerpoint/2010/main" val="84750262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b="0" i="0" kern="1200">
        <a:solidFill>
          <a:schemeClr val="tx1"/>
        </a:solidFill>
        <a:latin typeface="Tahoma" panose="020B0604030504040204" pitchFamily="34" charset="0"/>
        <a:ea typeface="+mn-ea"/>
        <a:cs typeface="+mn-cs"/>
      </a:defRPr>
    </a:lvl1pPr>
    <a:lvl2pPr marL="457200" algn="l" defTabSz="457200" rtl="0" fontAlgn="base">
      <a:spcBef>
        <a:spcPct val="30000"/>
      </a:spcBef>
      <a:spcAft>
        <a:spcPct val="0"/>
      </a:spcAft>
      <a:defRPr sz="1200" b="0" i="0" kern="1200">
        <a:solidFill>
          <a:schemeClr val="tx1"/>
        </a:solidFill>
        <a:latin typeface="Tahoma" panose="020B0604030504040204" pitchFamily="34" charset="0"/>
        <a:ea typeface="+mn-ea"/>
        <a:cs typeface="+mn-cs"/>
      </a:defRPr>
    </a:lvl2pPr>
    <a:lvl3pPr marL="914400" algn="l" defTabSz="457200" rtl="0" fontAlgn="base">
      <a:spcBef>
        <a:spcPct val="30000"/>
      </a:spcBef>
      <a:spcAft>
        <a:spcPct val="0"/>
      </a:spcAft>
      <a:defRPr sz="1200" b="0" i="0" kern="1200">
        <a:solidFill>
          <a:schemeClr val="tx1"/>
        </a:solidFill>
        <a:latin typeface="Tahoma" panose="020B0604030504040204" pitchFamily="34" charset="0"/>
        <a:ea typeface="+mn-ea"/>
        <a:cs typeface="+mn-cs"/>
      </a:defRPr>
    </a:lvl3pPr>
    <a:lvl4pPr marL="1371600" algn="l" defTabSz="457200" rtl="0" fontAlgn="base">
      <a:spcBef>
        <a:spcPct val="30000"/>
      </a:spcBef>
      <a:spcAft>
        <a:spcPct val="0"/>
      </a:spcAft>
      <a:defRPr sz="1200" b="0" i="0" kern="1200">
        <a:solidFill>
          <a:schemeClr val="tx1"/>
        </a:solidFill>
        <a:latin typeface="Tahoma" panose="020B0604030504040204" pitchFamily="34" charset="0"/>
        <a:ea typeface="+mn-ea"/>
        <a:cs typeface="+mn-cs"/>
      </a:defRPr>
    </a:lvl4pPr>
    <a:lvl5pPr marL="1828800" algn="l" defTabSz="457200" rtl="0" fontAlgn="base">
      <a:spcBef>
        <a:spcPct val="30000"/>
      </a:spcBef>
      <a:spcAft>
        <a:spcPct val="0"/>
      </a:spcAft>
      <a:defRPr sz="1200" b="0" i="0" kern="1200">
        <a:solidFill>
          <a:schemeClr val="tx1"/>
        </a:solidFill>
        <a:latin typeface="Tahoma" panose="020B060403050404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FAB296-A647-4183-9CB4-02D9028B8B73}" type="slidenum">
              <a:rPr lang="en-US" smtClean="0"/>
              <a:pPr>
                <a:defRPr/>
              </a:pPr>
              <a:t>1</a:t>
            </a:fld>
            <a:endParaRPr lang="en-US" dirty="0"/>
          </a:p>
        </p:txBody>
      </p:sp>
    </p:spTree>
    <p:extLst>
      <p:ext uri="{BB962C8B-B14F-4D97-AF65-F5344CB8AC3E}">
        <p14:creationId xmlns:p14="http://schemas.microsoft.com/office/powerpoint/2010/main" val="3194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FAB296-A647-4183-9CB4-02D9028B8B73}" type="slidenum">
              <a:rPr lang="en-US" smtClean="0"/>
              <a:pPr>
                <a:defRPr/>
              </a:pPr>
              <a:t>4</a:t>
            </a:fld>
            <a:endParaRPr lang="en-US" dirty="0"/>
          </a:p>
        </p:txBody>
      </p:sp>
    </p:spTree>
    <p:extLst>
      <p:ext uri="{BB962C8B-B14F-4D97-AF65-F5344CB8AC3E}">
        <p14:creationId xmlns:p14="http://schemas.microsoft.com/office/powerpoint/2010/main" val="37505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000" dirty="0">
                <a:latin typeface="Arial" panose="020B0604020202020204" pitchFamily="34" charset="0"/>
                <a:cs typeface="Arial" panose="020B0604020202020204" pitchFamily="34" charset="0"/>
              </a:rPr>
              <a:t>The specific use case that we are working on for a proof of</a:t>
            </a:r>
            <a:r>
              <a:rPr lang="en-GB" sz="1000" baseline="0" dirty="0">
                <a:latin typeface="Arial" panose="020B0604020202020204" pitchFamily="34" charset="0"/>
                <a:cs typeface="Arial" panose="020B0604020202020204" pitchFamily="34" charset="0"/>
              </a:rPr>
              <a:t> concept uses a distributed ledger to register and authenticate trusted identities used by all participants together with Enterprise TN assignment data , </a:t>
            </a:r>
          </a:p>
          <a:p>
            <a:r>
              <a:rPr lang="en-GB" sz="1000" baseline="0" dirty="0">
                <a:latin typeface="Arial" panose="020B0604020202020204" pitchFamily="34" charset="0"/>
                <a:cs typeface="Arial" panose="020B0604020202020204" pitchFamily="34" charset="0"/>
              </a:rPr>
              <a:t>Whereby anyone in the call path connected to the Enterprise Identity network DL can authenticate the caller identity and if they are authorized to lace calls with the TN , </a:t>
            </a:r>
          </a:p>
          <a:p>
            <a:r>
              <a:rPr lang="en-GB" sz="1000" baseline="0" dirty="0">
                <a:latin typeface="Arial" panose="020B0604020202020204" pitchFamily="34" charset="0"/>
                <a:cs typeface="Arial" panose="020B0604020202020204" pitchFamily="34" charset="0"/>
              </a:rPr>
              <a:t>specifically for enabling the OSP to provide A attestation for SHAKEN in complex call scenarios . </a:t>
            </a:r>
          </a:p>
          <a:p>
            <a:r>
              <a:rPr lang="en-GB" sz="1000" baseline="0" dirty="0">
                <a:latin typeface="Arial" panose="020B0604020202020204" pitchFamily="34" charset="0"/>
                <a:cs typeface="Arial" panose="020B0604020202020204" pitchFamily="34" charset="0"/>
              </a:rPr>
              <a:t>With the following active </a:t>
            </a:r>
            <a:r>
              <a:rPr lang="en-GB" sz="1000" dirty="0">
                <a:latin typeface="Arial" panose="020B0604020202020204" pitchFamily="34" charset="0"/>
                <a:cs typeface="Arial" panose="020B0604020202020204" pitchFamily="34" charset="0"/>
              </a:rPr>
              <a:t>member companies contributing to advance  the project across specific areas of interest.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List them as: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IBM and IOTA for the Distributed ledger infrastructure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First Orion , for</a:t>
            </a:r>
            <a:r>
              <a:rPr lang="en-GB" sz="1000" baseline="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Enterprise Credentials management, call generation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Numeracle</a:t>
            </a:r>
            <a:r>
              <a:rPr lang="en-GB" sz="1000" baseline="0" dirty="0">
                <a:latin typeface="Arial" panose="020B0604020202020204" pitchFamily="34" charset="0"/>
                <a:cs typeface="Arial" panose="020B0604020202020204" pitchFamily="34" charset="0"/>
              </a:rPr>
              <a:t> , for enterprise KYC vetting and authorisation</a:t>
            </a:r>
          </a:p>
          <a:p>
            <a:endParaRPr lang="en-GB" sz="1000" baseline="0" dirty="0">
              <a:latin typeface="Arial" panose="020B0604020202020204" pitchFamily="34" charset="0"/>
              <a:cs typeface="Arial" panose="020B0604020202020204" pitchFamily="34" charset="0"/>
            </a:endParaRPr>
          </a:p>
          <a:p>
            <a:r>
              <a:rPr lang="en-GB" sz="1000" baseline="0" dirty="0" err="1">
                <a:latin typeface="Arial" panose="020B0604020202020204" pitchFamily="34" charset="0"/>
                <a:cs typeface="Arial" panose="020B0604020202020204" pitchFamily="34" charset="0"/>
              </a:rPr>
              <a:t>Inteliquent</a:t>
            </a:r>
            <a:r>
              <a:rPr lang="en-GB" sz="1000" baseline="0" dirty="0">
                <a:latin typeface="Arial" panose="020B0604020202020204" pitchFamily="34" charset="0"/>
                <a:cs typeface="Arial" panose="020B0604020202020204" pitchFamily="34" charset="0"/>
              </a:rPr>
              <a:t>, for number management assignment and delegation authorisation, </a:t>
            </a:r>
          </a:p>
          <a:p>
            <a:endParaRPr lang="en-GB" sz="1000" baseline="0" dirty="0">
              <a:latin typeface="Arial" panose="020B0604020202020204" pitchFamily="34" charset="0"/>
              <a:cs typeface="Arial" panose="020B0604020202020204" pitchFamily="34" charset="0"/>
            </a:endParaRPr>
          </a:p>
          <a:p>
            <a:r>
              <a:rPr lang="en-GB" sz="1000" baseline="0" dirty="0">
                <a:latin typeface="Arial" panose="020B0604020202020204" pitchFamily="34" charset="0"/>
                <a:cs typeface="Arial" panose="020B0604020202020204" pitchFamily="34" charset="0"/>
              </a:rPr>
              <a:t>First Orion for OSP call validation. </a:t>
            </a:r>
          </a:p>
          <a:p>
            <a:endParaRPr lang="en-GB" sz="1000" baseline="0" dirty="0">
              <a:latin typeface="Arial" panose="020B0604020202020204" pitchFamily="34" charset="0"/>
              <a:cs typeface="Arial" panose="020B0604020202020204" pitchFamily="34" charset="0"/>
            </a:endParaRPr>
          </a:p>
          <a:p>
            <a:r>
              <a:rPr lang="en-GB" sz="1000" dirty="0" err="1">
                <a:latin typeface="Arial" panose="020B0604020202020204" pitchFamily="34" charset="0"/>
                <a:cs typeface="Arial" panose="020B0604020202020204" pitchFamily="34" charset="0"/>
              </a:rPr>
              <a:t>Tmobile</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TNSi</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Metaswitch</a:t>
            </a:r>
            <a:r>
              <a:rPr lang="en-GB" sz="1000" baseline="0" dirty="0">
                <a:latin typeface="Arial" panose="020B0604020202020204" pitchFamily="34" charset="0"/>
                <a:cs typeface="Arial" panose="020B0604020202020204" pitchFamily="34" charset="0"/>
              </a:rPr>
              <a:t> for SHAKEN interworking</a:t>
            </a:r>
          </a:p>
          <a:p>
            <a:endParaRPr lang="en-GB" sz="1000" baseline="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First Orion, </a:t>
            </a:r>
            <a:r>
              <a:rPr lang="en-GB" sz="1000" dirty="0" err="1">
                <a:latin typeface="Arial" panose="020B0604020202020204" pitchFamily="34" charset="0"/>
                <a:cs typeface="Arial" panose="020B0604020202020204" pitchFamily="34" charset="0"/>
              </a:rPr>
              <a:t>Inteliquent</a:t>
            </a:r>
            <a:r>
              <a:rPr lang="en-GB" sz="1000" dirty="0">
                <a:latin typeface="Arial" panose="020B0604020202020204" pitchFamily="34" charset="0"/>
                <a:cs typeface="Arial" panose="020B0604020202020204" pitchFamily="34" charset="0"/>
              </a:rPr>
              <a:t>, for</a:t>
            </a:r>
            <a:r>
              <a:rPr lang="en-GB" sz="1000" baseline="0" dirty="0">
                <a:latin typeface="Arial" panose="020B0604020202020204" pitchFamily="34" charset="0"/>
                <a:cs typeface="Arial" panose="020B0604020202020204" pitchFamily="34" charset="0"/>
              </a:rPr>
              <a:t> RCD integration</a:t>
            </a:r>
            <a:endParaRPr lang="en-GB"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CFAB296-A647-4183-9CB4-02D9028B8B73}" type="slidenum">
              <a:rPr lang="en-US" smtClean="0"/>
              <a:pPr>
                <a:defRPr/>
              </a:pPr>
              <a:t>8</a:t>
            </a:fld>
            <a:endParaRPr lang="en-US" dirty="0"/>
          </a:p>
        </p:txBody>
      </p:sp>
    </p:spTree>
    <p:extLst>
      <p:ext uri="{BB962C8B-B14F-4D97-AF65-F5344CB8AC3E}">
        <p14:creationId xmlns:p14="http://schemas.microsoft.com/office/powerpoint/2010/main" val="162400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defining the Enterprise Identity service on DLT, we needed to go beyond the carrier to carrier attestation. </a:t>
            </a:r>
          </a:p>
          <a:p>
            <a:endParaRPr lang="en-GB" baseline="0" dirty="0"/>
          </a:p>
          <a:p>
            <a:r>
              <a:rPr lang="en-GB" baseline="0" dirty="0"/>
              <a:t>As part of architecting the solution , it was important to understand the business logic and architecture of stakeholder relationships, to develop a governance thrust hierarchy for stakeholder authorisation on to the service, </a:t>
            </a:r>
          </a:p>
          <a:p>
            <a:endParaRPr lang="en-GB" baseline="0" dirty="0"/>
          </a:p>
          <a:p>
            <a:r>
              <a:rPr lang="en-GB" baseline="0" dirty="0"/>
              <a:t>Likewise , it was important to map out the business process and flows for TN assignments and delegations, which as we now know is a very complex scenario. </a:t>
            </a:r>
          </a:p>
          <a:p>
            <a:endParaRPr lang="en-GB" baseline="0" dirty="0"/>
          </a:p>
          <a:p>
            <a:r>
              <a:rPr lang="en-GB" dirty="0"/>
              <a:t>Understanding of both of</a:t>
            </a:r>
            <a:r>
              <a:rPr lang="en-GB" baseline="0" dirty="0"/>
              <a:t> these  were significant in setting the identity design model for the implementation of the service on a distributed ledger technology</a:t>
            </a:r>
            <a:endParaRPr lang="en-US" dirty="0"/>
          </a:p>
        </p:txBody>
      </p:sp>
      <p:sp>
        <p:nvSpPr>
          <p:cNvPr id="4" name="Slide Number Placeholder 3"/>
          <p:cNvSpPr>
            <a:spLocks noGrp="1"/>
          </p:cNvSpPr>
          <p:nvPr>
            <p:ph type="sldNum" sz="quarter" idx="5"/>
          </p:nvPr>
        </p:nvSpPr>
        <p:spPr/>
        <p:txBody>
          <a:bodyPr/>
          <a:lstStyle/>
          <a:p>
            <a:pPr>
              <a:defRPr/>
            </a:pPr>
            <a:fld id="{CCFAB296-A647-4183-9CB4-02D9028B8B73}" type="slidenum">
              <a:rPr lang="en-US" smtClean="0"/>
              <a:pPr>
                <a:defRPr/>
              </a:pPr>
              <a:t>11</a:t>
            </a:fld>
            <a:endParaRPr lang="en-US" dirty="0"/>
          </a:p>
        </p:txBody>
      </p:sp>
    </p:spTree>
    <p:extLst>
      <p:ext uri="{BB962C8B-B14F-4D97-AF65-F5344CB8AC3E}">
        <p14:creationId xmlns:p14="http://schemas.microsoft.com/office/powerpoint/2010/main" val="90688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FAB296-A647-4183-9CB4-02D9028B8B73}" type="slidenum">
              <a:rPr lang="en-US" smtClean="0"/>
              <a:pPr>
                <a:defRPr/>
              </a:pPr>
              <a:t>14</a:t>
            </a:fld>
            <a:endParaRPr lang="en-US" dirty="0"/>
          </a:p>
        </p:txBody>
      </p:sp>
    </p:spTree>
    <p:extLst>
      <p:ext uri="{BB962C8B-B14F-4D97-AF65-F5344CB8AC3E}">
        <p14:creationId xmlns:p14="http://schemas.microsoft.com/office/powerpoint/2010/main" val="285742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FAB296-A647-4183-9CB4-02D9028B8B73}" type="slidenum">
              <a:rPr lang="en-US" smtClean="0"/>
              <a:pPr>
                <a:defRPr/>
              </a:pPr>
              <a:t>26</a:t>
            </a:fld>
            <a:endParaRPr lang="en-US" dirty="0"/>
          </a:p>
        </p:txBody>
      </p:sp>
    </p:spTree>
    <p:extLst>
      <p:ext uri="{BB962C8B-B14F-4D97-AF65-F5344CB8AC3E}">
        <p14:creationId xmlns:p14="http://schemas.microsoft.com/office/powerpoint/2010/main" val="4077903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8B6F833-D6FD-42CA-87C8-35E2537C8C87}"/>
              </a:ext>
            </a:extLst>
          </p:cNvPr>
          <p:cNvPicPr>
            <a:picLocks noChangeAspect="1"/>
          </p:cNvPicPr>
          <p:nvPr userDrawn="1"/>
        </p:nvPicPr>
        <p:blipFill>
          <a:blip r:embed="rId3">
            <a:biLevel thresh="25000"/>
          </a:blip>
          <a:stretch>
            <a:fillRect/>
          </a:stretch>
        </p:blipFill>
        <p:spPr>
          <a:xfrm>
            <a:off x="616990" y="371168"/>
            <a:ext cx="1436462" cy="544284"/>
          </a:xfrm>
          <a:prstGeom prst="rect">
            <a:avLst/>
          </a:prstGeom>
        </p:spPr>
      </p:pic>
      <p:sp>
        <p:nvSpPr>
          <p:cNvPr id="9" name="Text Placeholder 8">
            <a:extLst>
              <a:ext uri="{FF2B5EF4-FFF2-40B4-BE49-F238E27FC236}">
                <a16:creationId xmlns:a16="http://schemas.microsoft.com/office/drawing/2014/main" xmlns="" id="{F1F6BFD9-B3D5-CA4E-A9D9-773DBB006D7B}"/>
              </a:ext>
            </a:extLst>
          </p:cNvPr>
          <p:cNvSpPr>
            <a:spLocks noGrp="1"/>
          </p:cNvSpPr>
          <p:nvPr>
            <p:ph type="body" sz="quarter" idx="10" hasCustomPrompt="1"/>
          </p:nvPr>
        </p:nvSpPr>
        <p:spPr>
          <a:xfrm>
            <a:off x="616990" y="3012382"/>
            <a:ext cx="6402797" cy="2481176"/>
          </a:xfrm>
          <a:prstGeom prst="rect">
            <a:avLst/>
          </a:prstGeom>
        </p:spPr>
        <p:txBody>
          <a:bodyPr lIns="0" tIns="0" rIns="0" bIns="0"/>
          <a:lstStyle>
            <a:lvl1pPr marL="0" marR="0" indent="0" algn="l" defTabSz="457200" rtl="0" eaLnBrk="1" fontAlgn="base" latinLnBrk="0" hangingPunct="1">
              <a:lnSpc>
                <a:spcPct val="150000"/>
              </a:lnSpc>
              <a:spcBef>
                <a:spcPts val="0"/>
              </a:spcBef>
              <a:spcAft>
                <a:spcPct val="0"/>
              </a:spcAft>
              <a:buClrTx/>
              <a:buSzTx/>
              <a:buFont typeface="Arial" charset="0"/>
              <a:buNone/>
              <a:tabLst/>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a:lnSpc>
                <a:spcPct val="200000"/>
              </a:lnSpc>
            </a:pPr>
            <a:r>
              <a:rPr lang="en-US" dirty="0"/>
              <a:t>Presenter’s Name</a:t>
            </a:r>
          </a:p>
          <a:p>
            <a:pPr>
              <a:lnSpc>
                <a:spcPct val="100000"/>
              </a:lnSpc>
            </a:pPr>
            <a:r>
              <a:rPr lang="en-US" sz="2000" dirty="0"/>
              <a:t>Position, Organization</a:t>
            </a:r>
          </a:p>
          <a:p>
            <a:pPr>
              <a:lnSpc>
                <a:spcPct val="200000"/>
              </a:lnSpc>
            </a:pPr>
            <a:r>
              <a:rPr lang="en-US" dirty="0"/>
              <a:t>Presenter’s Name</a:t>
            </a:r>
          </a:p>
          <a:p>
            <a:pPr>
              <a:lnSpc>
                <a:spcPct val="100000"/>
              </a:lnSpc>
            </a:pPr>
            <a:r>
              <a:rPr lang="en-US" sz="2000" dirty="0"/>
              <a:t>Position, Organization</a:t>
            </a:r>
          </a:p>
        </p:txBody>
      </p:sp>
      <p:sp>
        <p:nvSpPr>
          <p:cNvPr id="13" name="Text Placeholder 8">
            <a:extLst>
              <a:ext uri="{FF2B5EF4-FFF2-40B4-BE49-F238E27FC236}">
                <a16:creationId xmlns:a16="http://schemas.microsoft.com/office/drawing/2014/main" xmlns="" id="{839F29B1-36B3-CE42-87EE-544FC030C2B8}"/>
              </a:ext>
            </a:extLst>
          </p:cNvPr>
          <p:cNvSpPr>
            <a:spLocks noGrp="1"/>
          </p:cNvSpPr>
          <p:nvPr>
            <p:ph type="body" sz="quarter" idx="11" hasCustomPrompt="1"/>
          </p:nvPr>
        </p:nvSpPr>
        <p:spPr>
          <a:xfrm>
            <a:off x="616990" y="5877911"/>
            <a:ext cx="6376476" cy="609600"/>
          </a:xfrm>
          <a:prstGeom prst="rect">
            <a:avLst/>
          </a:prstGeom>
        </p:spPr>
        <p:txBody>
          <a:bodyPr lIns="0" tIns="0" rIns="0" bIns="0"/>
          <a:lstStyle>
            <a:lvl1pPr marL="0" marR="0" indent="0" algn="l" defTabSz="457200" rtl="0" eaLnBrk="1" fontAlgn="base" latinLnBrk="0" hangingPunct="1">
              <a:lnSpc>
                <a:spcPct val="150000"/>
              </a:lnSpc>
              <a:spcBef>
                <a:spcPts val="0"/>
              </a:spcBef>
              <a:spcAft>
                <a:spcPct val="0"/>
              </a:spcAft>
              <a:buClrTx/>
              <a:buSzTx/>
              <a:buFont typeface="Arial" charset="0"/>
              <a:buNone/>
              <a:tabLst/>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Month xx, Year</a:t>
            </a:r>
          </a:p>
        </p:txBody>
      </p:sp>
      <p:sp>
        <p:nvSpPr>
          <p:cNvPr id="4" name="Text Placeholder 3">
            <a:extLst>
              <a:ext uri="{FF2B5EF4-FFF2-40B4-BE49-F238E27FC236}">
                <a16:creationId xmlns:a16="http://schemas.microsoft.com/office/drawing/2014/main" xmlns="" id="{BCC1797F-BBE2-1041-A32C-C67904DB0D81}"/>
              </a:ext>
            </a:extLst>
          </p:cNvPr>
          <p:cNvSpPr>
            <a:spLocks noGrp="1"/>
          </p:cNvSpPr>
          <p:nvPr>
            <p:ph type="body" sz="quarter" idx="12" hasCustomPrompt="1"/>
          </p:nvPr>
        </p:nvSpPr>
        <p:spPr>
          <a:xfrm>
            <a:off x="616990" y="1401160"/>
            <a:ext cx="6461143" cy="1306513"/>
          </a:xfrm>
          <a:prstGeom prst="rect">
            <a:avLst/>
          </a:prstGeom>
        </p:spPr>
        <p:txBody>
          <a:bodyPr lIns="0" tIns="0" rIns="0" bIns="0"/>
          <a:lstStyle>
            <a:lvl1pPr marL="0" indent="0">
              <a:buNone/>
              <a:defRPr sz="3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Title</a:t>
            </a:r>
          </a:p>
        </p:txBody>
      </p:sp>
    </p:spTree>
    <p:extLst>
      <p:ext uri="{BB962C8B-B14F-4D97-AF65-F5344CB8AC3E}">
        <p14:creationId xmlns:p14="http://schemas.microsoft.com/office/powerpoint/2010/main" val="368088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pic>
        <p:nvPicPr>
          <p:cNvPr id="3" name="Picture 2" descr="A picture containing street&#10;&#10;Description automatically generated">
            <a:extLst>
              <a:ext uri="{FF2B5EF4-FFF2-40B4-BE49-F238E27FC236}">
                <a16:creationId xmlns:a16="http://schemas.microsoft.com/office/drawing/2014/main" xmlns="" id="{62ECC38B-9C6F-6742-8BCA-576B5E88D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88952" cy="913359"/>
          </a:xfrm>
          <a:prstGeom prst="rect">
            <a:avLst/>
          </a:prstGeom>
        </p:spPr>
      </p:pic>
      <p:cxnSp>
        <p:nvCxnSpPr>
          <p:cNvPr id="18" name="Straight Connector 17">
            <a:extLst>
              <a:ext uri="{FF2B5EF4-FFF2-40B4-BE49-F238E27FC236}">
                <a16:creationId xmlns:a16="http://schemas.microsoft.com/office/drawing/2014/main" xmlns="" id="{FC4A52EE-86B8-43E6-A7AE-EB43655B6338}"/>
              </a:ext>
            </a:extLst>
          </p:cNvPr>
          <p:cNvCxnSpPr/>
          <p:nvPr userDrawn="1"/>
        </p:nvCxnSpPr>
        <p:spPr>
          <a:xfrm>
            <a:off x="457200" y="3429000"/>
            <a:ext cx="914201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xmlns="" id="{C6A03758-B132-2945-B787-1B6B7AAAE45D}"/>
              </a:ext>
            </a:extLst>
          </p:cNvPr>
          <p:cNvSpPr>
            <a:spLocks noGrp="1"/>
          </p:cNvSpPr>
          <p:nvPr>
            <p:ph type="body" sz="quarter" idx="10" hasCustomPrompt="1"/>
          </p:nvPr>
        </p:nvSpPr>
        <p:spPr>
          <a:xfrm>
            <a:off x="457200" y="228600"/>
            <a:ext cx="11274552" cy="457200"/>
          </a:xfrm>
          <a:prstGeom prst="rect">
            <a:avLst/>
          </a:prstGeom>
        </p:spPr>
        <p:txBody>
          <a:bodyPr wrap="square" lIns="0" tIns="0" rIns="0" bIns="0" anchor="ctr">
            <a:spAutoFit/>
          </a:bodyPr>
          <a:lstStyle>
            <a:lvl1pPr marL="0" indent="0">
              <a:spcBef>
                <a:spcPts val="0"/>
              </a:spcBef>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title here</a:t>
            </a:r>
          </a:p>
        </p:txBody>
      </p:sp>
      <p:sp>
        <p:nvSpPr>
          <p:cNvPr id="8" name="Content Placeholder 2">
            <a:extLst>
              <a:ext uri="{FF2B5EF4-FFF2-40B4-BE49-F238E27FC236}">
                <a16:creationId xmlns:a16="http://schemas.microsoft.com/office/drawing/2014/main" xmlns="" id="{3B8AFE71-CD08-7245-A18B-4FA5E8E56FFD}"/>
              </a:ext>
            </a:extLst>
          </p:cNvPr>
          <p:cNvSpPr>
            <a:spLocks noGrp="1"/>
          </p:cNvSpPr>
          <p:nvPr>
            <p:ph idx="1"/>
          </p:nvPr>
        </p:nvSpPr>
        <p:spPr>
          <a:xfrm>
            <a:off x="457199" y="1600200"/>
            <a:ext cx="11274552" cy="3959352"/>
          </a:xfrm>
          <a:prstGeom prst="rect">
            <a:avLst/>
          </a:prstGeom>
        </p:spPr>
        <p:txBody>
          <a:bodyPr lIns="0" tIns="0" rIns="0" bIns="0"/>
          <a:lstStyle>
            <a:lvl1pPr marL="342900" indent="-342900">
              <a:spcBef>
                <a:spcPts val="1032"/>
              </a:spcBef>
              <a:buClr>
                <a:srgbClr val="005496"/>
              </a:buClr>
              <a:buFont typeface="Arial" pitchFamily="34" charset="0"/>
              <a:buChar char="•"/>
              <a:defRPr sz="2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buClr>
                <a:srgbClr val="005496"/>
              </a:buClr>
              <a:defRPr sz="2000" b="0" i="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xmlns="" id="{19F0B4D8-4094-704B-A256-FCF55FDC8CE2}"/>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sp>
        <p:nvSpPr>
          <p:cNvPr id="11" name="Rectangle 10">
            <a:extLst>
              <a:ext uri="{FF2B5EF4-FFF2-40B4-BE49-F238E27FC236}">
                <a16:creationId xmlns:a16="http://schemas.microsoft.com/office/drawing/2014/main" xmlns="" id="{C0314AC9-D460-4A82-8AA8-CC6B18688E1C}"/>
              </a:ext>
            </a:extLst>
          </p:cNvPr>
          <p:cNvSpPr/>
          <p:nvPr userDrawn="1"/>
        </p:nvSpPr>
        <p:spPr>
          <a:xfrm>
            <a:off x="12034281" y="0"/>
            <a:ext cx="155448" cy="914400"/>
          </a:xfrm>
          <a:prstGeom prst="rect">
            <a:avLst/>
          </a:prstGeom>
          <a:solidFill>
            <a:srgbClr val="FF6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xmlns="" id="{CBB22BAE-1B5C-489F-83F7-120DD7E3E62C}"/>
              </a:ext>
            </a:extLst>
          </p:cNvPr>
          <p:cNvPicPr>
            <a:picLocks noChangeAspect="1"/>
          </p:cNvPicPr>
          <p:nvPr userDrawn="1"/>
        </p:nvPicPr>
        <p:blipFill>
          <a:blip r:embed="rId3"/>
          <a:stretch>
            <a:fillRect/>
          </a:stretch>
        </p:blipFill>
        <p:spPr>
          <a:xfrm>
            <a:off x="457199" y="6172200"/>
            <a:ext cx="1206631" cy="457200"/>
          </a:xfrm>
          <a:prstGeom prst="rect">
            <a:avLst/>
          </a:prstGeom>
        </p:spPr>
      </p:pic>
    </p:spTree>
    <p:extLst>
      <p:ext uri="{BB962C8B-B14F-4D97-AF65-F5344CB8AC3E}">
        <p14:creationId xmlns:p14="http://schemas.microsoft.com/office/powerpoint/2010/main" val="102166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No Hea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6A03758-B132-2945-B787-1B6B7AAAE45D}"/>
              </a:ext>
            </a:extLst>
          </p:cNvPr>
          <p:cNvSpPr>
            <a:spLocks noGrp="1"/>
          </p:cNvSpPr>
          <p:nvPr>
            <p:ph type="body" sz="quarter" idx="10" hasCustomPrompt="1"/>
          </p:nvPr>
        </p:nvSpPr>
        <p:spPr>
          <a:xfrm>
            <a:off x="457200" y="228600"/>
            <a:ext cx="11274552" cy="457200"/>
          </a:xfrm>
          <a:prstGeom prst="rect">
            <a:avLst/>
          </a:prstGeom>
        </p:spPr>
        <p:txBody>
          <a:bodyPr wrap="square" lIns="0" tIns="0" rIns="0" bIns="0" anchor="ctr">
            <a:spAutoFit/>
          </a:bodyPr>
          <a:lstStyle>
            <a:lvl1pPr marL="0" indent="0">
              <a:spcBef>
                <a:spcPts val="0"/>
              </a:spcBef>
              <a:buNone/>
              <a:defRPr>
                <a:solidFill>
                  <a:srgbClr val="005496"/>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here for Title</a:t>
            </a:r>
          </a:p>
        </p:txBody>
      </p:sp>
      <p:sp>
        <p:nvSpPr>
          <p:cNvPr id="8" name="Content Placeholder 2">
            <a:extLst>
              <a:ext uri="{FF2B5EF4-FFF2-40B4-BE49-F238E27FC236}">
                <a16:creationId xmlns:a16="http://schemas.microsoft.com/office/drawing/2014/main" xmlns="" id="{3B8AFE71-CD08-7245-A18B-4FA5E8E56FFD}"/>
              </a:ext>
            </a:extLst>
          </p:cNvPr>
          <p:cNvSpPr>
            <a:spLocks noGrp="1"/>
          </p:cNvSpPr>
          <p:nvPr>
            <p:ph idx="1"/>
          </p:nvPr>
        </p:nvSpPr>
        <p:spPr>
          <a:xfrm>
            <a:off x="457199" y="1143000"/>
            <a:ext cx="11274552" cy="4572000"/>
          </a:xfrm>
          <a:prstGeom prst="rect">
            <a:avLst/>
          </a:prstGeom>
        </p:spPr>
        <p:txBody>
          <a:bodyPr lIns="0" tIns="0" rIns="0" bIns="0"/>
          <a:lstStyle>
            <a:lvl1pPr marL="342900" indent="-342900">
              <a:spcBef>
                <a:spcPts val="1032"/>
              </a:spcBef>
              <a:buClr>
                <a:srgbClr val="005496"/>
              </a:buClr>
              <a:buFont typeface="Arial" pitchFamily="34" charset="0"/>
              <a:buChar cha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buClr>
                <a:srgbClr val="005496"/>
              </a:buClr>
              <a:defRPr sz="2000" b="0" i="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xmlns="" id="{19F0B4D8-4094-704B-A256-FCF55FDC8CE2}"/>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xmlns="" id="{DF96B04D-2FBB-48E4-8360-90523E276B7D}"/>
              </a:ext>
            </a:extLst>
          </p:cNvPr>
          <p:cNvPicPr>
            <a:picLocks noChangeAspect="1"/>
          </p:cNvPicPr>
          <p:nvPr userDrawn="1"/>
        </p:nvPicPr>
        <p:blipFill>
          <a:blip r:embed="rId2"/>
          <a:stretch>
            <a:fillRect/>
          </a:stretch>
        </p:blipFill>
        <p:spPr>
          <a:xfrm>
            <a:off x="457199" y="6172200"/>
            <a:ext cx="1206631" cy="457200"/>
          </a:xfrm>
          <a:prstGeom prst="rect">
            <a:avLst/>
          </a:prstGeom>
        </p:spPr>
      </p:pic>
    </p:spTree>
    <p:extLst>
      <p:ext uri="{BB962C8B-B14F-4D97-AF65-F5344CB8AC3E}">
        <p14:creationId xmlns:p14="http://schemas.microsoft.com/office/powerpoint/2010/main" val="330265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AE88B19-B3D2-DF4B-A320-0872ADADC708}"/>
              </a:ext>
            </a:extLst>
          </p:cNvPr>
          <p:cNvPicPr>
            <a:picLocks/>
          </p:cNvPicPr>
          <p:nvPr userDrawn="1"/>
        </p:nvPicPr>
        <p:blipFill>
          <a:blip r:embed="rId2"/>
          <a:srcRect/>
          <a:stretch/>
        </p:blipFill>
        <p:spPr>
          <a:xfrm>
            <a:off x="-3048" y="228"/>
            <a:ext cx="12198096" cy="913943"/>
          </a:xfrm>
          <a:prstGeom prst="rect">
            <a:avLst/>
          </a:prstGeom>
        </p:spPr>
      </p:pic>
      <p:cxnSp>
        <p:nvCxnSpPr>
          <p:cNvPr id="18" name="Straight Connector 17">
            <a:extLst>
              <a:ext uri="{FF2B5EF4-FFF2-40B4-BE49-F238E27FC236}">
                <a16:creationId xmlns:a16="http://schemas.microsoft.com/office/drawing/2014/main" xmlns="" id="{FC4A52EE-86B8-43E6-A7AE-EB43655B6338}"/>
              </a:ext>
            </a:extLst>
          </p:cNvPr>
          <p:cNvCxnSpPr/>
          <p:nvPr userDrawn="1"/>
        </p:nvCxnSpPr>
        <p:spPr>
          <a:xfrm>
            <a:off x="457200" y="3429000"/>
            <a:ext cx="914201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xmlns="" id="{C6A03758-B132-2945-B787-1B6B7AAAE45D}"/>
              </a:ext>
            </a:extLst>
          </p:cNvPr>
          <p:cNvSpPr>
            <a:spLocks noGrp="1"/>
          </p:cNvSpPr>
          <p:nvPr>
            <p:ph type="body" sz="quarter" idx="10" hasCustomPrompt="1"/>
          </p:nvPr>
        </p:nvSpPr>
        <p:spPr>
          <a:xfrm>
            <a:off x="473529" y="210978"/>
            <a:ext cx="11237248" cy="492443"/>
          </a:xfrm>
          <a:prstGeom prst="rect">
            <a:avLst/>
          </a:prstGeom>
        </p:spPr>
        <p:txBody>
          <a:bodyPr wrap="square" lIns="0" tIns="0" rIns="0" bIns="0" anchor="ctr">
            <a:spAutoFit/>
          </a:bodyPr>
          <a:lstStyle>
            <a:lvl1pPr marL="0" indent="0">
              <a:spcBef>
                <a:spcPts val="0"/>
              </a:spcBef>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title here</a:t>
            </a:r>
          </a:p>
        </p:txBody>
      </p:sp>
      <p:sp>
        <p:nvSpPr>
          <p:cNvPr id="8" name="Content Placeholder 2">
            <a:extLst>
              <a:ext uri="{FF2B5EF4-FFF2-40B4-BE49-F238E27FC236}">
                <a16:creationId xmlns:a16="http://schemas.microsoft.com/office/drawing/2014/main" xmlns="" id="{3B8AFE71-CD08-7245-A18B-4FA5E8E56FFD}"/>
              </a:ext>
            </a:extLst>
          </p:cNvPr>
          <p:cNvSpPr>
            <a:spLocks noGrp="1"/>
          </p:cNvSpPr>
          <p:nvPr>
            <p:ph idx="1"/>
          </p:nvPr>
        </p:nvSpPr>
        <p:spPr>
          <a:xfrm>
            <a:off x="457200" y="1039091"/>
            <a:ext cx="11263745" cy="4572000"/>
          </a:xfrm>
          <a:prstGeom prst="rect">
            <a:avLst/>
          </a:prstGeom>
        </p:spPr>
        <p:txBody>
          <a:bodyPr lIns="0" tIns="0" rIns="0" bIns="0"/>
          <a:lstStyle>
            <a:lvl1pPr marL="342900" indent="-342900">
              <a:spcBef>
                <a:spcPts val="1032"/>
              </a:spcBef>
              <a:buClr>
                <a:srgbClr val="005496"/>
              </a:buClr>
              <a:buFont typeface="Arial" pitchFamily="34" charset="0"/>
              <a:buChar char="•"/>
              <a:defRPr sz="2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buClr>
                <a:srgbClr val="005496"/>
              </a:buClr>
              <a:defRPr sz="2000" b="0" i="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xmlns="" id="{19F0B4D8-4094-704B-A256-FCF55FDC8CE2}"/>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pic>
        <p:nvPicPr>
          <p:cNvPr id="10" name="Picture 9">
            <a:extLst>
              <a:ext uri="{FF2B5EF4-FFF2-40B4-BE49-F238E27FC236}">
                <a16:creationId xmlns:a16="http://schemas.microsoft.com/office/drawing/2014/main" xmlns="" id="{0B3FAB60-9643-754C-AA58-82E4531FB6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72200"/>
            <a:ext cx="1208267" cy="457200"/>
          </a:xfrm>
          <a:prstGeom prst="rect">
            <a:avLst/>
          </a:prstGeom>
        </p:spPr>
      </p:pic>
    </p:spTree>
    <p:extLst>
      <p:ext uri="{BB962C8B-B14F-4D97-AF65-F5344CB8AC3E}">
        <p14:creationId xmlns:p14="http://schemas.microsoft.com/office/powerpoint/2010/main" val="261666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3851EE7-9DD3-410E-85EE-8AD54D54C510}"/>
              </a:ext>
            </a:extLst>
          </p:cNvPr>
          <p:cNvSpPr>
            <a:spLocks noGrp="1"/>
          </p:cNvSpPr>
          <p:nvPr>
            <p:ph type="title" hasCustomPrompt="1"/>
          </p:nvPr>
        </p:nvSpPr>
        <p:spPr>
          <a:xfrm>
            <a:off x="457200" y="274320"/>
            <a:ext cx="11274552" cy="492443"/>
          </a:xfrm>
          <a:prstGeom prst="rect">
            <a:avLst/>
          </a:prstGeom>
        </p:spPr>
        <p:txBody>
          <a:bodyPr lIns="0" tIns="0" rIns="0" bIns="0" anchor="ctr" anchorCtr="0">
            <a:spAutoFit/>
          </a:bodyPr>
          <a:lstStyle>
            <a:lvl1pPr algn="l">
              <a:defRPr sz="3200" b="0" i="0" baseline="0">
                <a:solidFill>
                  <a:srgbClr val="00A2E4"/>
                </a:solidFill>
                <a:latin typeface="Tahoma" panose="020B0604030504040204" pitchFamily="34" charset="0"/>
                <a:cs typeface="Tahoma" panose="020B0604030504040204" pitchFamily="34" charset="0"/>
              </a:defRPr>
            </a:lvl1pPr>
          </a:lstStyle>
          <a:p>
            <a:r>
              <a:rPr lang="en-US" dirty="0"/>
              <a:t>Title</a:t>
            </a:r>
          </a:p>
        </p:txBody>
      </p:sp>
      <p:sp>
        <p:nvSpPr>
          <p:cNvPr id="4" name="Content Placeholder 2">
            <a:extLst>
              <a:ext uri="{FF2B5EF4-FFF2-40B4-BE49-F238E27FC236}">
                <a16:creationId xmlns:a16="http://schemas.microsoft.com/office/drawing/2014/main" xmlns="" id="{2AF6DEAC-0E22-4D90-92ED-03DD13496269}"/>
              </a:ext>
            </a:extLst>
          </p:cNvPr>
          <p:cNvSpPr>
            <a:spLocks noGrp="1"/>
          </p:cNvSpPr>
          <p:nvPr>
            <p:ph idx="1"/>
          </p:nvPr>
        </p:nvSpPr>
        <p:spPr>
          <a:xfrm>
            <a:off x="457200" y="1117600"/>
            <a:ext cx="11274552" cy="4826000"/>
          </a:xfrm>
          <a:prstGeom prst="rect">
            <a:avLst/>
          </a:prstGeom>
        </p:spPr>
        <p:txBody>
          <a:bodyPr lIns="0" tIns="0" rIns="0" bIns="0"/>
          <a:lstStyle>
            <a:lvl1pPr marL="342900" indent="-342900">
              <a:spcBef>
                <a:spcPts val="1032"/>
              </a:spcBef>
              <a:buClr>
                <a:srgbClr val="00A2E4"/>
              </a:buClr>
              <a:buFont typeface="Arial" pitchFamily="34" charset="0"/>
              <a:buChar char="•"/>
              <a:defRPr sz="2200" b="0" i="0">
                <a:solidFill>
                  <a:schemeClr val="tx1">
                    <a:lumMod val="75000"/>
                    <a:lumOff val="25000"/>
                  </a:schemeClr>
                </a:solidFill>
                <a:latin typeface="Tahoma" panose="020B0604030504040204" pitchFamily="34" charset="0"/>
                <a:cs typeface="Tahoma" panose="020B0604030504040204" pitchFamily="34" charset="0"/>
              </a:defRPr>
            </a:lvl1pPr>
            <a:lvl2pPr>
              <a:buClr>
                <a:srgbClr val="00A2E4"/>
              </a:buClr>
              <a:defRPr sz="2000" b="0" i="0">
                <a:solidFill>
                  <a:schemeClr val="tx1">
                    <a:lumMod val="75000"/>
                    <a:lumOff val="25000"/>
                  </a:schemeClr>
                </a:solidFill>
                <a:latin typeface="Tahoma" panose="020B0604030504040204" pitchFamily="34" charset="0"/>
                <a:cs typeface="Tahoma" panose="020B0604030504040204" pitchFamily="34" charset="0"/>
              </a:defRPr>
            </a:lvl2pPr>
            <a:lvl3pPr>
              <a:buClr>
                <a:srgbClr val="00A2E4"/>
              </a:buClr>
              <a:defRPr sz="2000" b="0" i="0">
                <a:solidFill>
                  <a:schemeClr val="tx1">
                    <a:lumMod val="75000"/>
                    <a:lumOff val="25000"/>
                  </a:schemeClr>
                </a:solidFill>
                <a:latin typeface="Tahoma" panose="020B0604030504040204" pitchFamily="34" charset="0"/>
                <a:cs typeface="Tahoma" panose="020B0604030504040204" pitchFamily="34" charset="0"/>
              </a:defRPr>
            </a:lvl3pPr>
            <a:lvl4pPr>
              <a:buClr>
                <a:srgbClr val="00A2E4"/>
              </a:buClr>
              <a:defRPr sz="2000" b="0" i="0" baseline="0">
                <a:solidFill>
                  <a:schemeClr val="tx1">
                    <a:lumMod val="75000"/>
                    <a:lumOff val="25000"/>
                  </a:schemeClr>
                </a:solidFill>
                <a:latin typeface="Tahoma" panose="020B0604030504040204" pitchFamily="34" charset="0"/>
                <a:cs typeface="Tahoma" panose="020B0604030504040204" pitchFamily="34" charset="0"/>
              </a:defRPr>
            </a:lvl4pPr>
            <a:lvl5pPr>
              <a:buClr>
                <a:srgbClr val="00A2E4"/>
              </a:buClr>
              <a:defRPr sz="2000" b="0" i="0">
                <a:solidFill>
                  <a:schemeClr val="tx1">
                    <a:lumMod val="75000"/>
                    <a:lumOff val="25000"/>
                  </a:schemeClr>
                </a:solidFill>
                <a:latin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xmlns="" id="{64746142-D6A1-4953-933A-71446C38BE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72200"/>
            <a:ext cx="1208267" cy="457200"/>
          </a:xfrm>
          <a:prstGeom prst="rect">
            <a:avLst/>
          </a:prstGeom>
        </p:spPr>
      </p:pic>
      <p:sp>
        <p:nvSpPr>
          <p:cNvPr id="7" name="Slide Number Placeholder 3">
            <a:extLst>
              <a:ext uri="{FF2B5EF4-FFF2-40B4-BE49-F238E27FC236}">
                <a16:creationId xmlns:a16="http://schemas.microsoft.com/office/drawing/2014/main" xmlns="" id="{BB0CCEB0-4FB8-FD48-A9E4-11F2785379F9}"/>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spTree>
    <p:extLst>
      <p:ext uri="{BB962C8B-B14F-4D97-AF65-F5344CB8AC3E}">
        <p14:creationId xmlns:p14="http://schemas.microsoft.com/office/powerpoint/2010/main" val="14471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8B6F833-D6FD-42CA-87C8-35E2537C8C87}"/>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616990" y="371168"/>
            <a:ext cx="1435608" cy="543960"/>
          </a:xfrm>
          <a:prstGeom prst="rect">
            <a:avLst/>
          </a:prstGeom>
        </p:spPr>
      </p:pic>
      <p:sp>
        <p:nvSpPr>
          <p:cNvPr id="9" name="Text Placeholder 8">
            <a:extLst>
              <a:ext uri="{FF2B5EF4-FFF2-40B4-BE49-F238E27FC236}">
                <a16:creationId xmlns:a16="http://schemas.microsoft.com/office/drawing/2014/main" xmlns="" id="{F1F6BFD9-B3D5-CA4E-A9D9-773DBB006D7B}"/>
              </a:ext>
            </a:extLst>
          </p:cNvPr>
          <p:cNvSpPr>
            <a:spLocks noGrp="1"/>
          </p:cNvSpPr>
          <p:nvPr>
            <p:ph type="body" sz="quarter" idx="10" hasCustomPrompt="1"/>
          </p:nvPr>
        </p:nvSpPr>
        <p:spPr>
          <a:xfrm>
            <a:off x="616990" y="3012382"/>
            <a:ext cx="6402797" cy="2481176"/>
          </a:xfrm>
          <a:prstGeom prst="rect">
            <a:avLst/>
          </a:prstGeom>
        </p:spPr>
        <p:txBody>
          <a:bodyPr lIns="0" tIns="0" rIns="0" bIns="0"/>
          <a:lstStyle>
            <a:lvl1pPr marL="0" marR="0" indent="0" algn="l" defTabSz="457200" rtl="0" eaLnBrk="1" fontAlgn="base" latinLnBrk="0" hangingPunct="1">
              <a:lnSpc>
                <a:spcPct val="150000"/>
              </a:lnSpc>
              <a:spcBef>
                <a:spcPts val="0"/>
              </a:spcBef>
              <a:spcAft>
                <a:spcPct val="0"/>
              </a:spcAft>
              <a:buClrTx/>
              <a:buSzTx/>
              <a:buFont typeface="Arial" charset="0"/>
              <a:buNone/>
              <a:tabLst/>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Presenter’s name</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Presenter’s name</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Presenter’s name</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dirty="0"/>
              <a:t>Presenter’s name</a:t>
            </a:r>
          </a:p>
          <a:p>
            <a:pPr lvl="0"/>
            <a:r>
              <a:rPr lang="en-US" dirty="0"/>
              <a:t>Position / Title</a:t>
            </a:r>
          </a:p>
        </p:txBody>
      </p:sp>
      <p:sp>
        <p:nvSpPr>
          <p:cNvPr id="13" name="Text Placeholder 8">
            <a:extLst>
              <a:ext uri="{FF2B5EF4-FFF2-40B4-BE49-F238E27FC236}">
                <a16:creationId xmlns:a16="http://schemas.microsoft.com/office/drawing/2014/main" xmlns="" id="{839F29B1-36B3-CE42-87EE-544FC030C2B8}"/>
              </a:ext>
            </a:extLst>
          </p:cNvPr>
          <p:cNvSpPr>
            <a:spLocks noGrp="1"/>
          </p:cNvSpPr>
          <p:nvPr>
            <p:ph type="body" sz="quarter" idx="11" hasCustomPrompt="1"/>
          </p:nvPr>
        </p:nvSpPr>
        <p:spPr>
          <a:xfrm>
            <a:off x="616990" y="5877911"/>
            <a:ext cx="6376476" cy="609600"/>
          </a:xfrm>
          <a:prstGeom prst="rect">
            <a:avLst/>
          </a:prstGeom>
        </p:spPr>
        <p:txBody>
          <a:bodyPr lIns="0" tIns="0" rIns="0" bIns="0"/>
          <a:lstStyle>
            <a:lvl1pPr marL="0" marR="0" indent="0" algn="l" defTabSz="457200" rtl="0" eaLnBrk="1" fontAlgn="base" latinLnBrk="0" hangingPunct="1">
              <a:lnSpc>
                <a:spcPct val="150000"/>
              </a:lnSpc>
              <a:spcBef>
                <a:spcPts val="0"/>
              </a:spcBef>
              <a:spcAft>
                <a:spcPct val="0"/>
              </a:spcAft>
              <a:buClrTx/>
              <a:buSzTx/>
              <a:buFont typeface="Arial" charset="0"/>
              <a:buNone/>
              <a:tabLst/>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Month xx, Year</a:t>
            </a:r>
          </a:p>
        </p:txBody>
      </p:sp>
      <p:sp>
        <p:nvSpPr>
          <p:cNvPr id="4" name="Text Placeholder 3">
            <a:extLst>
              <a:ext uri="{FF2B5EF4-FFF2-40B4-BE49-F238E27FC236}">
                <a16:creationId xmlns:a16="http://schemas.microsoft.com/office/drawing/2014/main" xmlns="" id="{BCC1797F-BBE2-1041-A32C-C67904DB0D81}"/>
              </a:ext>
            </a:extLst>
          </p:cNvPr>
          <p:cNvSpPr>
            <a:spLocks noGrp="1"/>
          </p:cNvSpPr>
          <p:nvPr>
            <p:ph type="body" sz="quarter" idx="12" hasCustomPrompt="1"/>
          </p:nvPr>
        </p:nvSpPr>
        <p:spPr>
          <a:xfrm>
            <a:off x="616990" y="1401160"/>
            <a:ext cx="6461143" cy="1306513"/>
          </a:xfrm>
          <a:prstGeom prst="rect">
            <a:avLst/>
          </a:prstGeom>
        </p:spPr>
        <p:txBody>
          <a:bodyPr lIns="0" tIns="0" rIns="0" bIns="0"/>
          <a:lstStyle>
            <a:lvl1pPr marL="0" indent="0">
              <a:buNone/>
              <a:defRPr sz="3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Title</a:t>
            </a:r>
          </a:p>
        </p:txBody>
      </p:sp>
    </p:spTree>
    <p:extLst>
      <p:ext uri="{BB962C8B-B14F-4D97-AF65-F5344CB8AC3E}">
        <p14:creationId xmlns:p14="http://schemas.microsoft.com/office/powerpoint/2010/main" val="258756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descr="A picture containing street&#10;&#10;Description automatically generated">
            <a:extLst>
              <a:ext uri="{FF2B5EF4-FFF2-40B4-BE49-F238E27FC236}">
                <a16:creationId xmlns:a16="http://schemas.microsoft.com/office/drawing/2014/main" xmlns="" id="{62ECC38B-9C6F-6742-8BCA-576B5E88D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23" y="0"/>
            <a:ext cx="12202847" cy="914400"/>
          </a:xfrm>
          <a:prstGeom prst="rect">
            <a:avLst/>
          </a:prstGeom>
        </p:spPr>
      </p:pic>
      <p:cxnSp>
        <p:nvCxnSpPr>
          <p:cNvPr id="18" name="Straight Connector 17">
            <a:extLst>
              <a:ext uri="{FF2B5EF4-FFF2-40B4-BE49-F238E27FC236}">
                <a16:creationId xmlns:a16="http://schemas.microsoft.com/office/drawing/2014/main" xmlns="" id="{FC4A52EE-86B8-43E6-A7AE-EB43655B6338}"/>
              </a:ext>
            </a:extLst>
          </p:cNvPr>
          <p:cNvCxnSpPr/>
          <p:nvPr userDrawn="1"/>
        </p:nvCxnSpPr>
        <p:spPr>
          <a:xfrm>
            <a:off x="457200" y="3429000"/>
            <a:ext cx="914201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xmlns="" id="{C6A03758-B132-2945-B787-1B6B7AAAE45D}"/>
              </a:ext>
            </a:extLst>
          </p:cNvPr>
          <p:cNvSpPr>
            <a:spLocks noGrp="1"/>
          </p:cNvSpPr>
          <p:nvPr>
            <p:ph type="body" sz="quarter" idx="10" hasCustomPrompt="1"/>
          </p:nvPr>
        </p:nvSpPr>
        <p:spPr>
          <a:xfrm>
            <a:off x="473529" y="210978"/>
            <a:ext cx="11237248" cy="492443"/>
          </a:xfrm>
          <a:prstGeom prst="rect">
            <a:avLst/>
          </a:prstGeom>
        </p:spPr>
        <p:txBody>
          <a:bodyPr wrap="square" lIns="0" tIns="0" rIns="0" bIns="0" anchor="ctr">
            <a:spAutoFit/>
          </a:bodyPr>
          <a:lstStyle>
            <a:lvl1pPr marL="0" indent="0">
              <a:spcBef>
                <a:spcPts val="0"/>
              </a:spcBef>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title here</a:t>
            </a:r>
          </a:p>
        </p:txBody>
      </p:sp>
      <p:sp>
        <p:nvSpPr>
          <p:cNvPr id="8" name="Content Placeholder 2">
            <a:extLst>
              <a:ext uri="{FF2B5EF4-FFF2-40B4-BE49-F238E27FC236}">
                <a16:creationId xmlns:a16="http://schemas.microsoft.com/office/drawing/2014/main" xmlns="" id="{3B8AFE71-CD08-7245-A18B-4FA5E8E56FFD}"/>
              </a:ext>
            </a:extLst>
          </p:cNvPr>
          <p:cNvSpPr>
            <a:spLocks noGrp="1"/>
          </p:cNvSpPr>
          <p:nvPr>
            <p:ph idx="1"/>
          </p:nvPr>
        </p:nvSpPr>
        <p:spPr>
          <a:xfrm>
            <a:off x="457200" y="1039091"/>
            <a:ext cx="11263745" cy="4572000"/>
          </a:xfrm>
          <a:prstGeom prst="rect">
            <a:avLst/>
          </a:prstGeom>
        </p:spPr>
        <p:txBody>
          <a:bodyPr lIns="0" tIns="0" rIns="0" bIns="0"/>
          <a:lstStyle>
            <a:lvl1pPr marL="342900" indent="-342900">
              <a:spcBef>
                <a:spcPts val="1032"/>
              </a:spcBef>
              <a:buClr>
                <a:srgbClr val="005496"/>
              </a:buClr>
              <a:buFont typeface="Arial" pitchFamily="34" charset="0"/>
              <a:buChar char="•"/>
              <a:defRPr sz="2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buClr>
                <a:srgbClr val="005496"/>
              </a:buClr>
              <a:defRPr sz="2000" b="0" i="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xmlns="" id="{19F0B4D8-4094-704B-A256-FCF55FDC8CE2}"/>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pic>
        <p:nvPicPr>
          <p:cNvPr id="10" name="Picture 9">
            <a:extLst>
              <a:ext uri="{FF2B5EF4-FFF2-40B4-BE49-F238E27FC236}">
                <a16:creationId xmlns:a16="http://schemas.microsoft.com/office/drawing/2014/main" xmlns="" id="{0B3FAB60-9643-754C-AA58-82E4531FB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2200"/>
            <a:ext cx="1208267" cy="457200"/>
          </a:xfrm>
          <a:prstGeom prst="rect">
            <a:avLst/>
          </a:prstGeom>
        </p:spPr>
      </p:pic>
    </p:spTree>
    <p:extLst>
      <p:ext uri="{BB962C8B-B14F-4D97-AF65-F5344CB8AC3E}">
        <p14:creationId xmlns:p14="http://schemas.microsoft.com/office/powerpoint/2010/main" val="5398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3851EE7-9DD3-410E-85EE-8AD54D54C510}"/>
              </a:ext>
            </a:extLst>
          </p:cNvPr>
          <p:cNvSpPr>
            <a:spLocks noGrp="1"/>
          </p:cNvSpPr>
          <p:nvPr>
            <p:ph type="title" hasCustomPrompt="1"/>
          </p:nvPr>
        </p:nvSpPr>
        <p:spPr>
          <a:xfrm>
            <a:off x="457200" y="274320"/>
            <a:ext cx="11274552" cy="492443"/>
          </a:xfrm>
          <a:prstGeom prst="rect">
            <a:avLst/>
          </a:prstGeom>
        </p:spPr>
        <p:txBody>
          <a:bodyPr lIns="0" tIns="0" rIns="0" bIns="0" anchor="ctr" anchorCtr="0">
            <a:spAutoFit/>
          </a:bodyPr>
          <a:lstStyle>
            <a:lvl1pPr algn="l">
              <a:defRPr sz="3200" b="0" i="0" baseline="0">
                <a:solidFill>
                  <a:srgbClr val="00A2E4"/>
                </a:solidFill>
                <a:latin typeface="Tahoma" panose="020B0604030504040204" pitchFamily="34" charset="0"/>
                <a:cs typeface="Tahoma" panose="020B0604030504040204" pitchFamily="34" charset="0"/>
              </a:defRPr>
            </a:lvl1pPr>
          </a:lstStyle>
          <a:p>
            <a:r>
              <a:rPr lang="en-US" dirty="0"/>
              <a:t>Title</a:t>
            </a:r>
          </a:p>
        </p:txBody>
      </p:sp>
      <p:sp>
        <p:nvSpPr>
          <p:cNvPr id="4" name="Content Placeholder 2">
            <a:extLst>
              <a:ext uri="{FF2B5EF4-FFF2-40B4-BE49-F238E27FC236}">
                <a16:creationId xmlns:a16="http://schemas.microsoft.com/office/drawing/2014/main" xmlns="" id="{2AF6DEAC-0E22-4D90-92ED-03DD13496269}"/>
              </a:ext>
            </a:extLst>
          </p:cNvPr>
          <p:cNvSpPr>
            <a:spLocks noGrp="1"/>
          </p:cNvSpPr>
          <p:nvPr>
            <p:ph idx="1"/>
          </p:nvPr>
        </p:nvSpPr>
        <p:spPr>
          <a:xfrm>
            <a:off x="457200" y="1117600"/>
            <a:ext cx="11274552" cy="4826000"/>
          </a:xfrm>
          <a:prstGeom prst="rect">
            <a:avLst/>
          </a:prstGeom>
        </p:spPr>
        <p:txBody>
          <a:bodyPr lIns="0" tIns="0" rIns="0" bIns="0"/>
          <a:lstStyle>
            <a:lvl1pPr marL="342900" indent="-342900">
              <a:spcBef>
                <a:spcPts val="1032"/>
              </a:spcBef>
              <a:buClr>
                <a:srgbClr val="00A2E4"/>
              </a:buClr>
              <a:buFont typeface="Arial" pitchFamily="34" charset="0"/>
              <a:buChar char="•"/>
              <a:defRPr sz="2200" b="0" i="0">
                <a:solidFill>
                  <a:schemeClr val="tx1">
                    <a:lumMod val="75000"/>
                    <a:lumOff val="25000"/>
                  </a:schemeClr>
                </a:solidFill>
                <a:latin typeface="Tahoma" panose="020B0604030504040204" pitchFamily="34" charset="0"/>
                <a:cs typeface="Tahoma" panose="020B0604030504040204" pitchFamily="34" charset="0"/>
              </a:defRPr>
            </a:lvl1pPr>
            <a:lvl2pPr>
              <a:buClr>
                <a:srgbClr val="00A2E4"/>
              </a:buClr>
              <a:defRPr sz="2000" b="0" i="0">
                <a:solidFill>
                  <a:schemeClr val="tx1">
                    <a:lumMod val="75000"/>
                    <a:lumOff val="25000"/>
                  </a:schemeClr>
                </a:solidFill>
                <a:latin typeface="Tahoma" panose="020B0604030504040204" pitchFamily="34" charset="0"/>
                <a:cs typeface="Tahoma" panose="020B0604030504040204" pitchFamily="34" charset="0"/>
              </a:defRPr>
            </a:lvl2pPr>
            <a:lvl3pPr>
              <a:buClr>
                <a:srgbClr val="00A2E4"/>
              </a:buClr>
              <a:defRPr sz="2000" b="0" i="0">
                <a:solidFill>
                  <a:schemeClr val="tx1">
                    <a:lumMod val="75000"/>
                    <a:lumOff val="25000"/>
                  </a:schemeClr>
                </a:solidFill>
                <a:latin typeface="Tahoma" panose="020B0604030504040204" pitchFamily="34" charset="0"/>
                <a:cs typeface="Tahoma" panose="020B0604030504040204" pitchFamily="34" charset="0"/>
              </a:defRPr>
            </a:lvl3pPr>
            <a:lvl4pPr>
              <a:buClr>
                <a:srgbClr val="00A2E4"/>
              </a:buClr>
              <a:defRPr sz="2000" b="0" i="0" baseline="0">
                <a:solidFill>
                  <a:schemeClr val="tx1">
                    <a:lumMod val="75000"/>
                    <a:lumOff val="25000"/>
                  </a:schemeClr>
                </a:solidFill>
                <a:latin typeface="Tahoma" panose="020B0604030504040204" pitchFamily="34" charset="0"/>
                <a:cs typeface="Tahoma" panose="020B0604030504040204" pitchFamily="34" charset="0"/>
              </a:defRPr>
            </a:lvl4pPr>
            <a:lvl5pPr>
              <a:buClr>
                <a:srgbClr val="00A2E4"/>
              </a:buClr>
              <a:defRPr sz="2000" b="0" i="0">
                <a:solidFill>
                  <a:schemeClr val="tx1">
                    <a:lumMod val="75000"/>
                    <a:lumOff val="25000"/>
                  </a:schemeClr>
                </a:solidFill>
                <a:latin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xmlns="" id="{64746142-D6A1-4953-933A-71446C38BE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172200"/>
            <a:ext cx="1208267" cy="457200"/>
          </a:xfrm>
          <a:prstGeom prst="rect">
            <a:avLst/>
          </a:prstGeom>
        </p:spPr>
      </p:pic>
      <p:sp>
        <p:nvSpPr>
          <p:cNvPr id="7" name="Slide Number Placeholder 3">
            <a:extLst>
              <a:ext uri="{FF2B5EF4-FFF2-40B4-BE49-F238E27FC236}">
                <a16:creationId xmlns:a16="http://schemas.microsoft.com/office/drawing/2014/main" xmlns="" id="{BB0CCEB0-4FB8-FD48-A9E4-11F2785379F9}"/>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spTree>
    <p:extLst>
      <p:ext uri="{BB962C8B-B14F-4D97-AF65-F5344CB8AC3E}">
        <p14:creationId xmlns:p14="http://schemas.microsoft.com/office/powerpoint/2010/main" val="319146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mplate">
    <p:spTree>
      <p:nvGrpSpPr>
        <p:cNvPr id="1" name=""/>
        <p:cNvGrpSpPr/>
        <p:nvPr/>
      </p:nvGrpSpPr>
      <p:grpSpPr>
        <a:xfrm>
          <a:off x="0" y="0"/>
          <a:ext cx="0" cy="0"/>
          <a:chOff x="0" y="0"/>
          <a:chExt cx="0" cy="0"/>
        </a:xfrm>
      </p:grpSpPr>
      <p:pic>
        <p:nvPicPr>
          <p:cNvPr id="3" name="Picture 2" descr="A picture containing street&#10;&#10;Description automatically generated">
            <a:extLst>
              <a:ext uri="{FF2B5EF4-FFF2-40B4-BE49-F238E27FC236}">
                <a16:creationId xmlns:a16="http://schemas.microsoft.com/office/drawing/2014/main" xmlns="" id="{62ECC38B-9C6F-6742-8BCA-576B5E88D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88952" cy="913359"/>
          </a:xfrm>
          <a:prstGeom prst="rect">
            <a:avLst/>
          </a:prstGeom>
        </p:spPr>
      </p:pic>
      <p:cxnSp>
        <p:nvCxnSpPr>
          <p:cNvPr id="18" name="Straight Connector 17">
            <a:extLst>
              <a:ext uri="{FF2B5EF4-FFF2-40B4-BE49-F238E27FC236}">
                <a16:creationId xmlns:a16="http://schemas.microsoft.com/office/drawing/2014/main" xmlns="" id="{FC4A52EE-86B8-43E6-A7AE-EB43655B6338}"/>
              </a:ext>
            </a:extLst>
          </p:cNvPr>
          <p:cNvCxnSpPr/>
          <p:nvPr userDrawn="1"/>
        </p:nvCxnSpPr>
        <p:spPr>
          <a:xfrm>
            <a:off x="457200" y="3429000"/>
            <a:ext cx="914201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xmlns="" id="{C6A03758-B132-2945-B787-1B6B7AAAE45D}"/>
              </a:ext>
            </a:extLst>
          </p:cNvPr>
          <p:cNvSpPr>
            <a:spLocks noGrp="1"/>
          </p:cNvSpPr>
          <p:nvPr>
            <p:ph type="body" sz="quarter" idx="10" hasCustomPrompt="1"/>
          </p:nvPr>
        </p:nvSpPr>
        <p:spPr>
          <a:xfrm>
            <a:off x="457200" y="228600"/>
            <a:ext cx="11274552" cy="457200"/>
          </a:xfrm>
          <a:prstGeom prst="rect">
            <a:avLst/>
          </a:prstGeom>
        </p:spPr>
        <p:txBody>
          <a:bodyPr wrap="square" lIns="0" tIns="0" rIns="0" bIns="0" anchor="ctr">
            <a:spAutoFit/>
          </a:bodyPr>
          <a:lstStyle>
            <a:lvl1pPr marL="0" indent="0">
              <a:spcBef>
                <a:spcPts val="0"/>
              </a:spcBef>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Add title here</a:t>
            </a:r>
          </a:p>
        </p:txBody>
      </p:sp>
      <p:sp>
        <p:nvSpPr>
          <p:cNvPr id="8" name="Content Placeholder 2">
            <a:extLst>
              <a:ext uri="{FF2B5EF4-FFF2-40B4-BE49-F238E27FC236}">
                <a16:creationId xmlns:a16="http://schemas.microsoft.com/office/drawing/2014/main" xmlns="" id="{3B8AFE71-CD08-7245-A18B-4FA5E8E56FFD}"/>
              </a:ext>
            </a:extLst>
          </p:cNvPr>
          <p:cNvSpPr>
            <a:spLocks noGrp="1"/>
          </p:cNvSpPr>
          <p:nvPr>
            <p:ph idx="1"/>
          </p:nvPr>
        </p:nvSpPr>
        <p:spPr>
          <a:xfrm>
            <a:off x="457199" y="1600200"/>
            <a:ext cx="11274552" cy="3959352"/>
          </a:xfrm>
          <a:prstGeom prst="rect">
            <a:avLst/>
          </a:prstGeom>
        </p:spPr>
        <p:txBody>
          <a:bodyPr lIns="0" tIns="0" rIns="0" bIns="0"/>
          <a:lstStyle>
            <a:lvl1pPr marL="342900" indent="-342900">
              <a:spcBef>
                <a:spcPts val="1032"/>
              </a:spcBef>
              <a:buClr>
                <a:srgbClr val="005496"/>
              </a:buClr>
              <a:buFont typeface="Arial" pitchFamily="34" charset="0"/>
              <a:buChar char="•"/>
              <a:defRPr sz="2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a:buClr>
                <a:srgbClr val="005496"/>
              </a:buClr>
              <a:defRPr sz="2000" b="0" i="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a:buClr>
                <a:srgbClr val="005496"/>
              </a:buClr>
              <a:defRPr sz="20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xmlns="" id="{19F0B4D8-4094-704B-A256-FCF55FDC8CE2}"/>
              </a:ext>
            </a:extLst>
          </p:cNvPr>
          <p:cNvSpPr>
            <a:spLocks noGrp="1"/>
          </p:cNvSpPr>
          <p:nvPr>
            <p:ph type="sldNum" sz="quarter" idx="11"/>
          </p:nvPr>
        </p:nvSpPr>
        <p:spPr>
          <a:xfrm>
            <a:off x="10972800" y="6446520"/>
            <a:ext cx="758952" cy="182880"/>
          </a:xfrm>
          <a:prstGeom prst="rect">
            <a:avLst/>
          </a:prstGeom>
        </p:spPr>
        <p:txBody>
          <a:bodyPr lIns="0" tIns="0" rIns="0" bIns="0" anchor="ctr" anchorCtr="0">
            <a:spAutoFit/>
          </a:bodyPr>
          <a:lstStyle>
            <a:lvl1pPr marL="0" indent="0">
              <a:buFont typeface="Arial" panose="020B0604020202020204" pitchFamily="34" charset="0"/>
              <a:buNone/>
              <a:defRPr sz="12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algn="r">
              <a:defRPr/>
            </a:pPr>
            <a:fld id="{379C486E-DB2A-4BE6-BF4D-5CBEF5B8BFFA}" type="slidenum">
              <a:rPr lang="en-US" smtClean="0"/>
              <a:pPr algn="r">
                <a:defRPr/>
              </a:pPr>
              <a:t>‹#›</a:t>
            </a:fld>
            <a:endParaRPr lang="en-US" dirty="0"/>
          </a:p>
        </p:txBody>
      </p:sp>
      <p:sp>
        <p:nvSpPr>
          <p:cNvPr id="11" name="Rectangle 10">
            <a:extLst>
              <a:ext uri="{FF2B5EF4-FFF2-40B4-BE49-F238E27FC236}">
                <a16:creationId xmlns:a16="http://schemas.microsoft.com/office/drawing/2014/main" xmlns="" id="{C0314AC9-D460-4A82-8AA8-CC6B18688E1C}"/>
              </a:ext>
            </a:extLst>
          </p:cNvPr>
          <p:cNvSpPr/>
          <p:nvPr userDrawn="1"/>
        </p:nvSpPr>
        <p:spPr>
          <a:xfrm>
            <a:off x="12034281" y="0"/>
            <a:ext cx="155448" cy="914400"/>
          </a:xfrm>
          <a:prstGeom prst="rect">
            <a:avLst/>
          </a:prstGeom>
          <a:solidFill>
            <a:srgbClr val="FF6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xmlns="" id="{CBB22BAE-1B5C-489F-83F7-120DD7E3E62C}"/>
              </a:ext>
            </a:extLst>
          </p:cNvPr>
          <p:cNvPicPr>
            <a:picLocks noChangeAspect="1"/>
          </p:cNvPicPr>
          <p:nvPr userDrawn="1"/>
        </p:nvPicPr>
        <p:blipFill>
          <a:blip r:embed="rId3"/>
          <a:stretch>
            <a:fillRect/>
          </a:stretch>
        </p:blipFill>
        <p:spPr>
          <a:xfrm>
            <a:off x="457199" y="6172200"/>
            <a:ext cx="1206631" cy="457200"/>
          </a:xfrm>
          <a:prstGeom prst="rect">
            <a:avLst/>
          </a:prstGeom>
        </p:spPr>
      </p:pic>
    </p:spTree>
    <p:extLst>
      <p:ext uri="{BB962C8B-B14F-4D97-AF65-F5344CB8AC3E}">
        <p14:creationId xmlns:p14="http://schemas.microsoft.com/office/powerpoint/2010/main" val="400484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228600"/>
            <a:ext cx="11274552" cy="914400"/>
          </a:xfrm>
          <a:prstGeom prst="rect">
            <a:avLst/>
          </a:prstGeom>
        </p:spPr>
        <p:txBody>
          <a:bodyPr lIns="0" tIns="0" rIns="0" bIns="0" anchor="ctr" anchorCtr="0"/>
          <a:lstStyle>
            <a:lvl1pPr algn="l">
              <a:defRPr sz="3200" b="1" i="0" baseline="0">
                <a:solidFill>
                  <a:srgbClr val="005496"/>
                </a:solidFill>
                <a:latin typeface="Arial" pitchFamily="34" charset="0"/>
                <a:cs typeface="Arial" pitchFamily="34" charset="0"/>
              </a:defRPr>
            </a:lvl1pPr>
          </a:lstStyle>
          <a:p>
            <a:r>
              <a:rPr lang="en-US" dirty="0"/>
              <a:t>Title</a:t>
            </a:r>
          </a:p>
        </p:txBody>
      </p:sp>
      <p:sp>
        <p:nvSpPr>
          <p:cNvPr id="11" name="Content Placeholder 2"/>
          <p:cNvSpPr>
            <a:spLocks noGrp="1"/>
          </p:cNvSpPr>
          <p:nvPr>
            <p:ph idx="1"/>
          </p:nvPr>
        </p:nvSpPr>
        <p:spPr>
          <a:xfrm>
            <a:off x="457200" y="1371600"/>
            <a:ext cx="11274552" cy="4572000"/>
          </a:xfrm>
          <a:prstGeom prst="rect">
            <a:avLst/>
          </a:prstGeom>
        </p:spPr>
        <p:txBody>
          <a:bodyPr lIns="0" tIns="0" rIns="0" bIns="0"/>
          <a:lstStyle>
            <a:lvl1pPr marL="342900" indent="-342900">
              <a:spcBef>
                <a:spcPts val="1032"/>
              </a:spcBef>
              <a:buFont typeface="Arial" pitchFamily="34" charset="0"/>
              <a:buChar char="•"/>
              <a:defRPr sz="2200">
                <a:solidFill>
                  <a:schemeClr val="tx1"/>
                </a:solidFill>
                <a:latin typeface="Arial" pitchFamily="34" charset="0"/>
                <a:cs typeface="Arial" pitchFamily="34" charset="0"/>
              </a:defRPr>
            </a:lvl1pPr>
            <a:lvl2pPr>
              <a:buClrTx/>
              <a:defRPr sz="2000">
                <a:solidFill>
                  <a:schemeClr val="tx1"/>
                </a:solidFill>
                <a:latin typeface="Arial" pitchFamily="34" charset="0"/>
                <a:cs typeface="Arial" pitchFamily="34" charset="0"/>
              </a:defRPr>
            </a:lvl2pPr>
            <a:lvl3pPr>
              <a:buClrTx/>
              <a:defRPr sz="2000">
                <a:solidFill>
                  <a:schemeClr val="tx1"/>
                </a:solidFill>
                <a:latin typeface="Arial" pitchFamily="34" charset="0"/>
                <a:cs typeface="Arial" pitchFamily="34" charset="0"/>
              </a:defRPr>
            </a:lvl3pPr>
            <a:lvl4pPr>
              <a:buClrTx/>
              <a:defRPr sz="2000" baseline="0">
                <a:solidFill>
                  <a:schemeClr val="tx1"/>
                </a:solidFill>
                <a:latin typeface="Arial" pitchFamily="34" charset="0"/>
                <a:cs typeface="Arial" pitchFamily="34" charset="0"/>
              </a:defRPr>
            </a:lvl4pPr>
            <a:lvl5pPr>
              <a:buClrTx/>
              <a:defRPr sz="20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B54B60F5-8368-467B-876F-D50C9D920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72200"/>
            <a:ext cx="1208267" cy="457200"/>
          </a:xfrm>
          <a:prstGeom prst="rect">
            <a:avLst/>
          </a:prstGeom>
        </p:spPr>
      </p:pic>
      <p:sp>
        <p:nvSpPr>
          <p:cNvPr id="12" name="Slide Number Placeholder 3">
            <a:extLst>
              <a:ext uri="{FF2B5EF4-FFF2-40B4-BE49-F238E27FC236}">
                <a16:creationId xmlns:a16="http://schemas.microsoft.com/office/drawing/2014/main" xmlns="" id="{E00157CE-430E-47FE-8B42-1E5BCE9D5105}"/>
              </a:ext>
            </a:extLst>
          </p:cNvPr>
          <p:cNvSpPr>
            <a:spLocks noGrp="1"/>
          </p:cNvSpPr>
          <p:nvPr>
            <p:ph type="sldNum" sz="quarter" idx="11"/>
          </p:nvPr>
        </p:nvSpPr>
        <p:spPr>
          <a:xfrm>
            <a:off x="10972800" y="6172200"/>
            <a:ext cx="758952" cy="457200"/>
          </a:xfrm>
          <a:prstGeom prst="rect">
            <a:avLst/>
          </a:prstGeom>
        </p:spPr>
        <p:txBody>
          <a:bodyPr anchor="b" anchorCtr="0"/>
          <a:lstStyle>
            <a:lvl1pPr>
              <a:defRPr sz="1200"/>
            </a:lvl1pPr>
          </a:lstStyle>
          <a:p>
            <a:pPr algn="r">
              <a:defRPr/>
            </a:pPr>
            <a:fld id="{379C486E-DB2A-4BE6-BF4D-5CBEF5B8BFFA}" type="slidenum">
              <a:rPr lang="en-US" smtClean="0"/>
              <a:pPr algn="r">
                <a:defRPr/>
              </a:pPr>
              <a:t>‹#›</a:t>
            </a:fld>
            <a:endParaRPr lang="en-US" dirty="0"/>
          </a:p>
        </p:txBody>
      </p:sp>
    </p:spTree>
    <p:extLst>
      <p:ext uri="{BB962C8B-B14F-4D97-AF65-F5344CB8AC3E}">
        <p14:creationId xmlns:p14="http://schemas.microsoft.com/office/powerpoint/2010/main" val="3061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F1F6BFD9-B3D5-CA4E-A9D9-773DBB006D7B}"/>
              </a:ext>
            </a:extLst>
          </p:cNvPr>
          <p:cNvSpPr>
            <a:spLocks noGrp="1"/>
          </p:cNvSpPr>
          <p:nvPr>
            <p:ph type="body" sz="quarter" idx="10" hasCustomPrompt="1"/>
          </p:nvPr>
        </p:nvSpPr>
        <p:spPr>
          <a:xfrm>
            <a:off x="616990" y="3012382"/>
            <a:ext cx="6402797" cy="2481176"/>
          </a:xfrm>
          <a:prstGeom prst="rect">
            <a:avLst/>
          </a:prstGeom>
        </p:spPr>
        <p:txBody>
          <a:bodyPr lIns="0" tIns="0" rIns="0" bIns="0"/>
          <a:lstStyle>
            <a:lvl1pPr marL="0" marR="0" indent="0" algn="l" defTabSz="457200" rtl="0" eaLnBrk="1" fontAlgn="base" latinLnBrk="0" hangingPunct="1">
              <a:lnSpc>
                <a:spcPct val="150000"/>
              </a:lnSpc>
              <a:spcBef>
                <a:spcPts val="0"/>
              </a:spcBef>
              <a:spcAft>
                <a:spcPct val="0"/>
              </a:spcAft>
              <a:buClrTx/>
              <a:buSzTx/>
              <a:buFont typeface="Arial" charset="0"/>
              <a:buNone/>
              <a:tabLst/>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a:lnSpc>
                <a:spcPct val="200000"/>
              </a:lnSpc>
            </a:pPr>
            <a:r>
              <a:rPr lang="en-US" dirty="0"/>
              <a:t>Presenter’s Name</a:t>
            </a:r>
          </a:p>
          <a:p>
            <a:pPr>
              <a:lnSpc>
                <a:spcPct val="100000"/>
              </a:lnSpc>
            </a:pPr>
            <a:r>
              <a:rPr lang="en-US" sz="2000" dirty="0"/>
              <a:t>Position, Organization</a:t>
            </a:r>
          </a:p>
          <a:p>
            <a:pPr>
              <a:lnSpc>
                <a:spcPct val="200000"/>
              </a:lnSpc>
            </a:pPr>
            <a:r>
              <a:rPr lang="en-US" dirty="0"/>
              <a:t>Presenter’s Name</a:t>
            </a:r>
          </a:p>
          <a:p>
            <a:pPr>
              <a:lnSpc>
                <a:spcPct val="100000"/>
              </a:lnSpc>
            </a:pPr>
            <a:r>
              <a:rPr lang="en-US" sz="2000" dirty="0"/>
              <a:t>Position, Organization</a:t>
            </a:r>
          </a:p>
        </p:txBody>
      </p:sp>
      <p:sp>
        <p:nvSpPr>
          <p:cNvPr id="13" name="Text Placeholder 8">
            <a:extLst>
              <a:ext uri="{FF2B5EF4-FFF2-40B4-BE49-F238E27FC236}">
                <a16:creationId xmlns:a16="http://schemas.microsoft.com/office/drawing/2014/main" xmlns="" id="{839F29B1-36B3-CE42-87EE-544FC030C2B8}"/>
              </a:ext>
            </a:extLst>
          </p:cNvPr>
          <p:cNvSpPr>
            <a:spLocks noGrp="1"/>
          </p:cNvSpPr>
          <p:nvPr>
            <p:ph type="body" sz="quarter" idx="11" hasCustomPrompt="1"/>
          </p:nvPr>
        </p:nvSpPr>
        <p:spPr>
          <a:xfrm>
            <a:off x="616990" y="5877911"/>
            <a:ext cx="6376476" cy="609600"/>
          </a:xfrm>
          <a:prstGeom prst="rect">
            <a:avLst/>
          </a:prstGeom>
        </p:spPr>
        <p:txBody>
          <a:bodyPr lIns="0" tIns="0" rIns="0" bIns="0"/>
          <a:lstStyle>
            <a:lvl1pPr marL="0" marR="0" indent="0" algn="l" defTabSz="457200" rtl="0" eaLnBrk="1" fontAlgn="base" latinLnBrk="0" hangingPunct="1">
              <a:lnSpc>
                <a:spcPct val="150000"/>
              </a:lnSpc>
              <a:spcBef>
                <a:spcPts val="0"/>
              </a:spcBef>
              <a:spcAft>
                <a:spcPct val="0"/>
              </a:spcAft>
              <a:buClrTx/>
              <a:buSzTx/>
              <a:buFont typeface="Arial" charset="0"/>
              <a:buNone/>
              <a:tabLst/>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Month xx, Year</a:t>
            </a:r>
          </a:p>
        </p:txBody>
      </p:sp>
      <p:sp>
        <p:nvSpPr>
          <p:cNvPr id="4" name="Text Placeholder 3">
            <a:extLst>
              <a:ext uri="{FF2B5EF4-FFF2-40B4-BE49-F238E27FC236}">
                <a16:creationId xmlns:a16="http://schemas.microsoft.com/office/drawing/2014/main" xmlns="" id="{BCC1797F-BBE2-1041-A32C-C67904DB0D81}"/>
              </a:ext>
            </a:extLst>
          </p:cNvPr>
          <p:cNvSpPr>
            <a:spLocks noGrp="1"/>
          </p:cNvSpPr>
          <p:nvPr>
            <p:ph type="body" sz="quarter" idx="12" hasCustomPrompt="1"/>
          </p:nvPr>
        </p:nvSpPr>
        <p:spPr>
          <a:xfrm>
            <a:off x="616990" y="1401160"/>
            <a:ext cx="6461143" cy="1306513"/>
          </a:xfrm>
          <a:prstGeom prst="rect">
            <a:avLst/>
          </a:prstGeom>
        </p:spPr>
        <p:txBody>
          <a:bodyPr lIns="0" tIns="0" rIns="0" bIns="0"/>
          <a:lstStyle>
            <a:lvl1pPr marL="0" indent="0">
              <a:buNone/>
              <a:defRPr sz="3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Title</a:t>
            </a:r>
          </a:p>
        </p:txBody>
      </p:sp>
      <p:sp>
        <p:nvSpPr>
          <p:cNvPr id="2" name="Rectangle 1">
            <a:extLst>
              <a:ext uri="{FF2B5EF4-FFF2-40B4-BE49-F238E27FC236}">
                <a16:creationId xmlns:a16="http://schemas.microsoft.com/office/drawing/2014/main" xmlns="" id="{E435AE6B-B104-4623-8AE8-795FF344B9D3}"/>
              </a:ext>
            </a:extLst>
          </p:cNvPr>
          <p:cNvSpPr/>
          <p:nvPr userDrawn="1"/>
        </p:nvSpPr>
        <p:spPr>
          <a:xfrm>
            <a:off x="12036552" y="0"/>
            <a:ext cx="155448" cy="6858000"/>
          </a:xfrm>
          <a:prstGeom prst="rect">
            <a:avLst/>
          </a:prstGeom>
          <a:solidFill>
            <a:srgbClr val="FF6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xmlns="" id="{61839AC2-555B-4E75-8628-F1D27CCE6625}"/>
              </a:ext>
            </a:extLst>
          </p:cNvPr>
          <p:cNvPicPr>
            <a:picLocks noChangeAspect="1"/>
          </p:cNvPicPr>
          <p:nvPr userDrawn="1"/>
        </p:nvPicPr>
        <p:blipFill>
          <a:blip r:embed="rId3"/>
          <a:stretch>
            <a:fillRect/>
          </a:stretch>
        </p:blipFill>
        <p:spPr>
          <a:xfrm>
            <a:off x="621792" y="374904"/>
            <a:ext cx="1447957" cy="548640"/>
          </a:xfrm>
          <a:prstGeom prst="rect">
            <a:avLst/>
          </a:prstGeom>
        </p:spPr>
      </p:pic>
    </p:spTree>
    <p:extLst>
      <p:ext uri="{BB962C8B-B14F-4D97-AF65-F5344CB8AC3E}">
        <p14:creationId xmlns:p14="http://schemas.microsoft.com/office/powerpoint/2010/main" val="2315091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90" r:id="rId2"/>
    <p:sldLayoutId id="2147483689"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8564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701"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521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image" Target="../media/image10.tiff"/><Relationship Id="rId1" Type="http://schemas.openxmlformats.org/officeDocument/2006/relationships/slideLayout" Target="../slideLayouts/slideLayout10.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0.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5.emf"/><Relationship Id="rId4" Type="http://schemas.openxmlformats.org/officeDocument/2006/relationships/image" Target="../media/image24.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tiff"/><Relationship Id="rId5" Type="http://schemas.openxmlformats.org/officeDocument/2006/relationships/image" Target="../media/image39.tiff"/><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22.png"/><Relationship Id="rId7" Type="http://schemas.openxmlformats.org/officeDocument/2006/relationships/image" Target="../media/image35.emf"/><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notesSlide" Target="../notesSlides/notesSlide3.xml"/><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4.png"/><Relationship Id="rId5" Type="http://schemas.openxmlformats.org/officeDocument/2006/relationships/image" Target="../media/image2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23.emf"/><Relationship Id="rId9" Type="http://schemas.openxmlformats.org/officeDocument/2006/relationships/image" Target="../media/image42.emf"/><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tiff"/><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xmlns="" id="{148242D9-9BF1-D24E-9BFC-7532D371D920}"/>
              </a:ext>
            </a:extLst>
          </p:cNvPr>
          <p:cNvSpPr>
            <a:spLocks noGrp="1"/>
          </p:cNvSpPr>
          <p:nvPr>
            <p:ph type="body" sz="quarter" idx="10"/>
          </p:nvPr>
        </p:nvSpPr>
        <p:spPr>
          <a:xfrm>
            <a:off x="616991" y="3012382"/>
            <a:ext cx="5544324" cy="2481176"/>
          </a:xfrm>
        </p:spPr>
        <p:txBody>
          <a:bodyPr/>
          <a:lstStyle/>
          <a:p>
            <a:pPr>
              <a:lnSpc>
                <a:spcPct val="200000"/>
              </a:lnSpc>
            </a:pPr>
            <a:r>
              <a:rPr lang="en-US" dirty="0" smtClean="0"/>
              <a:t>ATIS – DLT Focus Group </a:t>
            </a:r>
          </a:p>
          <a:p>
            <a:pPr>
              <a:lnSpc>
                <a:spcPct val="200000"/>
              </a:lnSpc>
            </a:pPr>
            <a:r>
              <a:rPr lang="en-GB" b="1" dirty="0" smtClean="0"/>
              <a:t>Companies Including: </a:t>
            </a:r>
          </a:p>
          <a:p>
            <a:pPr>
              <a:lnSpc>
                <a:spcPct val="200000"/>
              </a:lnSpc>
            </a:pPr>
            <a:r>
              <a:rPr lang="en-GB" dirty="0" smtClean="0"/>
              <a:t>First Orion, </a:t>
            </a:r>
            <a:r>
              <a:rPr lang="en-GB" dirty="0" err="1" smtClean="0"/>
              <a:t>Inteliquent</a:t>
            </a:r>
            <a:r>
              <a:rPr lang="en-GB" dirty="0" smtClean="0"/>
              <a:t>, Numeracle, T-Mobile, IBM, TNSI, </a:t>
            </a:r>
            <a:r>
              <a:rPr lang="en-GB" dirty="0" err="1" smtClean="0"/>
              <a:t>Metaswitch</a:t>
            </a:r>
            <a:r>
              <a:rPr lang="en-GB" dirty="0" smtClean="0"/>
              <a:t> </a:t>
            </a:r>
            <a:endParaRPr lang="en-US" dirty="0"/>
          </a:p>
        </p:txBody>
      </p:sp>
      <p:sp>
        <p:nvSpPr>
          <p:cNvPr id="8" name="Text Placeholder 4">
            <a:extLst>
              <a:ext uri="{FF2B5EF4-FFF2-40B4-BE49-F238E27FC236}">
                <a16:creationId xmlns:a16="http://schemas.microsoft.com/office/drawing/2014/main" xmlns="" id="{B39A603D-34BC-6244-8D80-9B8D411AC415}"/>
              </a:ext>
            </a:extLst>
          </p:cNvPr>
          <p:cNvSpPr>
            <a:spLocks noGrp="1"/>
          </p:cNvSpPr>
          <p:nvPr>
            <p:ph type="body" sz="quarter" idx="11"/>
          </p:nvPr>
        </p:nvSpPr>
        <p:spPr>
          <a:xfrm>
            <a:off x="616990" y="5877911"/>
            <a:ext cx="6376476" cy="609600"/>
          </a:xfrm>
        </p:spPr>
        <p:txBody>
          <a:bodyPr/>
          <a:lstStyle/>
          <a:p>
            <a:r>
              <a:rPr lang="en-US"/>
              <a:t>August </a:t>
            </a:r>
            <a:r>
              <a:rPr lang="en-US" smtClean="0"/>
              <a:t>6th, </a:t>
            </a:r>
            <a:r>
              <a:rPr lang="en-US" dirty="0"/>
              <a:t>2020</a:t>
            </a:r>
          </a:p>
          <a:p>
            <a:endParaRPr lang="en-US" dirty="0"/>
          </a:p>
        </p:txBody>
      </p:sp>
      <p:sp>
        <p:nvSpPr>
          <p:cNvPr id="9" name="Text Placeholder 5">
            <a:extLst>
              <a:ext uri="{FF2B5EF4-FFF2-40B4-BE49-F238E27FC236}">
                <a16:creationId xmlns:a16="http://schemas.microsoft.com/office/drawing/2014/main" xmlns="" id="{506CE974-0E79-D243-844C-8BAA36AD1B53}"/>
              </a:ext>
            </a:extLst>
          </p:cNvPr>
          <p:cNvSpPr>
            <a:spLocks noGrp="1"/>
          </p:cNvSpPr>
          <p:nvPr>
            <p:ph type="body" sz="quarter" idx="12"/>
          </p:nvPr>
        </p:nvSpPr>
        <p:spPr>
          <a:xfrm>
            <a:off x="569795" y="1578140"/>
            <a:ext cx="7335340" cy="1306513"/>
          </a:xfrm>
        </p:spPr>
        <p:txBody>
          <a:bodyPr/>
          <a:lstStyle/>
          <a:p>
            <a:r>
              <a:rPr lang="en-US" dirty="0"/>
              <a:t>Enterprise Identity Network on </a:t>
            </a:r>
          </a:p>
          <a:p>
            <a:r>
              <a:rPr lang="en-GB" dirty="0"/>
              <a:t>Distributed Ledger Technology </a:t>
            </a:r>
            <a:endParaRPr lang="en-US" dirty="0"/>
          </a:p>
          <a:p>
            <a:endParaRPr lang="en-US" dirty="0"/>
          </a:p>
        </p:txBody>
      </p:sp>
    </p:spTree>
    <p:extLst>
      <p:ext uri="{BB962C8B-B14F-4D97-AF65-F5344CB8AC3E}">
        <p14:creationId xmlns:p14="http://schemas.microsoft.com/office/powerpoint/2010/main" val="298298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132496"/>
            <a:ext cx="11185652" cy="5027004"/>
          </a:xfrm>
        </p:spPr>
        <p:txBody>
          <a:bodyPr/>
          <a:lstStyle/>
          <a:p>
            <a:pPr marL="0" indent="0">
              <a:buNone/>
            </a:pPr>
            <a:r>
              <a:rPr lang="en-US" sz="2000" b="1" dirty="0">
                <a:solidFill>
                  <a:schemeClr val="tx1"/>
                </a:solidFill>
              </a:rPr>
              <a:t>Define appropriate architecture, process and technology standards for implementation</a:t>
            </a:r>
            <a:r>
              <a:rPr lang="en-US" sz="1800" b="1" dirty="0">
                <a:solidFill>
                  <a:schemeClr val="tx1"/>
                </a:solidFill>
              </a:rPr>
              <a:t> </a:t>
            </a:r>
          </a:p>
          <a:p>
            <a:r>
              <a:rPr lang="en-GB" sz="1800" dirty="0">
                <a:solidFill>
                  <a:schemeClr val="tx1"/>
                </a:solidFill>
              </a:rPr>
              <a:t>Define the Business Architecture </a:t>
            </a:r>
          </a:p>
          <a:p>
            <a:pPr lvl="1"/>
            <a:r>
              <a:rPr lang="en-GB" sz="1800" dirty="0">
                <a:solidFill>
                  <a:schemeClr val="tx1"/>
                </a:solidFill>
              </a:rPr>
              <a:t>Model of the Trust Hierarchy </a:t>
            </a:r>
          </a:p>
          <a:p>
            <a:pPr lvl="2"/>
            <a:r>
              <a:rPr lang="en-GB" sz="1800" dirty="0">
                <a:solidFill>
                  <a:schemeClr val="tx1"/>
                </a:solidFill>
              </a:rPr>
              <a:t>How actors are authenticated onto the network </a:t>
            </a:r>
          </a:p>
          <a:p>
            <a:pPr lvl="1"/>
            <a:r>
              <a:rPr lang="en-GB" sz="1800" dirty="0">
                <a:solidFill>
                  <a:schemeClr val="tx1"/>
                </a:solidFill>
              </a:rPr>
              <a:t>Model of the TN Authorization hierarchy </a:t>
            </a:r>
          </a:p>
          <a:p>
            <a:pPr lvl="2"/>
            <a:r>
              <a:rPr lang="en-GB" sz="1800" dirty="0">
                <a:solidFill>
                  <a:schemeClr val="tx1"/>
                </a:solidFill>
              </a:rPr>
              <a:t>The order and path of TN allocation/assignments/delegation</a:t>
            </a:r>
          </a:p>
          <a:p>
            <a:pPr lvl="2"/>
            <a:r>
              <a:rPr lang="en-GB" sz="1800" dirty="0">
                <a:solidFill>
                  <a:schemeClr val="tx1"/>
                </a:solidFill>
              </a:rPr>
              <a:t>Governance around privacy of information </a:t>
            </a:r>
          </a:p>
          <a:p>
            <a:r>
              <a:rPr lang="en-GB" sz="1800" dirty="0">
                <a:solidFill>
                  <a:schemeClr val="tx1"/>
                </a:solidFill>
              </a:rPr>
              <a:t>SHAKEN Interworking Architecture</a:t>
            </a:r>
          </a:p>
          <a:p>
            <a:pPr lvl="2"/>
            <a:r>
              <a:rPr lang="en-GB" sz="1800" dirty="0">
                <a:solidFill>
                  <a:schemeClr val="tx1"/>
                </a:solidFill>
              </a:rPr>
              <a:t>Define the integration and interworking points with the SHAKEN Architecture </a:t>
            </a:r>
          </a:p>
          <a:p>
            <a:r>
              <a:rPr lang="en-GB" sz="1800" dirty="0">
                <a:solidFill>
                  <a:schemeClr val="tx1"/>
                </a:solidFill>
              </a:rPr>
              <a:t>Appropriate technology open standards for decentralized:</a:t>
            </a:r>
          </a:p>
          <a:p>
            <a:pPr lvl="2"/>
            <a:r>
              <a:rPr lang="en-GB" sz="1800" dirty="0">
                <a:solidFill>
                  <a:schemeClr val="tx1"/>
                </a:solidFill>
              </a:rPr>
              <a:t>Identity Management</a:t>
            </a:r>
          </a:p>
          <a:p>
            <a:pPr lvl="2"/>
            <a:r>
              <a:rPr lang="en-GB" sz="1800" dirty="0">
                <a:solidFill>
                  <a:schemeClr val="tx1"/>
                </a:solidFill>
              </a:rPr>
              <a:t>Proof</a:t>
            </a:r>
          </a:p>
          <a:p>
            <a:pPr lvl="2"/>
            <a:r>
              <a:rPr lang="en-GB" sz="1800" dirty="0">
                <a:solidFill>
                  <a:schemeClr val="tx1"/>
                </a:solidFill>
              </a:rPr>
              <a:t>Interoperability </a:t>
            </a:r>
          </a:p>
          <a:p>
            <a:r>
              <a:rPr lang="en-GB" sz="1800" dirty="0">
                <a:solidFill>
                  <a:schemeClr val="tx1"/>
                </a:solidFill>
              </a:rPr>
              <a:t>SIP </a:t>
            </a:r>
            <a:r>
              <a:rPr lang="en-GB" sz="1800" dirty="0" err="1">
                <a:solidFill>
                  <a:schemeClr val="tx1"/>
                </a:solidFill>
              </a:rPr>
              <a:t>PASSporT</a:t>
            </a:r>
            <a:r>
              <a:rPr lang="en-GB" sz="1800" dirty="0">
                <a:solidFill>
                  <a:schemeClr val="tx1"/>
                </a:solidFill>
              </a:rPr>
              <a:t> encoding </a:t>
            </a:r>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10</a:t>
            </a:fld>
            <a:endParaRPr lang="en-US" dirty="0"/>
          </a:p>
        </p:txBody>
      </p:sp>
      <p:sp>
        <p:nvSpPr>
          <p:cNvPr id="5" name="Text Placeholder 1"/>
          <p:cNvSpPr>
            <a:spLocks noGrp="1"/>
          </p:cNvSpPr>
          <p:nvPr>
            <p:ph type="body" sz="quarter" idx="10"/>
          </p:nvPr>
        </p:nvSpPr>
        <p:spPr>
          <a:xfrm>
            <a:off x="457200" y="26314"/>
            <a:ext cx="11274552" cy="861774"/>
          </a:xfrm>
        </p:spPr>
        <p:txBody>
          <a:bodyPr/>
          <a:lstStyle/>
          <a:p>
            <a:r>
              <a:rPr lang="en-US" dirty="0"/>
              <a:t>Enterprise Identity Distributed Ledger Network </a:t>
            </a:r>
            <a:r>
              <a:rPr lang="en-US" sz="2800" dirty="0"/>
              <a:t/>
            </a:r>
            <a:br>
              <a:rPr lang="en-US" sz="2800" dirty="0"/>
            </a:br>
            <a:r>
              <a:rPr lang="en-US" sz="2400" dirty="0"/>
              <a:t>Structure of contribution to IPNNI</a:t>
            </a:r>
          </a:p>
        </p:txBody>
      </p:sp>
    </p:spTree>
    <p:extLst>
      <p:ext uri="{BB962C8B-B14F-4D97-AF65-F5344CB8AC3E}">
        <p14:creationId xmlns:p14="http://schemas.microsoft.com/office/powerpoint/2010/main" val="194162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6313"/>
            <a:ext cx="11274552" cy="861774"/>
          </a:xfrm>
        </p:spPr>
        <p:txBody>
          <a:bodyPr/>
          <a:lstStyle/>
          <a:p>
            <a:r>
              <a:rPr lang="en-US" dirty="0"/>
              <a:t>Enterprise Identity Distributed Ledger Network </a:t>
            </a:r>
          </a:p>
          <a:p>
            <a:r>
              <a:rPr lang="en-GB" sz="2400" dirty="0"/>
              <a:t>Business Process Architecture </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11</a:t>
            </a:fld>
            <a:endParaRPr lang="en-US" dirty="0"/>
          </a:p>
        </p:txBody>
      </p:sp>
      <p:sp>
        <p:nvSpPr>
          <p:cNvPr id="6" name="TextBox 5"/>
          <p:cNvSpPr txBox="1"/>
          <p:nvPr/>
        </p:nvSpPr>
        <p:spPr>
          <a:xfrm>
            <a:off x="4400807" y="2416491"/>
            <a:ext cx="1814919" cy="769441"/>
          </a:xfrm>
          <a:prstGeom prst="rect">
            <a:avLst/>
          </a:prstGeom>
          <a:noFill/>
        </p:spPr>
        <p:txBody>
          <a:bodyPr wrap="none" rtlCol="0">
            <a:spAutoFit/>
          </a:bodyPr>
          <a:lstStyle/>
          <a:p>
            <a:pPr algn="ctr"/>
            <a:r>
              <a:rPr lang="en-GB" sz="1600" b="1" dirty="0">
                <a:solidFill>
                  <a:schemeClr val="tx2"/>
                </a:solidFill>
                <a:latin typeface="Tahoma" panose="020B0604030504040204" pitchFamily="34" charset="0"/>
                <a:ea typeface="Tahoma" panose="020B0604030504040204" pitchFamily="34" charset="0"/>
                <a:cs typeface="Tahoma" panose="020B0604030504040204" pitchFamily="34" charset="0"/>
              </a:rPr>
              <a:t>Trust Authority </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Vets TNSPs </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&amp; KYC Vetter </a:t>
            </a:r>
            <a:endParaRPr lang="en-US"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709776" y="3362342"/>
            <a:ext cx="526207"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TNSP 1</a:t>
            </a:r>
            <a:endParaRPr lang="en-US" sz="1200" dirty="0">
              <a:solidFill>
                <a:schemeClr val="tx1"/>
              </a:solidFill>
            </a:endParaRPr>
          </a:p>
        </p:txBody>
      </p:sp>
      <p:sp>
        <p:nvSpPr>
          <p:cNvPr id="11" name="Rectangle 10"/>
          <p:cNvSpPr/>
          <p:nvPr/>
        </p:nvSpPr>
        <p:spPr>
          <a:xfrm>
            <a:off x="381056" y="5256572"/>
            <a:ext cx="643770"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TN Reseller 1  </a:t>
            </a:r>
            <a:endParaRPr lang="en-US" sz="1100" dirty="0">
              <a:solidFill>
                <a:schemeClr val="tx1"/>
              </a:solidFill>
            </a:endParaRPr>
          </a:p>
        </p:txBody>
      </p:sp>
      <p:sp>
        <p:nvSpPr>
          <p:cNvPr id="12" name="Rectangle 11"/>
          <p:cNvSpPr/>
          <p:nvPr/>
        </p:nvSpPr>
        <p:spPr>
          <a:xfrm>
            <a:off x="1091985" y="5269417"/>
            <a:ext cx="642879"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TN Reseller 2  </a:t>
            </a:r>
            <a:endParaRPr lang="en-US" sz="1100" dirty="0">
              <a:solidFill>
                <a:schemeClr val="tx1"/>
              </a:solidFill>
            </a:endParaRPr>
          </a:p>
        </p:txBody>
      </p:sp>
      <p:sp>
        <p:nvSpPr>
          <p:cNvPr id="13" name="Rectangle 12"/>
          <p:cNvSpPr/>
          <p:nvPr/>
        </p:nvSpPr>
        <p:spPr>
          <a:xfrm>
            <a:off x="2488689" y="5269418"/>
            <a:ext cx="526207"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Brand 1</a:t>
            </a:r>
            <a:endParaRPr lang="en-US" sz="1100" dirty="0">
              <a:solidFill>
                <a:schemeClr val="tx1"/>
              </a:solidFill>
            </a:endParaRPr>
          </a:p>
        </p:txBody>
      </p:sp>
      <p:sp>
        <p:nvSpPr>
          <p:cNvPr id="14" name="Rectangle 13"/>
          <p:cNvSpPr/>
          <p:nvPr/>
        </p:nvSpPr>
        <p:spPr>
          <a:xfrm>
            <a:off x="1826222" y="5269418"/>
            <a:ext cx="526207"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BPO 1</a:t>
            </a:r>
            <a:endParaRPr lang="en-US" sz="1100" dirty="0">
              <a:solidFill>
                <a:schemeClr val="tx1"/>
              </a:solidFill>
            </a:endParaRPr>
          </a:p>
        </p:txBody>
      </p:sp>
      <p:sp>
        <p:nvSpPr>
          <p:cNvPr id="15" name="Rectangle 14"/>
          <p:cNvSpPr/>
          <p:nvPr/>
        </p:nvSpPr>
        <p:spPr>
          <a:xfrm>
            <a:off x="3151156" y="5255495"/>
            <a:ext cx="526207" cy="559152"/>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BPO 2</a:t>
            </a:r>
            <a:endParaRPr lang="en-US" sz="1100" dirty="0">
              <a:solidFill>
                <a:schemeClr val="tx1"/>
              </a:solidFill>
            </a:endParaRPr>
          </a:p>
        </p:txBody>
      </p:sp>
      <p:cxnSp>
        <p:nvCxnSpPr>
          <p:cNvPr id="16" name="Straight Arrow Connector 15"/>
          <p:cNvCxnSpPr>
            <a:cxnSpLocks/>
            <a:stCxn id="17" idx="2"/>
            <a:endCxn id="11" idx="0"/>
          </p:cNvCxnSpPr>
          <p:nvPr/>
        </p:nvCxnSpPr>
        <p:spPr>
          <a:xfrm flipH="1">
            <a:off x="702941" y="3934643"/>
            <a:ext cx="1787128" cy="1321929"/>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140631" y="3389413"/>
            <a:ext cx="698877"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KYC Vetter 1</a:t>
            </a:r>
            <a:endParaRPr lang="en-US" sz="1200" dirty="0">
              <a:solidFill>
                <a:schemeClr val="tx1"/>
              </a:solidFill>
            </a:endParaRPr>
          </a:p>
        </p:txBody>
      </p:sp>
      <p:sp>
        <p:nvSpPr>
          <p:cNvPr id="18" name="Rectangle 17"/>
          <p:cNvSpPr/>
          <p:nvPr/>
        </p:nvSpPr>
        <p:spPr>
          <a:xfrm>
            <a:off x="1398932" y="3376108"/>
            <a:ext cx="526207"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TNSP 2</a:t>
            </a:r>
            <a:endParaRPr lang="en-US" sz="1200" dirty="0">
              <a:solidFill>
                <a:schemeClr val="tx1"/>
              </a:solidFill>
            </a:endParaRPr>
          </a:p>
        </p:txBody>
      </p:sp>
      <p:cxnSp>
        <p:nvCxnSpPr>
          <p:cNvPr id="19" name="Straight Arrow Connector 18"/>
          <p:cNvCxnSpPr>
            <a:stCxn id="17" idx="2"/>
            <a:endCxn id="12" idx="0"/>
          </p:cNvCxnSpPr>
          <p:nvPr/>
        </p:nvCxnSpPr>
        <p:spPr>
          <a:xfrm flipH="1">
            <a:off x="1413425" y="3934643"/>
            <a:ext cx="1076645" cy="1334774"/>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722919" y="1900321"/>
            <a:ext cx="1028873"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Trust Authority </a:t>
            </a:r>
            <a:endParaRPr lang="en-US" sz="1200" b="1" dirty="0">
              <a:solidFill>
                <a:schemeClr val="tx1"/>
              </a:solidFill>
            </a:endParaRPr>
          </a:p>
        </p:txBody>
      </p:sp>
      <p:cxnSp>
        <p:nvCxnSpPr>
          <p:cNvPr id="21" name="Straight Arrow Connector 20"/>
          <p:cNvCxnSpPr>
            <a:stCxn id="20" idx="2"/>
            <a:endCxn id="18" idx="0"/>
          </p:cNvCxnSpPr>
          <p:nvPr/>
        </p:nvCxnSpPr>
        <p:spPr>
          <a:xfrm flipH="1">
            <a:off x="1662036" y="2445551"/>
            <a:ext cx="575320" cy="930557"/>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20" idx="2"/>
            <a:endCxn id="17" idx="0"/>
          </p:cNvCxnSpPr>
          <p:nvPr/>
        </p:nvCxnSpPr>
        <p:spPr>
          <a:xfrm>
            <a:off x="2237355" y="2445551"/>
            <a:ext cx="252714" cy="943862"/>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29" idx="2"/>
            <a:endCxn id="13" idx="0"/>
          </p:cNvCxnSpPr>
          <p:nvPr/>
        </p:nvCxnSpPr>
        <p:spPr>
          <a:xfrm flipH="1">
            <a:off x="2751793" y="3920408"/>
            <a:ext cx="740632" cy="1349010"/>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7" idx="2"/>
            <a:endCxn id="14" idx="0"/>
          </p:cNvCxnSpPr>
          <p:nvPr/>
        </p:nvCxnSpPr>
        <p:spPr>
          <a:xfrm flipH="1">
            <a:off x="2089326" y="3934643"/>
            <a:ext cx="400743" cy="1334775"/>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813623" y="5262456"/>
            <a:ext cx="526207" cy="559152"/>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Brand 2</a:t>
            </a:r>
            <a:endParaRPr lang="en-US" sz="1100" dirty="0">
              <a:solidFill>
                <a:schemeClr val="tx1"/>
              </a:solidFill>
            </a:endParaRPr>
          </a:p>
        </p:txBody>
      </p:sp>
      <p:cxnSp>
        <p:nvCxnSpPr>
          <p:cNvPr id="26" name="Straight Arrow Connector 25"/>
          <p:cNvCxnSpPr>
            <a:cxnSpLocks/>
            <a:stCxn id="29" idx="2"/>
            <a:endCxn id="25" idx="0"/>
          </p:cNvCxnSpPr>
          <p:nvPr/>
        </p:nvCxnSpPr>
        <p:spPr>
          <a:xfrm>
            <a:off x="3492425" y="3920408"/>
            <a:ext cx="584302" cy="1342048"/>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29" idx="2"/>
            <a:endCxn id="15" idx="0"/>
          </p:cNvCxnSpPr>
          <p:nvPr/>
        </p:nvCxnSpPr>
        <p:spPr>
          <a:xfrm flipH="1">
            <a:off x="3414260" y="3920408"/>
            <a:ext cx="78165" cy="1335087"/>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2"/>
            <a:endCxn id="10" idx="0"/>
          </p:cNvCxnSpPr>
          <p:nvPr/>
        </p:nvCxnSpPr>
        <p:spPr>
          <a:xfrm flipH="1">
            <a:off x="972880" y="2445551"/>
            <a:ext cx="1264476" cy="916791"/>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133360" y="3375178"/>
            <a:ext cx="718130"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KYC Vetter 2</a:t>
            </a:r>
            <a:endParaRPr lang="en-US" sz="1200" dirty="0">
              <a:solidFill>
                <a:schemeClr val="tx1"/>
              </a:solidFill>
            </a:endParaRPr>
          </a:p>
        </p:txBody>
      </p:sp>
      <p:cxnSp>
        <p:nvCxnSpPr>
          <p:cNvPr id="30" name="Straight Arrow Connector 29"/>
          <p:cNvCxnSpPr>
            <a:cxnSpLocks/>
            <a:stCxn id="20" idx="2"/>
            <a:endCxn id="29" idx="0"/>
          </p:cNvCxnSpPr>
          <p:nvPr/>
        </p:nvCxnSpPr>
        <p:spPr>
          <a:xfrm>
            <a:off x="2237356" y="2445551"/>
            <a:ext cx="1255069" cy="929627"/>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974370" y="1860321"/>
            <a:ext cx="469827"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055401" y="3662028"/>
            <a:ext cx="415107"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951492" y="6251132"/>
            <a:ext cx="55760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400806" y="4324291"/>
            <a:ext cx="1364476" cy="1415772"/>
          </a:xfrm>
          <a:prstGeom prst="rect">
            <a:avLst/>
          </a:prstGeom>
          <a:noFill/>
          <a:ln w="15875">
            <a:noFill/>
          </a:ln>
        </p:spPr>
        <p:txBody>
          <a:bodyPr wrap="none" rtlCol="0">
            <a:spAutoFit/>
          </a:bodyPr>
          <a:lstStyle/>
          <a:p>
            <a:pPr algn="ctr"/>
            <a:r>
              <a:rPr lang="en-GB" sz="1600" b="1" dirty="0">
                <a:solidFill>
                  <a:schemeClr val="tx2"/>
                </a:solidFill>
                <a:latin typeface="Tahoma" panose="020B0604030504040204" pitchFamily="34" charset="0"/>
                <a:ea typeface="Tahoma" panose="020B0604030504040204" pitchFamily="34" charset="0"/>
                <a:cs typeface="Tahoma" panose="020B0604030504040204" pitchFamily="34" charset="0"/>
              </a:rPr>
              <a:t>KYC Vetter </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Vets and </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Authorizes</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Enterprise </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Identity to</a:t>
            </a:r>
          </a:p>
          <a:p>
            <a:pPr algn="ctr"/>
            <a:r>
              <a:rPr lang="en-GB" sz="1400" dirty="0">
                <a:solidFill>
                  <a:schemeClr val="tx2"/>
                </a:solidFill>
                <a:latin typeface="Tahoma" panose="020B0604030504040204" pitchFamily="34" charset="0"/>
                <a:ea typeface="Tahoma" panose="020B0604030504040204" pitchFamily="34" charset="0"/>
                <a:cs typeface="Tahoma" panose="020B0604030504040204" pitchFamily="34" charset="0"/>
              </a:rPr>
              <a:t>organizations </a:t>
            </a:r>
            <a:endParaRPr lang="en-US" sz="1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a:cxnSpLocks/>
          </p:cNvCxnSpPr>
          <p:nvPr/>
        </p:nvCxnSpPr>
        <p:spPr>
          <a:xfrm flipH="1">
            <a:off x="4400806" y="1860321"/>
            <a:ext cx="6182" cy="1787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4406988" y="3662028"/>
            <a:ext cx="0" cy="25901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xmlns="" id="{C68F6DDC-1F2B-5748-A26C-D651B2664616}"/>
              </a:ext>
            </a:extLst>
          </p:cNvPr>
          <p:cNvSpPr/>
          <p:nvPr/>
        </p:nvSpPr>
        <p:spPr>
          <a:xfrm>
            <a:off x="955044" y="1190584"/>
            <a:ext cx="2669320" cy="461665"/>
          </a:xfrm>
          <a:prstGeom prst="rect">
            <a:avLst/>
          </a:prstGeom>
        </p:spPr>
        <p:txBody>
          <a:bodyPr wrap="none">
            <a:spAutoFit/>
          </a:bodyPr>
          <a:lstStyle/>
          <a:p>
            <a:pPr algn="ct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Trust Hierarchy </a:t>
            </a:r>
          </a:p>
        </p:txBody>
      </p:sp>
      <p:sp>
        <p:nvSpPr>
          <p:cNvPr id="93" name="Rectangle 92">
            <a:extLst>
              <a:ext uri="{FF2B5EF4-FFF2-40B4-BE49-F238E27FC236}">
                <a16:creationId xmlns:a16="http://schemas.microsoft.com/office/drawing/2014/main" xmlns="" id="{C68F6DDC-1F2B-5748-A26C-D651B2664616}"/>
              </a:ext>
            </a:extLst>
          </p:cNvPr>
          <p:cNvSpPr/>
          <p:nvPr/>
        </p:nvSpPr>
        <p:spPr>
          <a:xfrm>
            <a:off x="6444620" y="1177830"/>
            <a:ext cx="4480714" cy="461665"/>
          </a:xfrm>
          <a:prstGeom prst="rect">
            <a:avLst/>
          </a:prstGeom>
        </p:spPr>
        <p:txBody>
          <a:bodyPr wrap="none">
            <a:spAutoFit/>
          </a:bodyPr>
          <a:lstStyle/>
          <a:p>
            <a:pPr algn="ct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TN Authorization Hierarchy </a:t>
            </a:r>
          </a:p>
        </p:txBody>
      </p:sp>
      <p:sp>
        <p:nvSpPr>
          <p:cNvPr id="89" name="Rectangle 88"/>
          <p:cNvSpPr/>
          <p:nvPr/>
        </p:nvSpPr>
        <p:spPr>
          <a:xfrm>
            <a:off x="77966" y="3362342"/>
            <a:ext cx="526207" cy="545230"/>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CSP</a:t>
            </a:r>
            <a:endParaRPr lang="en-US" sz="1200" dirty="0">
              <a:solidFill>
                <a:schemeClr val="tx1"/>
              </a:solidFill>
            </a:endParaRPr>
          </a:p>
        </p:txBody>
      </p:sp>
      <p:cxnSp>
        <p:nvCxnSpPr>
          <p:cNvPr id="90" name="Straight Arrow Connector 89"/>
          <p:cNvCxnSpPr>
            <a:stCxn id="20" idx="2"/>
          </p:cNvCxnSpPr>
          <p:nvPr/>
        </p:nvCxnSpPr>
        <p:spPr>
          <a:xfrm flipH="1">
            <a:off x="342419" y="2445551"/>
            <a:ext cx="1894937" cy="909908"/>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1" name="Group 90"/>
          <p:cNvGrpSpPr/>
          <p:nvPr/>
        </p:nvGrpSpPr>
        <p:grpSpPr>
          <a:xfrm>
            <a:off x="6116869" y="1989456"/>
            <a:ext cx="5925525" cy="4262717"/>
            <a:chOff x="2139853" y="704706"/>
            <a:chExt cx="8624602" cy="5456084"/>
          </a:xfrm>
        </p:grpSpPr>
        <p:sp>
          <p:nvSpPr>
            <p:cNvPr id="94" name="Rectangle 93"/>
            <p:cNvSpPr/>
            <p:nvPr/>
          </p:nvSpPr>
          <p:spPr>
            <a:xfrm>
              <a:off x="3331086" y="2014532"/>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TNSP 1</a:t>
              </a:r>
              <a:endParaRPr lang="en-US" sz="1200" dirty="0">
                <a:solidFill>
                  <a:schemeClr val="tx1"/>
                </a:solidFill>
              </a:endParaRPr>
            </a:p>
          </p:txBody>
        </p:sp>
        <p:sp>
          <p:nvSpPr>
            <p:cNvPr id="95" name="Rectangle 94"/>
            <p:cNvSpPr/>
            <p:nvPr/>
          </p:nvSpPr>
          <p:spPr>
            <a:xfrm>
              <a:off x="2274287" y="3206304"/>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TNR 1  </a:t>
              </a:r>
              <a:endParaRPr lang="en-US" sz="1200" dirty="0">
                <a:solidFill>
                  <a:schemeClr val="tx1"/>
                </a:solidFill>
              </a:endParaRPr>
            </a:p>
          </p:txBody>
        </p:sp>
        <p:sp>
          <p:nvSpPr>
            <p:cNvPr id="96" name="Rectangle 95"/>
            <p:cNvSpPr/>
            <p:nvPr/>
          </p:nvSpPr>
          <p:spPr>
            <a:xfrm>
              <a:off x="4100109" y="3206304"/>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TNR 2  </a:t>
              </a:r>
              <a:endParaRPr lang="en-US" sz="1200" dirty="0">
                <a:solidFill>
                  <a:schemeClr val="tx1"/>
                </a:solidFill>
              </a:endParaRPr>
            </a:p>
          </p:txBody>
        </p:sp>
        <p:sp>
          <p:nvSpPr>
            <p:cNvPr id="97" name="Rectangle 96"/>
            <p:cNvSpPr/>
            <p:nvPr/>
          </p:nvSpPr>
          <p:spPr>
            <a:xfrm>
              <a:off x="3262053" y="4461235"/>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Brand 1</a:t>
              </a:r>
              <a:endParaRPr lang="en-US" sz="1200" dirty="0">
                <a:solidFill>
                  <a:schemeClr val="tx1"/>
                </a:solidFill>
              </a:endParaRPr>
            </a:p>
          </p:txBody>
        </p:sp>
        <p:sp>
          <p:nvSpPr>
            <p:cNvPr id="98" name="Rectangle 97"/>
            <p:cNvSpPr/>
            <p:nvPr/>
          </p:nvSpPr>
          <p:spPr>
            <a:xfrm>
              <a:off x="5516891" y="4461235"/>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Brand 2 </a:t>
              </a:r>
              <a:endParaRPr lang="en-US" sz="1200" dirty="0">
                <a:solidFill>
                  <a:schemeClr val="tx1"/>
                </a:solidFill>
              </a:endParaRPr>
            </a:p>
          </p:txBody>
        </p:sp>
        <p:sp>
          <p:nvSpPr>
            <p:cNvPr id="99" name="Rectangle 98"/>
            <p:cNvSpPr/>
            <p:nvPr/>
          </p:nvSpPr>
          <p:spPr>
            <a:xfrm>
              <a:off x="2139853" y="5616664"/>
              <a:ext cx="1343378" cy="544126"/>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BPO 1</a:t>
              </a:r>
              <a:endParaRPr lang="en-US" sz="1200" dirty="0">
                <a:solidFill>
                  <a:schemeClr val="tx1"/>
                </a:solidFill>
              </a:endParaRPr>
            </a:p>
          </p:txBody>
        </p:sp>
        <p:cxnSp>
          <p:nvCxnSpPr>
            <p:cNvPr id="100" name="Straight Arrow Connector 99"/>
            <p:cNvCxnSpPr>
              <a:stCxn id="94" idx="2"/>
              <a:endCxn id="95" idx="0"/>
            </p:cNvCxnSpPr>
            <p:nvPr/>
          </p:nvCxnSpPr>
          <p:spPr>
            <a:xfrm flipH="1">
              <a:off x="2945976" y="2545110"/>
              <a:ext cx="1056799" cy="661194"/>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5516891" y="2008078"/>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TNSP 2</a:t>
              </a:r>
              <a:endParaRPr lang="en-US" sz="1200" dirty="0">
                <a:solidFill>
                  <a:schemeClr val="tx1"/>
                </a:solidFill>
              </a:endParaRPr>
            </a:p>
          </p:txBody>
        </p:sp>
        <p:cxnSp>
          <p:nvCxnSpPr>
            <p:cNvPr id="102" name="Straight Arrow Connector 101"/>
            <p:cNvCxnSpPr>
              <a:stCxn id="94" idx="2"/>
              <a:endCxn id="96" idx="0"/>
            </p:cNvCxnSpPr>
            <p:nvPr/>
          </p:nvCxnSpPr>
          <p:spPr>
            <a:xfrm>
              <a:off x="4002775" y="2545110"/>
              <a:ext cx="769023" cy="661194"/>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4366205" y="704706"/>
              <a:ext cx="1343378" cy="530578"/>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tx1"/>
                  </a:solidFill>
                </a:rPr>
                <a:t>Numbering</a:t>
              </a:r>
            </a:p>
            <a:p>
              <a:pPr algn="ctr"/>
              <a:r>
                <a:rPr lang="en-GB" sz="1200" b="1" dirty="0">
                  <a:solidFill>
                    <a:schemeClr val="tx1"/>
                  </a:solidFill>
                </a:rPr>
                <a:t>A</a:t>
              </a:r>
              <a:r>
                <a:rPr lang="en-GB" sz="1200" b="1" dirty="0" smtClean="0">
                  <a:solidFill>
                    <a:schemeClr val="tx1"/>
                  </a:solidFill>
                </a:rPr>
                <a:t>uthority </a:t>
              </a:r>
              <a:endParaRPr lang="en-US" sz="1200" b="1" dirty="0">
                <a:solidFill>
                  <a:schemeClr val="tx1"/>
                </a:solidFill>
              </a:endParaRPr>
            </a:p>
          </p:txBody>
        </p:sp>
        <p:cxnSp>
          <p:nvCxnSpPr>
            <p:cNvPr id="104" name="Straight Arrow Connector 103"/>
            <p:cNvCxnSpPr>
              <a:stCxn id="103" idx="2"/>
              <a:endCxn id="101" idx="0"/>
            </p:cNvCxnSpPr>
            <p:nvPr/>
          </p:nvCxnSpPr>
          <p:spPr>
            <a:xfrm>
              <a:off x="5037894" y="1235284"/>
              <a:ext cx="1150686" cy="772794"/>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95" idx="2"/>
              <a:endCxn id="97" idx="0"/>
            </p:cNvCxnSpPr>
            <p:nvPr/>
          </p:nvCxnSpPr>
          <p:spPr>
            <a:xfrm>
              <a:off x="2945976" y="3736882"/>
              <a:ext cx="987766" cy="724353"/>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101" idx="2"/>
            </p:cNvCxnSpPr>
            <p:nvPr/>
          </p:nvCxnSpPr>
          <p:spPr>
            <a:xfrm flipH="1">
              <a:off x="4968486" y="2538656"/>
              <a:ext cx="1220094" cy="647798"/>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4746791" y="5616664"/>
              <a:ext cx="1343378" cy="544126"/>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BPO 2</a:t>
              </a:r>
              <a:endParaRPr lang="en-US" sz="1200" dirty="0">
                <a:solidFill>
                  <a:schemeClr val="tx1"/>
                </a:solidFill>
              </a:endParaRPr>
            </a:p>
          </p:txBody>
        </p:sp>
        <p:cxnSp>
          <p:nvCxnSpPr>
            <p:cNvPr id="108" name="Straight Arrow Connector 107"/>
            <p:cNvCxnSpPr>
              <a:stCxn id="97" idx="2"/>
              <a:endCxn id="107" idx="0"/>
            </p:cNvCxnSpPr>
            <p:nvPr/>
          </p:nvCxnSpPr>
          <p:spPr>
            <a:xfrm>
              <a:off x="3933742" y="4991813"/>
              <a:ext cx="1484738" cy="624851"/>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96" idx="2"/>
              <a:endCxn id="97" idx="0"/>
            </p:cNvCxnSpPr>
            <p:nvPr/>
          </p:nvCxnSpPr>
          <p:spPr>
            <a:xfrm flipH="1">
              <a:off x="3933742" y="3736882"/>
              <a:ext cx="838056" cy="724353"/>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3" idx="2"/>
              <a:endCxn id="94" idx="0"/>
            </p:cNvCxnSpPr>
            <p:nvPr/>
          </p:nvCxnSpPr>
          <p:spPr>
            <a:xfrm flipH="1">
              <a:off x="4002775" y="1235284"/>
              <a:ext cx="1035119" cy="779248"/>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cxnSpLocks/>
            </p:cNvCxnSpPr>
            <p:nvPr/>
          </p:nvCxnSpPr>
          <p:spPr>
            <a:xfrm>
              <a:off x="7801337" y="769716"/>
              <a:ext cx="0" cy="14526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1" idx="2"/>
              <a:endCxn id="98" idx="0"/>
            </p:cNvCxnSpPr>
            <p:nvPr/>
          </p:nvCxnSpPr>
          <p:spPr>
            <a:xfrm>
              <a:off x="6188580" y="2538656"/>
              <a:ext cx="0" cy="1922579"/>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96" idx="2"/>
            </p:cNvCxnSpPr>
            <p:nvPr/>
          </p:nvCxnSpPr>
          <p:spPr>
            <a:xfrm>
              <a:off x="4771798" y="3736882"/>
              <a:ext cx="1318371" cy="724353"/>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97" idx="2"/>
              <a:endCxn id="99" idx="0"/>
            </p:cNvCxnSpPr>
            <p:nvPr/>
          </p:nvCxnSpPr>
          <p:spPr>
            <a:xfrm flipH="1">
              <a:off x="2811542" y="4991813"/>
              <a:ext cx="1122200" cy="624851"/>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98" idx="2"/>
              <a:endCxn id="107" idx="0"/>
            </p:cNvCxnSpPr>
            <p:nvPr/>
          </p:nvCxnSpPr>
          <p:spPr>
            <a:xfrm flipH="1">
              <a:off x="5418480" y="4991813"/>
              <a:ext cx="770100" cy="624851"/>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737383" y="769716"/>
              <a:ext cx="1237575" cy="5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083908" y="2222339"/>
              <a:ext cx="850538" cy="57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721455" y="3435570"/>
              <a:ext cx="1212991" cy="75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6735633" y="5880053"/>
              <a:ext cx="1198813"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7075327" y="4680786"/>
              <a:ext cx="850538" cy="57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cxnSpLocks/>
            </p:cNvCxnSpPr>
            <p:nvPr/>
          </p:nvCxnSpPr>
          <p:spPr>
            <a:xfrm>
              <a:off x="7801337" y="2222339"/>
              <a:ext cx="0" cy="1249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cxnSpLocks/>
            </p:cNvCxnSpPr>
            <p:nvPr/>
          </p:nvCxnSpPr>
          <p:spPr>
            <a:xfrm>
              <a:off x="7801337" y="3435570"/>
              <a:ext cx="0" cy="1249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cxnSpLocks/>
            </p:cNvCxnSpPr>
            <p:nvPr/>
          </p:nvCxnSpPr>
          <p:spPr>
            <a:xfrm>
              <a:off x="7801337" y="4639473"/>
              <a:ext cx="0" cy="1249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8039124" y="1020594"/>
              <a:ext cx="2632736" cy="90606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5" name="Rectangle 124">
              <a:extLst>
                <a:ext uri="{FF2B5EF4-FFF2-40B4-BE49-F238E27FC236}">
                  <a16:creationId xmlns:a16="http://schemas.microsoft.com/office/drawing/2014/main" xmlns="" id="{8629FB65-9522-AD41-BE85-957CE5D36402}"/>
                </a:ext>
              </a:extLst>
            </p:cNvPr>
            <p:cNvSpPr/>
            <p:nvPr/>
          </p:nvSpPr>
          <p:spPr>
            <a:xfrm>
              <a:off x="8039121" y="1060006"/>
              <a:ext cx="2718951" cy="906062"/>
            </a:xfrm>
            <a:prstGeom prst="rect">
              <a:avLst/>
            </a:prstGeom>
          </p:spPr>
          <p:txBody>
            <a:bodyPr wrap="square">
              <a:spAutoFit/>
            </a:bodyPr>
            <a:lstStyle/>
            <a:p>
              <a:r>
                <a:rPr lang="en-GB" sz="1000" b="1" dirty="0">
                  <a:latin typeface="+mn-lt"/>
                  <a:ea typeface="Calibri" panose="020F0502020204030204" pitchFamily="34" charset="0"/>
                  <a:cs typeface="Arial" panose="020B0604020202020204" pitchFamily="34" charset="0"/>
                </a:rPr>
                <a:t>TN Primary Number </a:t>
              </a:r>
              <a:r>
                <a:rPr lang="en-GB" sz="1000" b="1" dirty="0" smtClean="0">
                  <a:latin typeface="+mn-lt"/>
                  <a:ea typeface="Calibri" panose="020F0502020204030204" pitchFamily="34" charset="0"/>
                  <a:cs typeface="Arial" panose="020B0604020202020204" pitchFamily="34" charset="0"/>
                </a:rPr>
                <a:t>plan </a:t>
              </a:r>
              <a:r>
                <a:rPr lang="en-GB" sz="1000" b="1" dirty="0">
                  <a:latin typeface="+mn-lt"/>
                  <a:ea typeface="Calibri" panose="020F0502020204030204" pitchFamily="34" charset="0"/>
                  <a:cs typeface="Arial" panose="020B0604020202020204" pitchFamily="34" charset="0"/>
                </a:rPr>
                <a:t>range </a:t>
              </a:r>
              <a:r>
                <a:rPr lang="en-GB" sz="1000" b="1" dirty="0" smtClean="0">
                  <a:latin typeface="+mn-lt"/>
                  <a:ea typeface="Calibri" panose="020F0502020204030204" pitchFamily="34" charset="0"/>
                  <a:cs typeface="Arial" panose="020B0604020202020204" pitchFamily="34" charset="0"/>
                </a:rPr>
                <a:t>allocation (NANPA) to </a:t>
              </a:r>
              <a:r>
                <a:rPr lang="en-GB" sz="1000" b="1" dirty="0">
                  <a:latin typeface="+mn-lt"/>
                  <a:ea typeface="Calibri" panose="020F0502020204030204" pitchFamily="34" charset="0"/>
                  <a:cs typeface="Arial" panose="020B0604020202020204" pitchFamily="34" charset="0"/>
                </a:rPr>
                <a:t>a TNSP. Including any port corrected TN </a:t>
              </a:r>
              <a:r>
                <a:rPr lang="en-GB" sz="1000" b="1" dirty="0" smtClean="0">
                  <a:latin typeface="+mn-lt"/>
                  <a:ea typeface="Calibri" panose="020F0502020204030204" pitchFamily="34" charset="0"/>
                  <a:cs typeface="Arial" panose="020B0604020202020204" pitchFamily="34" charset="0"/>
                </a:rPr>
                <a:t>data (LNPA).</a:t>
              </a:r>
              <a:endParaRPr lang="en-US" sz="1000" dirty="0">
                <a:latin typeface="+mn-lt"/>
                <a:ea typeface="Calibri" panose="020F0502020204030204" pitchFamily="34" charset="0"/>
                <a:cs typeface="Arial" panose="020B0604020202020204" pitchFamily="34" charset="0"/>
              </a:endParaRPr>
            </a:p>
          </p:txBody>
        </p:sp>
        <p:sp>
          <p:nvSpPr>
            <p:cNvPr id="126" name="Rectangle 125"/>
            <p:cNvSpPr/>
            <p:nvPr/>
          </p:nvSpPr>
          <p:spPr>
            <a:xfrm>
              <a:off x="8045492" y="2283749"/>
              <a:ext cx="2718963" cy="105543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7" name="Rectangle 126">
              <a:extLst>
                <a:ext uri="{FF2B5EF4-FFF2-40B4-BE49-F238E27FC236}">
                  <a16:creationId xmlns:a16="http://schemas.microsoft.com/office/drawing/2014/main" xmlns="" id="{8629FB65-9522-AD41-BE85-957CE5D36402}"/>
                </a:ext>
              </a:extLst>
            </p:cNvPr>
            <p:cNvSpPr/>
            <p:nvPr/>
          </p:nvSpPr>
          <p:spPr>
            <a:xfrm>
              <a:off x="8039121" y="2245982"/>
              <a:ext cx="2725334" cy="1103032"/>
            </a:xfrm>
            <a:prstGeom prst="rect">
              <a:avLst/>
            </a:prstGeom>
          </p:spPr>
          <p:txBody>
            <a:bodyPr wrap="square">
              <a:spAutoFit/>
            </a:bodyPr>
            <a:lstStyle/>
            <a:p>
              <a:r>
                <a:rPr lang="en-GB" sz="1000" b="1" dirty="0">
                  <a:latin typeface="+mn-lt"/>
                  <a:ea typeface="Calibri" panose="020F0502020204030204" pitchFamily="34" charset="0"/>
                  <a:cs typeface="Arial" panose="020B0604020202020204" pitchFamily="34" charset="0"/>
                </a:rPr>
                <a:t>TNSP Authority, will only </a:t>
              </a:r>
              <a:r>
                <a:rPr lang="en-GB" sz="1000" b="1" dirty="0" smtClean="0">
                  <a:latin typeface="+mn-lt"/>
                  <a:ea typeface="Calibri" panose="020F0502020204030204" pitchFamily="34" charset="0"/>
                  <a:cs typeface="Arial" panose="020B0604020202020204" pitchFamily="34" charset="0"/>
                </a:rPr>
                <a:t>assign </a:t>
              </a:r>
              <a:r>
                <a:rPr lang="en-GB" sz="1000" b="1" dirty="0">
                  <a:latin typeface="+mn-lt"/>
                  <a:ea typeface="Calibri" panose="020F0502020204030204" pitchFamily="34" charset="0"/>
                  <a:cs typeface="Arial" panose="020B0604020202020204" pitchFamily="34" charset="0"/>
                </a:rPr>
                <a:t>‘Trusted’ TNs that are to be used on the EIDL network. </a:t>
              </a:r>
            </a:p>
            <a:p>
              <a:r>
                <a:rPr lang="en-GB" sz="1000" b="1" dirty="0">
                  <a:latin typeface="+mn-lt"/>
                  <a:ea typeface="Calibri" panose="020F0502020204030204" pitchFamily="34" charset="0"/>
                  <a:cs typeface="Arial" panose="020B0604020202020204" pitchFamily="34" charset="0"/>
                </a:rPr>
                <a:t>Can </a:t>
              </a:r>
              <a:r>
                <a:rPr lang="en-GB" sz="1000" b="1" dirty="0" smtClean="0">
                  <a:latin typeface="+mn-lt"/>
                  <a:ea typeface="Calibri" panose="020F0502020204030204" pitchFamily="34" charset="0"/>
                  <a:cs typeface="Arial" panose="020B0604020202020204" pitchFamily="34" charset="0"/>
                </a:rPr>
                <a:t>assign </a:t>
              </a:r>
              <a:r>
                <a:rPr lang="en-GB" sz="1000" b="1" dirty="0">
                  <a:latin typeface="+mn-lt"/>
                  <a:ea typeface="Calibri" panose="020F0502020204030204" pitchFamily="34" charset="0"/>
                  <a:cs typeface="Arial" panose="020B0604020202020204" pitchFamily="34" charset="0"/>
                </a:rPr>
                <a:t>to a TNR or </a:t>
              </a:r>
              <a:r>
                <a:rPr lang="en-GB" sz="1000" b="1" dirty="0" smtClean="0">
                  <a:latin typeface="+mn-lt"/>
                  <a:ea typeface="Calibri" panose="020F0502020204030204" pitchFamily="34" charset="0"/>
                  <a:cs typeface="Arial" panose="020B0604020202020204" pitchFamily="34" charset="0"/>
                </a:rPr>
                <a:t>delegate to  Brand </a:t>
              </a:r>
              <a:r>
                <a:rPr lang="en-GB" sz="1000" b="1" dirty="0">
                  <a:latin typeface="+mn-lt"/>
                  <a:ea typeface="Calibri" panose="020F0502020204030204" pitchFamily="34" charset="0"/>
                  <a:cs typeface="Arial" panose="020B0604020202020204" pitchFamily="34" charset="0"/>
                </a:rPr>
                <a:t>for use. </a:t>
              </a:r>
              <a:endParaRPr lang="en-US" sz="1000" dirty="0">
                <a:latin typeface="+mn-lt"/>
                <a:ea typeface="Calibri" panose="020F0502020204030204" pitchFamily="34" charset="0"/>
                <a:cs typeface="Arial" panose="020B0604020202020204" pitchFamily="34" charset="0"/>
              </a:endParaRPr>
            </a:p>
          </p:txBody>
        </p:sp>
        <p:sp>
          <p:nvSpPr>
            <p:cNvPr id="128" name="Rectangle 127"/>
            <p:cNvSpPr/>
            <p:nvPr/>
          </p:nvSpPr>
          <p:spPr>
            <a:xfrm>
              <a:off x="8039121" y="3671245"/>
              <a:ext cx="2725334" cy="6560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9" name="Rectangle 128">
              <a:extLst>
                <a:ext uri="{FF2B5EF4-FFF2-40B4-BE49-F238E27FC236}">
                  <a16:creationId xmlns:a16="http://schemas.microsoft.com/office/drawing/2014/main" xmlns="" id="{8629FB65-9522-AD41-BE85-957CE5D36402}"/>
                </a:ext>
              </a:extLst>
            </p:cNvPr>
            <p:cNvSpPr/>
            <p:nvPr/>
          </p:nvSpPr>
          <p:spPr>
            <a:xfrm>
              <a:off x="8039121" y="3675081"/>
              <a:ext cx="2725334" cy="709092"/>
            </a:xfrm>
            <a:prstGeom prst="rect">
              <a:avLst/>
            </a:prstGeom>
          </p:spPr>
          <p:txBody>
            <a:bodyPr wrap="square">
              <a:spAutoFit/>
            </a:bodyPr>
            <a:lstStyle/>
            <a:p>
              <a:r>
                <a:rPr lang="en-GB" sz="1000" b="1" dirty="0">
                  <a:latin typeface="+mn-lt"/>
                  <a:ea typeface="Calibri" panose="020F0502020204030204" pitchFamily="34" charset="0"/>
                  <a:cs typeface="Arial" panose="020B0604020202020204" pitchFamily="34" charset="0"/>
                </a:rPr>
                <a:t>TNR can </a:t>
              </a:r>
              <a:r>
                <a:rPr lang="en-GB" sz="1000" b="1" dirty="0" smtClean="0">
                  <a:latin typeface="+mn-lt"/>
                  <a:ea typeface="Calibri" panose="020F0502020204030204" pitchFamily="34" charset="0"/>
                  <a:cs typeface="Arial" panose="020B0604020202020204" pitchFamily="34" charset="0"/>
                </a:rPr>
                <a:t>delegate </a:t>
              </a:r>
              <a:r>
                <a:rPr lang="en-GB" sz="1000" b="1" dirty="0">
                  <a:latin typeface="+mn-lt"/>
                  <a:ea typeface="Calibri" panose="020F0502020204030204" pitchFamily="34" charset="0"/>
                  <a:cs typeface="Arial" panose="020B0604020202020204" pitchFamily="34" charset="0"/>
                </a:rPr>
                <a:t>a TN to a Brand Enterprise to place ‘Trusted’ calls. </a:t>
              </a:r>
            </a:p>
          </p:txBody>
        </p:sp>
        <p:sp>
          <p:nvSpPr>
            <p:cNvPr id="130" name="Rectangle 129"/>
            <p:cNvSpPr/>
            <p:nvPr/>
          </p:nvSpPr>
          <p:spPr>
            <a:xfrm>
              <a:off x="8039121" y="4991812"/>
              <a:ext cx="2725333" cy="6739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1" name="Rectangle 130">
              <a:extLst>
                <a:ext uri="{FF2B5EF4-FFF2-40B4-BE49-F238E27FC236}">
                  <a16:creationId xmlns:a16="http://schemas.microsoft.com/office/drawing/2014/main" xmlns="" id="{8629FB65-9522-AD41-BE85-957CE5D36402}"/>
                </a:ext>
              </a:extLst>
            </p:cNvPr>
            <p:cNvSpPr/>
            <p:nvPr/>
          </p:nvSpPr>
          <p:spPr>
            <a:xfrm>
              <a:off x="8039121" y="5003685"/>
              <a:ext cx="2725334" cy="709092"/>
            </a:xfrm>
            <a:prstGeom prst="rect">
              <a:avLst/>
            </a:prstGeom>
          </p:spPr>
          <p:txBody>
            <a:bodyPr wrap="square">
              <a:spAutoFit/>
            </a:bodyPr>
            <a:lstStyle/>
            <a:p>
              <a:r>
                <a:rPr lang="en-GB" sz="1000" b="1" dirty="0">
                  <a:latin typeface="+mn-lt"/>
                  <a:ea typeface="Calibri" panose="020F0502020204030204" pitchFamily="34" charset="0"/>
                  <a:cs typeface="Arial" panose="020B0604020202020204" pitchFamily="34" charset="0"/>
                </a:rPr>
                <a:t>Brand can delegate a TN they have been assigned to a BPO to place calls on their behalf. </a:t>
              </a:r>
            </a:p>
          </p:txBody>
        </p:sp>
      </p:grpSp>
    </p:spTree>
    <p:extLst>
      <p:ext uri="{BB962C8B-B14F-4D97-AF65-F5344CB8AC3E}">
        <p14:creationId xmlns:p14="http://schemas.microsoft.com/office/powerpoint/2010/main" val="363746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6313"/>
            <a:ext cx="11274552" cy="861774"/>
          </a:xfrm>
        </p:spPr>
        <p:txBody>
          <a:bodyPr/>
          <a:lstStyle/>
          <a:p>
            <a:r>
              <a:rPr lang="en-GB" dirty="0"/>
              <a:t>Enterprise Identity Distributed Ledger </a:t>
            </a:r>
          </a:p>
          <a:p>
            <a:r>
              <a:rPr lang="en-GB" sz="2400" dirty="0"/>
              <a:t>Integration Architecture with SHAKEN</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12</a:t>
            </a:fld>
            <a:endParaRPr lang="en-US" dirty="0"/>
          </a:p>
        </p:txBody>
      </p:sp>
      <p:cxnSp>
        <p:nvCxnSpPr>
          <p:cNvPr id="74" name="Straight Connector 73"/>
          <p:cNvCxnSpPr/>
          <p:nvPr/>
        </p:nvCxnSpPr>
        <p:spPr>
          <a:xfrm>
            <a:off x="9810736" y="1025878"/>
            <a:ext cx="11994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9913054" y="2472319"/>
            <a:ext cx="1059746" cy="0"/>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10199702" y="1573990"/>
            <a:ext cx="1620957" cy="523220"/>
          </a:xfrm>
          <a:prstGeom prst="rect">
            <a:avLst/>
          </a:prstGeom>
          <a:noFill/>
        </p:spPr>
        <p:txBody>
          <a:bodyPr wrap="square" rtlCol="0">
            <a:spAutoFit/>
          </a:bodyPr>
          <a:lstStyle/>
          <a:p>
            <a:pPr algn="ctr"/>
            <a:r>
              <a:rPr lang="en-GB" sz="1400" b="1" dirty="0">
                <a:solidFill>
                  <a:schemeClr val="tx2"/>
                </a:solidFill>
                <a:latin typeface="Tahoma" panose="020B0604030504040204" pitchFamily="34" charset="0"/>
                <a:ea typeface="Tahoma" panose="020B0604030504040204" pitchFamily="34" charset="0"/>
                <a:cs typeface="Tahoma" panose="020B0604030504040204" pitchFamily="34" charset="0"/>
              </a:rPr>
              <a:t>Business Process </a:t>
            </a:r>
            <a:endPar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cxnSp>
        <p:nvCxnSpPr>
          <p:cNvPr id="77" name="Straight Connector 76"/>
          <p:cNvCxnSpPr/>
          <p:nvPr/>
        </p:nvCxnSpPr>
        <p:spPr>
          <a:xfrm>
            <a:off x="9974548" y="6165606"/>
            <a:ext cx="12352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0348195" y="2472319"/>
            <a:ext cx="0" cy="3693287"/>
          </a:xfrm>
          <a:prstGeom prst="straightConnector1">
            <a:avLst/>
          </a:prstGeom>
          <a:ln>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10199702" y="4197453"/>
            <a:ext cx="1985303" cy="738664"/>
          </a:xfrm>
          <a:prstGeom prst="rect">
            <a:avLst/>
          </a:prstGeom>
          <a:noFill/>
        </p:spPr>
        <p:txBody>
          <a:bodyPr wrap="square" rtlCol="0">
            <a:spAutoFit/>
          </a:bodyPr>
          <a:lstStyle/>
          <a:p>
            <a:pPr algn="ctr"/>
            <a:r>
              <a:rPr lang="en-GB" sz="1400" b="1" dirty="0">
                <a:solidFill>
                  <a:schemeClr val="tx2"/>
                </a:solidFill>
                <a:latin typeface="Tahoma" panose="020B0604030504040204" pitchFamily="34" charset="0"/>
                <a:ea typeface="Tahoma" panose="020B0604030504040204" pitchFamily="34" charset="0"/>
                <a:cs typeface="Tahoma" panose="020B0604030504040204" pitchFamily="34" charset="0"/>
              </a:rPr>
              <a:t>Identity Authentication </a:t>
            </a:r>
          </a:p>
          <a:p>
            <a:pPr algn="ctr"/>
            <a:r>
              <a:rPr lang="en-GB" sz="1400" b="1" dirty="0">
                <a:solidFill>
                  <a:schemeClr val="tx2"/>
                </a:solidFill>
                <a:latin typeface="Tahoma" panose="020B0604030504040204" pitchFamily="34" charset="0"/>
                <a:ea typeface="Tahoma" panose="020B0604030504040204" pitchFamily="34" charset="0"/>
                <a:cs typeface="Tahoma" panose="020B0604030504040204" pitchFamily="34" charset="0"/>
              </a:rPr>
              <a:t>Process</a:t>
            </a:r>
            <a:endPar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cxnSp>
        <p:nvCxnSpPr>
          <p:cNvPr id="80" name="Straight Arrow Connector 79"/>
          <p:cNvCxnSpPr/>
          <p:nvPr/>
        </p:nvCxnSpPr>
        <p:spPr>
          <a:xfrm>
            <a:off x="10348195" y="1087520"/>
            <a:ext cx="0" cy="1384799"/>
          </a:xfrm>
          <a:prstGeom prst="straightConnector1">
            <a:avLst/>
          </a:prstGeom>
          <a:ln>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2174878" y="6165606"/>
            <a:ext cx="7049420" cy="584775"/>
          </a:xfrm>
          <a:prstGeom prst="rect">
            <a:avLst/>
          </a:prstGeom>
        </p:spPr>
        <p:txBody>
          <a:bodyPr wrap="square">
            <a:spAutoFit/>
          </a:bodyPr>
          <a:lstStyle/>
          <a:p>
            <a:pPr marL="400050" lvl="1" algn="ctr"/>
            <a:r>
              <a:rPr lang="en-GB" sz="1600" b="1" dirty="0">
                <a:latin typeface="Tahoma" panose="020B0604030504040204" pitchFamily="34" charset="0"/>
                <a:ea typeface="Tahoma" panose="020B0604030504040204" pitchFamily="34" charset="0"/>
                <a:cs typeface="Tahoma" panose="020B0604030504040204" pitchFamily="34" charset="0"/>
              </a:rPr>
              <a:t>Enterprise Identity DLT solution as an option for “A” attestation of Enterprise originated calls</a:t>
            </a:r>
          </a:p>
        </p:txBody>
      </p:sp>
      <p:grpSp>
        <p:nvGrpSpPr>
          <p:cNvPr id="13" name="Group 12"/>
          <p:cNvGrpSpPr/>
          <p:nvPr/>
        </p:nvGrpSpPr>
        <p:grpSpPr>
          <a:xfrm>
            <a:off x="1281567" y="1092800"/>
            <a:ext cx="8544983" cy="4929542"/>
            <a:chOff x="2011625" y="1024614"/>
            <a:chExt cx="8901362" cy="5206575"/>
          </a:xfrm>
        </p:grpSpPr>
        <p:sp>
          <p:nvSpPr>
            <p:cNvPr id="14" name="Shape 247"/>
            <p:cNvSpPr/>
            <p:nvPr/>
          </p:nvSpPr>
          <p:spPr>
            <a:xfrm>
              <a:off x="5542868" y="4978845"/>
              <a:ext cx="626606"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CSCF</a:t>
              </a:r>
            </a:p>
          </p:txBody>
        </p:sp>
        <p:sp>
          <p:nvSpPr>
            <p:cNvPr id="15" name="Shape 248"/>
            <p:cNvSpPr/>
            <p:nvPr/>
          </p:nvSpPr>
          <p:spPr>
            <a:xfrm>
              <a:off x="8312161" y="3750610"/>
              <a:ext cx="542741"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US" sz="900" dirty="0" smtClean="0"/>
                <a:t> STI-CR</a:t>
              </a:r>
              <a:endParaRPr sz="900" dirty="0"/>
            </a:p>
          </p:txBody>
        </p:sp>
        <p:sp>
          <p:nvSpPr>
            <p:cNvPr id="16" name="Shape 249"/>
            <p:cNvSpPr/>
            <p:nvPr/>
          </p:nvSpPr>
          <p:spPr>
            <a:xfrm>
              <a:off x="3409595" y="5358786"/>
              <a:ext cx="626605" cy="389927"/>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r>
                <a:rPr sz="900" dirty="0">
                  <a:latin typeface="Helvetica Neue Medium"/>
                  <a:ea typeface="Helvetica Neue Medium"/>
                  <a:cs typeface="Helvetica Neue Medium"/>
                </a:rPr>
                <a:t>SIP UA</a:t>
              </a:r>
            </a:p>
          </p:txBody>
        </p:sp>
        <p:sp>
          <p:nvSpPr>
            <p:cNvPr id="17" name="Shape 250"/>
            <p:cNvSpPr/>
            <p:nvPr/>
          </p:nvSpPr>
          <p:spPr>
            <a:xfrm>
              <a:off x="6413728" y="5323805"/>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IBCF</a:t>
              </a:r>
              <a:r>
                <a:rPr sz="900" dirty="0" smtClean="0"/>
                <a:t>/</a:t>
              </a:r>
              <a:endParaRPr lang="en-GB" sz="900" dirty="0" smtClean="0"/>
            </a:p>
            <a:p>
              <a:pPr algn="ctr"/>
              <a:r>
                <a:rPr sz="900" dirty="0" err="1" smtClean="0"/>
                <a:t>TrGW</a:t>
              </a:r>
              <a:endParaRPr sz="900" dirty="0"/>
            </a:p>
          </p:txBody>
        </p:sp>
        <p:sp>
          <p:nvSpPr>
            <p:cNvPr id="18" name="Shape 251"/>
            <p:cNvSpPr/>
            <p:nvPr/>
          </p:nvSpPr>
          <p:spPr>
            <a:xfrm flipV="1">
              <a:off x="4036200" y="5131024"/>
              <a:ext cx="1505366" cy="375676"/>
            </a:xfrm>
            <a:prstGeom prst="line">
              <a:avLst/>
            </a:prstGeom>
            <a:ln w="12700">
              <a:solidFill>
                <a:srgbClr val="FF0000"/>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19" name="Shape 252"/>
            <p:cNvSpPr/>
            <p:nvPr/>
          </p:nvSpPr>
          <p:spPr>
            <a:xfrm flipH="1">
              <a:off x="4036200" y="5617640"/>
              <a:ext cx="2374790" cy="7091"/>
            </a:xfrm>
            <a:prstGeom prst="line">
              <a:avLst/>
            </a:prstGeom>
            <a:ln w="12700">
              <a:solidFill>
                <a:srgbClr val="232323"/>
              </a:solidFill>
              <a:custDash>
                <a:ds d="200000" sp="200000"/>
              </a:custDash>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20" name="Shape 253"/>
            <p:cNvSpPr/>
            <p:nvPr/>
          </p:nvSpPr>
          <p:spPr>
            <a:xfrm>
              <a:off x="5608398" y="5477469"/>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S</a:t>
              </a:r>
              <a:r>
                <a:rPr sz="900" dirty="0" smtClean="0"/>
                <a:t>RTP</a:t>
              </a:r>
              <a:endParaRPr sz="900" dirty="0"/>
            </a:p>
          </p:txBody>
        </p:sp>
        <p:sp>
          <p:nvSpPr>
            <p:cNvPr id="21" name="Shape 255"/>
            <p:cNvSpPr/>
            <p:nvPr/>
          </p:nvSpPr>
          <p:spPr>
            <a:xfrm>
              <a:off x="7293138" y="5253019"/>
              <a:ext cx="302406" cy="1933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sz="900" dirty="0" smtClean="0"/>
                <a:t>SIP</a:t>
              </a:r>
              <a:r>
                <a:rPr lang="en-US" sz="900" dirty="0" smtClean="0"/>
                <a:t>S</a:t>
              </a:r>
              <a:endParaRPr sz="900" dirty="0"/>
            </a:p>
          </p:txBody>
        </p:sp>
        <p:sp>
          <p:nvSpPr>
            <p:cNvPr id="22" name="Shape 256"/>
            <p:cNvSpPr/>
            <p:nvPr/>
          </p:nvSpPr>
          <p:spPr>
            <a:xfrm flipH="1">
              <a:off x="7051300" y="5432831"/>
              <a:ext cx="786216" cy="1"/>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dirty="0"/>
            </a:p>
          </p:txBody>
        </p:sp>
        <p:sp>
          <p:nvSpPr>
            <p:cNvPr id="23" name="Shape 257"/>
            <p:cNvSpPr/>
            <p:nvPr/>
          </p:nvSpPr>
          <p:spPr>
            <a:xfrm flipH="1">
              <a:off x="7044793" y="5642723"/>
              <a:ext cx="779270" cy="1"/>
            </a:xfrm>
            <a:prstGeom prst="line">
              <a:avLst/>
            </a:prstGeom>
            <a:ln w="12700">
              <a:solidFill>
                <a:srgbClr val="232323"/>
              </a:solidFill>
              <a:custDash>
                <a:ds d="200000" sp="200000"/>
              </a:custDash>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24" name="Shape 260"/>
            <p:cNvSpPr/>
            <p:nvPr/>
          </p:nvSpPr>
          <p:spPr>
            <a:xfrm>
              <a:off x="6409892" y="4330511"/>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SKS</a:t>
              </a:r>
            </a:p>
          </p:txBody>
        </p:sp>
        <p:sp>
          <p:nvSpPr>
            <p:cNvPr id="25" name="Shape 261"/>
            <p:cNvSpPr/>
            <p:nvPr/>
          </p:nvSpPr>
          <p:spPr>
            <a:xfrm>
              <a:off x="5530386" y="3804450"/>
              <a:ext cx="626606"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r>
                <a:rPr sz="900" dirty="0">
                  <a:latin typeface="Helvetica Neue Medium"/>
                  <a:ea typeface="Helvetica Neue Medium"/>
                  <a:cs typeface="Helvetica Neue Medium"/>
                </a:rPr>
                <a:t>STI-AS</a:t>
              </a:r>
            </a:p>
          </p:txBody>
        </p:sp>
        <p:sp>
          <p:nvSpPr>
            <p:cNvPr id="26" name="Shape 262"/>
            <p:cNvSpPr/>
            <p:nvPr/>
          </p:nvSpPr>
          <p:spPr>
            <a:xfrm flipH="1" flipV="1">
              <a:off x="6169473" y="5288329"/>
              <a:ext cx="240420" cy="92356"/>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27" name="Shape 263"/>
            <p:cNvSpPr/>
            <p:nvPr/>
          </p:nvSpPr>
          <p:spPr>
            <a:xfrm>
              <a:off x="6137171" y="4036674"/>
              <a:ext cx="521755" cy="292771"/>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28" name="Shape 264"/>
            <p:cNvSpPr/>
            <p:nvPr/>
          </p:nvSpPr>
          <p:spPr>
            <a:xfrm>
              <a:off x="7841702" y="5323805"/>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IBCF</a:t>
              </a:r>
              <a:r>
                <a:rPr sz="900" dirty="0" smtClean="0"/>
                <a:t>/</a:t>
              </a:r>
              <a:endParaRPr lang="en-GB" sz="900" dirty="0" smtClean="0"/>
            </a:p>
            <a:p>
              <a:pPr algn="ctr"/>
              <a:r>
                <a:rPr sz="900" dirty="0" err="1" smtClean="0"/>
                <a:t>TrGW</a:t>
              </a:r>
              <a:endParaRPr sz="900" dirty="0"/>
            </a:p>
          </p:txBody>
        </p:sp>
        <p:sp>
          <p:nvSpPr>
            <p:cNvPr id="29" name="Shape 265"/>
            <p:cNvSpPr/>
            <p:nvPr/>
          </p:nvSpPr>
          <p:spPr>
            <a:xfrm flipH="1" flipV="1">
              <a:off x="8460837" y="5615396"/>
              <a:ext cx="1221515" cy="15581"/>
            </a:xfrm>
            <a:prstGeom prst="line">
              <a:avLst/>
            </a:prstGeom>
            <a:ln w="12700">
              <a:solidFill>
                <a:srgbClr val="232323"/>
              </a:solidFill>
              <a:prstDash val="dot"/>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30" name="Shape 266"/>
            <p:cNvSpPr/>
            <p:nvPr/>
          </p:nvSpPr>
          <p:spPr>
            <a:xfrm flipH="1" flipV="1">
              <a:off x="9387868" y="5187843"/>
              <a:ext cx="339275" cy="192842"/>
            </a:xfrm>
            <a:prstGeom prst="line">
              <a:avLst/>
            </a:prstGeom>
            <a:ln w="12700">
              <a:solidFill>
                <a:srgbClr val="232323"/>
              </a:solidFill>
              <a:prstDash val="solid"/>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31" name="Shape 267"/>
            <p:cNvSpPr/>
            <p:nvPr/>
          </p:nvSpPr>
          <p:spPr>
            <a:xfrm>
              <a:off x="8761263" y="5002547"/>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CSCF</a:t>
              </a:r>
            </a:p>
          </p:txBody>
        </p:sp>
        <p:sp>
          <p:nvSpPr>
            <p:cNvPr id="32" name="Shape 268"/>
            <p:cNvSpPr/>
            <p:nvPr/>
          </p:nvSpPr>
          <p:spPr>
            <a:xfrm>
              <a:off x="8756887" y="4376861"/>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STI-VS</a:t>
              </a:r>
            </a:p>
          </p:txBody>
        </p:sp>
        <p:sp>
          <p:nvSpPr>
            <p:cNvPr id="33" name="Shape 269"/>
            <p:cNvSpPr/>
            <p:nvPr/>
          </p:nvSpPr>
          <p:spPr>
            <a:xfrm>
              <a:off x="9727143" y="5312967"/>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SIP UA</a:t>
              </a:r>
            </a:p>
          </p:txBody>
        </p:sp>
        <p:sp>
          <p:nvSpPr>
            <p:cNvPr id="34" name="Shape 270"/>
            <p:cNvSpPr/>
            <p:nvPr/>
          </p:nvSpPr>
          <p:spPr>
            <a:xfrm flipV="1">
              <a:off x="8475606" y="5187843"/>
              <a:ext cx="285657" cy="267358"/>
            </a:xfrm>
            <a:prstGeom prst="line">
              <a:avLst/>
            </a:prstGeom>
            <a:ln w="12700">
              <a:solidFill>
                <a:srgbClr val="232323"/>
              </a:solidFill>
              <a:prstDash val="solid"/>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35" name="Shape 271"/>
            <p:cNvSpPr/>
            <p:nvPr/>
          </p:nvSpPr>
          <p:spPr>
            <a:xfrm>
              <a:off x="4555535" y="2776916"/>
              <a:ext cx="2691255" cy="3015077"/>
            </a:xfrm>
            <a:prstGeom prst="roundRect">
              <a:avLst>
                <a:gd name="adj" fmla="val 4462"/>
              </a:avLst>
            </a:prstGeom>
            <a:ln w="12700">
              <a:solidFill>
                <a:srgbClr val="000000"/>
              </a:solidFill>
              <a:custDash>
                <a:ds d="200000" sp="200000"/>
              </a:custDash>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sz="3600"/>
            </a:p>
          </p:txBody>
        </p:sp>
        <p:sp>
          <p:nvSpPr>
            <p:cNvPr id="36" name="Shape 272"/>
            <p:cNvSpPr/>
            <p:nvPr/>
          </p:nvSpPr>
          <p:spPr>
            <a:xfrm>
              <a:off x="4490641" y="5874079"/>
              <a:ext cx="1346031" cy="2904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l">
                <a:defRPr sz="900">
                  <a:solidFill>
                    <a:srgbClr val="313131"/>
                  </a:solidFill>
                  <a:latin typeface="+mn-lt"/>
                  <a:ea typeface="+mn-ea"/>
                  <a:cs typeface="+mn-cs"/>
                  <a:sym typeface="Helvetica Neue"/>
                </a:defRPr>
              </a:pPr>
              <a:r>
                <a:rPr sz="800" dirty="0"/>
                <a:t>Service Provider A</a:t>
              </a:r>
            </a:p>
            <a:p>
              <a:pPr algn="l">
                <a:defRPr sz="900">
                  <a:solidFill>
                    <a:srgbClr val="313131"/>
                  </a:solidFill>
                  <a:latin typeface="+mn-lt"/>
                  <a:ea typeface="+mn-ea"/>
                  <a:cs typeface="+mn-cs"/>
                  <a:sym typeface="Helvetica Neue"/>
                </a:defRPr>
              </a:pPr>
              <a:r>
                <a:rPr sz="800" dirty="0"/>
                <a:t>Originating/Authorization</a:t>
              </a:r>
            </a:p>
          </p:txBody>
        </p:sp>
        <p:sp>
          <p:nvSpPr>
            <p:cNvPr id="37" name="Shape 273"/>
            <p:cNvSpPr/>
            <p:nvPr/>
          </p:nvSpPr>
          <p:spPr>
            <a:xfrm>
              <a:off x="7675084" y="4308591"/>
              <a:ext cx="2724565" cy="1492919"/>
            </a:xfrm>
            <a:prstGeom prst="roundRect">
              <a:avLst>
                <a:gd name="adj" fmla="val 4437"/>
              </a:avLst>
            </a:prstGeom>
            <a:ln w="12700">
              <a:solidFill>
                <a:srgbClr val="000000">
                  <a:alpha val="39000"/>
                </a:srgbClr>
              </a:solidFill>
              <a:custDash>
                <a:ds d="200000" sp="200000"/>
              </a:custDash>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sz="3600"/>
            </a:p>
          </p:txBody>
        </p:sp>
        <p:sp>
          <p:nvSpPr>
            <p:cNvPr id="38" name="Shape 274"/>
            <p:cNvSpPr/>
            <p:nvPr/>
          </p:nvSpPr>
          <p:spPr>
            <a:xfrm>
              <a:off x="7731390" y="5860810"/>
              <a:ext cx="1215486" cy="2422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l">
                <a:defRPr sz="900">
                  <a:solidFill>
                    <a:srgbClr val="313131"/>
                  </a:solidFill>
                  <a:latin typeface="+mn-lt"/>
                  <a:ea typeface="+mn-ea"/>
                  <a:cs typeface="+mn-cs"/>
                  <a:sym typeface="Helvetica Neue"/>
                </a:defRPr>
              </a:pPr>
              <a:r>
                <a:rPr sz="800" dirty="0"/>
                <a:t>Service Provider B</a:t>
              </a:r>
            </a:p>
            <a:p>
              <a:pPr algn="l">
                <a:defRPr sz="900">
                  <a:solidFill>
                    <a:srgbClr val="313131"/>
                  </a:solidFill>
                  <a:latin typeface="+mn-lt"/>
                  <a:ea typeface="+mn-ea"/>
                  <a:cs typeface="+mn-cs"/>
                  <a:sym typeface="Helvetica Neue"/>
                </a:defRPr>
              </a:pPr>
              <a:r>
                <a:rPr sz="800" dirty="0"/>
                <a:t>Terminating/Verification</a:t>
              </a:r>
            </a:p>
          </p:txBody>
        </p:sp>
        <p:sp>
          <p:nvSpPr>
            <p:cNvPr id="39" name="Shape 285"/>
            <p:cNvSpPr/>
            <p:nvPr/>
          </p:nvSpPr>
          <p:spPr>
            <a:xfrm flipV="1">
              <a:off x="9012777" y="4777468"/>
              <a:ext cx="0" cy="209386"/>
            </a:xfrm>
            <a:prstGeom prst="line">
              <a:avLst/>
            </a:prstGeom>
            <a:ln w="12700">
              <a:solidFill>
                <a:srgbClr val="232323"/>
              </a:solidFill>
              <a:prstDash val="solid"/>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40" name="Shape 289"/>
            <p:cNvSpPr/>
            <p:nvPr/>
          </p:nvSpPr>
          <p:spPr>
            <a:xfrm flipH="1" flipV="1">
              <a:off x="8559051" y="4147394"/>
              <a:ext cx="202211" cy="227854"/>
            </a:xfrm>
            <a:prstGeom prst="line">
              <a:avLst/>
            </a:prstGeom>
            <a:ln w="12700">
              <a:solidFill>
                <a:srgbClr val="232323"/>
              </a:solidFill>
              <a:prstDash val="solid"/>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41" name="Shape 293"/>
            <p:cNvSpPr/>
            <p:nvPr/>
          </p:nvSpPr>
          <p:spPr>
            <a:xfrm>
              <a:off x="7291569" y="3757468"/>
              <a:ext cx="607950"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US" sz="700" dirty="0" smtClean="0"/>
                <a:t> Certificate </a:t>
              </a:r>
            </a:p>
            <a:p>
              <a:pPr algn="ctr"/>
              <a:r>
                <a:rPr lang="en-GB" sz="700" dirty="0" smtClean="0"/>
                <a:t>Provisioning </a:t>
              </a:r>
            </a:p>
            <a:p>
              <a:pPr algn="ctr"/>
              <a:r>
                <a:rPr lang="en-GB" sz="700" dirty="0" smtClean="0"/>
                <a:t>Service </a:t>
              </a:r>
              <a:endParaRPr sz="700" dirty="0"/>
            </a:p>
          </p:txBody>
        </p:sp>
        <p:sp>
          <p:nvSpPr>
            <p:cNvPr id="42" name="Shape 294"/>
            <p:cNvSpPr/>
            <p:nvPr/>
          </p:nvSpPr>
          <p:spPr>
            <a:xfrm>
              <a:off x="7914656" y="3938785"/>
              <a:ext cx="391477" cy="14475"/>
            </a:xfrm>
            <a:prstGeom prst="line">
              <a:avLst/>
            </a:prstGeom>
            <a:ln w="12700">
              <a:solidFill>
                <a:srgbClr val="232323"/>
              </a:solidFill>
              <a:custDash>
                <a:ds d="600000" sp="600000"/>
              </a:custDash>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43" name="Shape 295"/>
            <p:cNvSpPr/>
            <p:nvPr/>
          </p:nvSpPr>
          <p:spPr>
            <a:xfrm>
              <a:off x="10040446" y="4391243"/>
              <a:ext cx="626605" cy="389927"/>
            </a:xfrm>
            <a:prstGeom prst="roundRect">
              <a:avLst>
                <a:gd name="adj" fmla="val 4558"/>
              </a:avLst>
            </a:prstGeom>
            <a:solidFill>
              <a:srgbClr val="D6D6D6"/>
            </a:soli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CVT</a:t>
              </a:r>
            </a:p>
          </p:txBody>
        </p:sp>
        <p:sp>
          <p:nvSpPr>
            <p:cNvPr id="44" name="Shape 296"/>
            <p:cNvSpPr/>
            <p:nvPr/>
          </p:nvSpPr>
          <p:spPr>
            <a:xfrm flipH="1">
              <a:off x="9387867" y="4593343"/>
              <a:ext cx="652577" cy="8010"/>
            </a:xfrm>
            <a:prstGeom prst="line">
              <a:avLst/>
            </a:prstGeom>
            <a:ln w="12700">
              <a:solidFill>
                <a:srgbClr val="232323"/>
              </a:solidFill>
              <a:prstDash val="solid"/>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45" name="Shape 298"/>
            <p:cNvSpPr/>
            <p:nvPr/>
          </p:nvSpPr>
          <p:spPr>
            <a:xfrm>
              <a:off x="8946876" y="5477469"/>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S</a:t>
              </a:r>
              <a:r>
                <a:rPr sz="900" dirty="0" smtClean="0"/>
                <a:t>RTP</a:t>
              </a:r>
              <a:endParaRPr sz="900" dirty="0"/>
            </a:p>
          </p:txBody>
        </p:sp>
        <p:sp>
          <p:nvSpPr>
            <p:cNvPr id="46" name="Shape 285"/>
            <p:cNvSpPr/>
            <p:nvPr/>
          </p:nvSpPr>
          <p:spPr>
            <a:xfrm flipH="1" flipV="1">
              <a:off x="5047373" y="3804650"/>
              <a:ext cx="759043" cy="1174194"/>
            </a:xfrm>
            <a:prstGeom prst="line">
              <a:avLst/>
            </a:prstGeom>
            <a:ln w="12700">
              <a:solidFill>
                <a:srgbClr val="FF0000"/>
              </a:solidFill>
              <a:prstDash val="solid"/>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47" name="Shape 253"/>
            <p:cNvSpPr/>
            <p:nvPr/>
          </p:nvSpPr>
          <p:spPr>
            <a:xfrm>
              <a:off x="7276348" y="5492781"/>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S</a:t>
              </a:r>
              <a:r>
                <a:rPr sz="900" dirty="0" smtClean="0"/>
                <a:t>RTP</a:t>
              </a:r>
              <a:endParaRPr sz="900" dirty="0"/>
            </a:p>
          </p:txBody>
        </p:sp>
        <p:sp>
          <p:nvSpPr>
            <p:cNvPr id="48" name="Shape 255"/>
            <p:cNvSpPr/>
            <p:nvPr/>
          </p:nvSpPr>
          <p:spPr>
            <a:xfrm>
              <a:off x="5147995" y="5221591"/>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sz="900" dirty="0" smtClean="0"/>
                <a:t>SIP</a:t>
              </a:r>
              <a:r>
                <a:rPr lang="en-US" sz="900" dirty="0" smtClean="0"/>
                <a:t>S</a:t>
              </a:r>
              <a:endParaRPr sz="900" dirty="0"/>
            </a:p>
          </p:txBody>
        </p:sp>
        <p:sp>
          <p:nvSpPr>
            <p:cNvPr id="49" name="Shape 255"/>
            <p:cNvSpPr/>
            <p:nvPr/>
          </p:nvSpPr>
          <p:spPr>
            <a:xfrm>
              <a:off x="8487932" y="5150275"/>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sz="900" dirty="0"/>
                <a:t>SIP</a:t>
              </a:r>
            </a:p>
          </p:txBody>
        </p:sp>
        <p:sp>
          <p:nvSpPr>
            <p:cNvPr id="50" name="Shape 255"/>
            <p:cNvSpPr/>
            <p:nvPr/>
          </p:nvSpPr>
          <p:spPr>
            <a:xfrm>
              <a:off x="9751004" y="5110474"/>
              <a:ext cx="40427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sz="900" dirty="0" smtClean="0"/>
                <a:t>SIP</a:t>
              </a:r>
              <a:r>
                <a:rPr lang="en-US" sz="900" dirty="0" smtClean="0"/>
                <a:t>S</a:t>
              </a:r>
              <a:endParaRPr sz="900" dirty="0"/>
            </a:p>
          </p:txBody>
        </p:sp>
        <p:sp>
          <p:nvSpPr>
            <p:cNvPr id="51" name="Shape 255"/>
            <p:cNvSpPr/>
            <p:nvPr/>
          </p:nvSpPr>
          <p:spPr>
            <a:xfrm>
              <a:off x="7914658" y="3771344"/>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52" name="Shape 255"/>
            <p:cNvSpPr/>
            <p:nvPr/>
          </p:nvSpPr>
          <p:spPr>
            <a:xfrm>
              <a:off x="8215983" y="4120481"/>
              <a:ext cx="573563" cy="2162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53" name="Shape 255"/>
            <p:cNvSpPr/>
            <p:nvPr/>
          </p:nvSpPr>
          <p:spPr>
            <a:xfrm>
              <a:off x="8994917" y="4825337"/>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SIP </a:t>
              </a:r>
              <a:endParaRPr sz="900" dirty="0"/>
            </a:p>
          </p:txBody>
        </p:sp>
        <p:sp>
          <p:nvSpPr>
            <p:cNvPr id="54" name="Shape 255"/>
            <p:cNvSpPr/>
            <p:nvPr/>
          </p:nvSpPr>
          <p:spPr>
            <a:xfrm>
              <a:off x="5836673" y="4817913"/>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SIP</a:t>
              </a:r>
              <a:endParaRPr sz="900" dirty="0"/>
            </a:p>
          </p:txBody>
        </p:sp>
        <p:sp>
          <p:nvSpPr>
            <p:cNvPr id="55" name="Shape 255"/>
            <p:cNvSpPr/>
            <p:nvPr/>
          </p:nvSpPr>
          <p:spPr>
            <a:xfrm>
              <a:off x="9349552" y="4424144"/>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RPC</a:t>
              </a:r>
              <a:endParaRPr sz="900" dirty="0"/>
            </a:p>
          </p:txBody>
        </p:sp>
        <p:sp>
          <p:nvSpPr>
            <p:cNvPr id="56" name="Shape 255"/>
            <p:cNvSpPr/>
            <p:nvPr/>
          </p:nvSpPr>
          <p:spPr>
            <a:xfrm>
              <a:off x="6581506" y="4055724"/>
              <a:ext cx="542327" cy="1998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57" name="Shape 255"/>
            <p:cNvSpPr/>
            <p:nvPr/>
          </p:nvSpPr>
          <p:spPr>
            <a:xfrm>
              <a:off x="6243492" y="5170296"/>
              <a:ext cx="332801"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sz="900" dirty="0"/>
                <a:t>SIP</a:t>
              </a:r>
            </a:p>
          </p:txBody>
        </p:sp>
        <p:sp>
          <p:nvSpPr>
            <p:cNvPr id="58" name="Shape 271"/>
            <p:cNvSpPr/>
            <p:nvPr/>
          </p:nvSpPr>
          <p:spPr>
            <a:xfrm>
              <a:off x="4368060" y="3561676"/>
              <a:ext cx="6413906" cy="2669513"/>
            </a:xfrm>
            <a:prstGeom prst="roundRect">
              <a:avLst>
                <a:gd name="adj" fmla="val 4462"/>
              </a:avLst>
            </a:prstGeom>
            <a:ln w="19050">
              <a:solidFill>
                <a:schemeClr val="tx1"/>
              </a:solidFill>
              <a:prstDash val="dashDot"/>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sz="3600"/>
            </a:p>
          </p:txBody>
        </p:sp>
        <p:sp>
          <p:nvSpPr>
            <p:cNvPr id="59" name="Shape 255"/>
            <p:cNvSpPr/>
            <p:nvPr/>
          </p:nvSpPr>
          <p:spPr>
            <a:xfrm>
              <a:off x="10040446" y="3664565"/>
              <a:ext cx="872541" cy="189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GB" sz="900" b="1" dirty="0" smtClean="0"/>
                <a:t>SHAKEN </a:t>
              </a:r>
            </a:p>
            <a:p>
              <a:r>
                <a:rPr lang="en-GB" sz="900" b="1" dirty="0" smtClean="0"/>
                <a:t>Architecture </a:t>
              </a:r>
              <a:endParaRPr sz="900" b="1" dirty="0"/>
            </a:p>
          </p:txBody>
        </p:sp>
        <p:sp>
          <p:nvSpPr>
            <p:cNvPr id="60" name="Shape 260"/>
            <p:cNvSpPr/>
            <p:nvPr/>
          </p:nvSpPr>
          <p:spPr>
            <a:xfrm>
              <a:off x="2011625" y="2229559"/>
              <a:ext cx="8261087" cy="389927"/>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US" sz="1600" b="1" dirty="0">
                  <a:solidFill>
                    <a:schemeClr val="tx2"/>
                  </a:solidFill>
                </a:rPr>
                <a:t>Enterprise Identity Distributed Ledger Network </a:t>
              </a:r>
            </a:p>
          </p:txBody>
        </p:sp>
        <p:sp>
          <p:nvSpPr>
            <p:cNvPr id="61" name="Shape 249"/>
            <p:cNvSpPr/>
            <p:nvPr/>
          </p:nvSpPr>
          <p:spPr>
            <a:xfrm>
              <a:off x="4368060" y="1024615"/>
              <a:ext cx="768695" cy="509075"/>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b="1" dirty="0" smtClean="0"/>
                <a:t>Trust </a:t>
              </a:r>
            </a:p>
            <a:p>
              <a:pPr algn="ctr"/>
              <a:r>
                <a:rPr lang="en-GB" sz="900" b="1" dirty="0" smtClean="0"/>
                <a:t>Authority</a:t>
              </a:r>
            </a:p>
          </p:txBody>
        </p:sp>
        <p:sp>
          <p:nvSpPr>
            <p:cNvPr id="62" name="Shape 249"/>
            <p:cNvSpPr/>
            <p:nvPr/>
          </p:nvSpPr>
          <p:spPr>
            <a:xfrm>
              <a:off x="2502297" y="1383032"/>
              <a:ext cx="942538" cy="549687"/>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b="1" dirty="0" smtClean="0"/>
                <a:t>KYC</a:t>
              </a:r>
            </a:p>
            <a:p>
              <a:pPr algn="ctr"/>
              <a:r>
                <a:rPr lang="en-GB" sz="900" b="1" dirty="0" smtClean="0"/>
                <a:t>Vetter</a:t>
              </a:r>
            </a:p>
            <a:p>
              <a:pPr algn="ctr"/>
              <a:r>
                <a:rPr lang="en-GB" sz="900" dirty="0" smtClean="0"/>
                <a:t>Authorization</a:t>
              </a:r>
              <a:endParaRPr sz="900" dirty="0"/>
            </a:p>
          </p:txBody>
        </p:sp>
        <p:sp>
          <p:nvSpPr>
            <p:cNvPr id="63" name="Shape 249"/>
            <p:cNvSpPr/>
            <p:nvPr/>
          </p:nvSpPr>
          <p:spPr>
            <a:xfrm>
              <a:off x="7092573" y="1368113"/>
              <a:ext cx="854972" cy="558828"/>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b="1" dirty="0" smtClean="0"/>
                <a:t>TNSP</a:t>
              </a:r>
            </a:p>
            <a:p>
              <a:pPr algn="ctr"/>
              <a:r>
                <a:rPr lang="en-GB" sz="900" dirty="0" smtClean="0"/>
                <a:t>Number Management</a:t>
              </a:r>
              <a:endParaRPr sz="900" dirty="0"/>
            </a:p>
          </p:txBody>
        </p:sp>
        <p:sp>
          <p:nvSpPr>
            <p:cNvPr id="64" name="Shape 249"/>
            <p:cNvSpPr/>
            <p:nvPr/>
          </p:nvSpPr>
          <p:spPr>
            <a:xfrm>
              <a:off x="8153214" y="1368858"/>
              <a:ext cx="811673" cy="558828"/>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b="1" dirty="0" smtClean="0"/>
                <a:t>TNR</a:t>
              </a:r>
            </a:p>
            <a:p>
              <a:pPr algn="ctr"/>
              <a:r>
                <a:rPr lang="en-GB" sz="900" dirty="0" smtClean="0"/>
                <a:t>Number Management </a:t>
              </a:r>
              <a:endParaRPr sz="900" dirty="0"/>
            </a:p>
          </p:txBody>
        </p:sp>
        <p:sp>
          <p:nvSpPr>
            <p:cNvPr id="65" name="Shape 271"/>
            <p:cNvSpPr/>
            <p:nvPr/>
          </p:nvSpPr>
          <p:spPr>
            <a:xfrm>
              <a:off x="2243905" y="3664566"/>
              <a:ext cx="1919669" cy="2541454"/>
            </a:xfrm>
            <a:prstGeom prst="roundRect">
              <a:avLst>
                <a:gd name="adj" fmla="val 4462"/>
              </a:avLst>
            </a:prstGeom>
            <a:ln w="12700">
              <a:solidFill>
                <a:srgbClr val="000000">
                  <a:alpha val="25000"/>
                </a:srgbClr>
              </a:solidFill>
              <a:custDash>
                <a:ds d="200000" sp="200000"/>
              </a:custDash>
              <a:miter lim="400000"/>
            </a:ln>
          </p:spPr>
          <p:txBody>
            <a:bodyPr lIns="50800" tIns="50800" rIns="50800" bIns="50800" anchor="ctr"/>
            <a:lstStyle/>
            <a:p>
              <a:endParaRPr sz="3600">
                <a:solidFill>
                  <a:srgbClr val="FFFFFF"/>
                </a:solidFill>
                <a:effectLst>
                  <a:outerShdw blurRad="38100" dist="12700" dir="5400000" rotWithShape="0">
                    <a:srgbClr val="000000">
                      <a:alpha val="50000"/>
                    </a:srgbClr>
                  </a:outerShdw>
                </a:effectLst>
              </a:endParaRPr>
            </a:p>
          </p:txBody>
        </p:sp>
        <p:sp>
          <p:nvSpPr>
            <p:cNvPr id="66" name="Shape 255"/>
            <p:cNvSpPr/>
            <p:nvPr/>
          </p:nvSpPr>
          <p:spPr>
            <a:xfrm>
              <a:off x="2820530" y="5913663"/>
              <a:ext cx="872541" cy="189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GB" sz="900" dirty="0" smtClean="0"/>
                <a:t>Enterprise Caller</a:t>
              </a:r>
            </a:p>
            <a:p>
              <a:r>
                <a:rPr lang="en-GB" sz="900" dirty="0" smtClean="0"/>
                <a:t>Brand &amp; BPO </a:t>
              </a:r>
              <a:endParaRPr sz="900" dirty="0"/>
            </a:p>
          </p:txBody>
        </p:sp>
        <p:sp>
          <p:nvSpPr>
            <p:cNvPr id="67" name="Shape 260"/>
            <p:cNvSpPr/>
            <p:nvPr/>
          </p:nvSpPr>
          <p:spPr>
            <a:xfrm>
              <a:off x="2483329" y="5342090"/>
              <a:ext cx="626605" cy="389927"/>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sz="900" dirty="0"/>
                <a:t>SKS</a:t>
              </a:r>
            </a:p>
          </p:txBody>
        </p:sp>
        <p:sp>
          <p:nvSpPr>
            <p:cNvPr id="68" name="Shape 260"/>
            <p:cNvSpPr/>
            <p:nvPr/>
          </p:nvSpPr>
          <p:spPr>
            <a:xfrm>
              <a:off x="2973566" y="4618313"/>
              <a:ext cx="805435" cy="455913"/>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dirty="0" smtClean="0"/>
                <a:t>Credential </a:t>
              </a:r>
              <a:r>
                <a:rPr lang="en-GB" sz="900" dirty="0" err="1" smtClean="0"/>
                <a:t>Mng</a:t>
              </a:r>
              <a:endParaRPr sz="900" dirty="0"/>
            </a:p>
          </p:txBody>
        </p:sp>
        <p:sp>
          <p:nvSpPr>
            <p:cNvPr id="69" name="Shape 251"/>
            <p:cNvSpPr/>
            <p:nvPr/>
          </p:nvSpPr>
          <p:spPr>
            <a:xfrm flipV="1">
              <a:off x="3406768" y="2619486"/>
              <a:ext cx="2218" cy="1997434"/>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70" name="Shape 251"/>
            <p:cNvSpPr/>
            <p:nvPr/>
          </p:nvSpPr>
          <p:spPr>
            <a:xfrm flipV="1">
              <a:off x="3012720" y="1922574"/>
              <a:ext cx="0" cy="306659"/>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71" name="Shape 251"/>
            <p:cNvSpPr/>
            <p:nvPr/>
          </p:nvSpPr>
          <p:spPr>
            <a:xfrm flipV="1">
              <a:off x="2903948" y="5074226"/>
              <a:ext cx="401183" cy="260281"/>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72" name="Shape 251"/>
            <p:cNvSpPr/>
            <p:nvPr/>
          </p:nvSpPr>
          <p:spPr>
            <a:xfrm>
              <a:off x="3104539" y="5523735"/>
              <a:ext cx="294090" cy="0"/>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73" name="Shape 251"/>
            <p:cNvSpPr/>
            <p:nvPr/>
          </p:nvSpPr>
          <p:spPr>
            <a:xfrm flipV="1">
              <a:off x="5078166" y="2619486"/>
              <a:ext cx="0" cy="831250"/>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82" name="Shape 255"/>
            <p:cNvSpPr/>
            <p:nvPr/>
          </p:nvSpPr>
          <p:spPr>
            <a:xfrm>
              <a:off x="3456020" y="4083047"/>
              <a:ext cx="753808" cy="2179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GB" sz="900" b="1" dirty="0" smtClean="0">
                  <a:solidFill>
                    <a:srgbClr val="FF0000"/>
                  </a:solidFill>
                </a:rPr>
                <a:t>Enterprise Credential API</a:t>
              </a:r>
              <a:endParaRPr sz="900" b="1" dirty="0">
                <a:solidFill>
                  <a:srgbClr val="FF0000"/>
                </a:solidFill>
              </a:endParaRPr>
            </a:p>
          </p:txBody>
        </p:sp>
        <p:sp>
          <p:nvSpPr>
            <p:cNvPr id="83" name="Shape 251"/>
            <p:cNvSpPr/>
            <p:nvPr/>
          </p:nvSpPr>
          <p:spPr>
            <a:xfrm flipV="1">
              <a:off x="4752407" y="1529594"/>
              <a:ext cx="0" cy="696355"/>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84" name="Shape 251"/>
            <p:cNvSpPr/>
            <p:nvPr/>
          </p:nvSpPr>
          <p:spPr>
            <a:xfrm flipH="1" flipV="1">
              <a:off x="7498010" y="1937290"/>
              <a:ext cx="0" cy="296925"/>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86" name="Shape 249"/>
            <p:cNvSpPr/>
            <p:nvPr/>
          </p:nvSpPr>
          <p:spPr>
            <a:xfrm>
              <a:off x="9216207" y="1378462"/>
              <a:ext cx="811673" cy="558828"/>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b="1" dirty="0" smtClean="0"/>
                <a:t>Brand</a:t>
              </a:r>
            </a:p>
            <a:p>
              <a:pPr algn="ctr"/>
              <a:r>
                <a:rPr lang="en-GB" sz="900" dirty="0" smtClean="0"/>
                <a:t>Number Management </a:t>
              </a:r>
              <a:endParaRPr sz="900" dirty="0"/>
            </a:p>
          </p:txBody>
        </p:sp>
        <p:sp>
          <p:nvSpPr>
            <p:cNvPr id="87" name="Shape 255"/>
            <p:cNvSpPr/>
            <p:nvPr/>
          </p:nvSpPr>
          <p:spPr>
            <a:xfrm>
              <a:off x="4581296" y="4981037"/>
              <a:ext cx="753808" cy="2179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GB" sz="900" b="1" dirty="0" smtClean="0">
                  <a:solidFill>
                    <a:srgbClr val="FF0000"/>
                  </a:solidFill>
                </a:rPr>
                <a:t>Enterprise </a:t>
              </a:r>
              <a:r>
                <a:rPr lang="en-GB" sz="900" b="1" dirty="0" err="1" smtClean="0">
                  <a:solidFill>
                    <a:srgbClr val="FF0000"/>
                  </a:solidFill>
                </a:rPr>
                <a:t>PASSporT</a:t>
              </a:r>
              <a:endParaRPr sz="900" b="1" dirty="0">
                <a:solidFill>
                  <a:srgbClr val="FF0000"/>
                </a:solidFill>
              </a:endParaRPr>
            </a:p>
          </p:txBody>
        </p:sp>
        <p:sp>
          <p:nvSpPr>
            <p:cNvPr id="88" name="Shape 255"/>
            <p:cNvSpPr/>
            <p:nvPr/>
          </p:nvSpPr>
          <p:spPr>
            <a:xfrm>
              <a:off x="4782059" y="4358621"/>
              <a:ext cx="753808" cy="2179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GB" sz="900" b="1" dirty="0" smtClean="0">
                  <a:solidFill>
                    <a:srgbClr val="FF0000"/>
                  </a:solidFill>
                </a:rPr>
                <a:t>Enterprise </a:t>
              </a:r>
              <a:r>
                <a:rPr lang="en-GB" sz="900" b="1" dirty="0" err="1" smtClean="0">
                  <a:solidFill>
                    <a:srgbClr val="FF0000"/>
                  </a:solidFill>
                </a:rPr>
                <a:t>PASSporT</a:t>
              </a:r>
              <a:endParaRPr sz="900" b="1" dirty="0">
                <a:solidFill>
                  <a:srgbClr val="FF0000"/>
                </a:solidFill>
              </a:endParaRPr>
            </a:p>
          </p:txBody>
        </p:sp>
        <p:sp>
          <p:nvSpPr>
            <p:cNvPr id="89" name="Shape 261"/>
            <p:cNvSpPr/>
            <p:nvPr/>
          </p:nvSpPr>
          <p:spPr>
            <a:xfrm>
              <a:off x="4782059" y="3439308"/>
              <a:ext cx="626606" cy="389927"/>
            </a:xfrm>
            <a:prstGeom prst="roundRect">
              <a:avLst>
                <a:gd name="adj" fmla="val 4558"/>
              </a:avLst>
            </a:prstGeom>
            <a:gradFill flip="none" rotWithShape="1">
              <a:gsLst>
                <a:gs pos="25325">
                  <a:schemeClr val="bg1">
                    <a:lumMod val="85000"/>
                  </a:schemeClr>
                </a:gs>
                <a:gs pos="6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w="12700">
              <a:solidFill>
                <a:srgbClr val="939393"/>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dirty="0" smtClean="0"/>
                <a:t>EI-V</a:t>
              </a:r>
              <a:r>
                <a:rPr sz="900" dirty="0" smtClean="0"/>
                <a:t>S</a:t>
              </a:r>
              <a:endParaRPr sz="900" dirty="0"/>
            </a:p>
          </p:txBody>
        </p:sp>
        <p:sp>
          <p:nvSpPr>
            <p:cNvPr id="90" name="Shape 285"/>
            <p:cNvSpPr/>
            <p:nvPr/>
          </p:nvSpPr>
          <p:spPr>
            <a:xfrm flipH="1" flipV="1">
              <a:off x="5236902" y="3825899"/>
              <a:ext cx="305965" cy="184593"/>
            </a:xfrm>
            <a:prstGeom prst="line">
              <a:avLst/>
            </a:prstGeom>
            <a:ln w="12700">
              <a:solidFill>
                <a:srgbClr val="232323"/>
              </a:solidFill>
              <a:miter lim="400000"/>
              <a:headEnd type="none"/>
              <a:tailEnd type="none"/>
            </a:ln>
          </p:spPr>
          <p:txBody>
            <a:bodyPr lIns="50800" tIns="50800" rIns="50800" bIns="50800" anchor="ctr"/>
            <a:lstStyle/>
            <a:p>
              <a:endParaRPr sz="1100">
                <a:solidFill>
                  <a:srgbClr val="444444"/>
                </a:solidFill>
                <a:latin typeface="Helvetica Neue Medium"/>
                <a:ea typeface="Helvetica Neue Medium"/>
                <a:cs typeface="Helvetica Neue Medium"/>
              </a:endParaRPr>
            </a:p>
          </p:txBody>
        </p:sp>
        <p:sp>
          <p:nvSpPr>
            <p:cNvPr id="91" name="Shape 263"/>
            <p:cNvSpPr/>
            <p:nvPr/>
          </p:nvSpPr>
          <p:spPr>
            <a:xfrm>
              <a:off x="5829351" y="4194377"/>
              <a:ext cx="0" cy="808170"/>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92" name="Shape 255"/>
            <p:cNvSpPr/>
            <p:nvPr/>
          </p:nvSpPr>
          <p:spPr>
            <a:xfrm>
              <a:off x="4338041" y="2057678"/>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93" name="Shape 255"/>
            <p:cNvSpPr/>
            <p:nvPr/>
          </p:nvSpPr>
          <p:spPr>
            <a:xfrm>
              <a:off x="2619339" y="2072442"/>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94" name="Shape 255"/>
            <p:cNvSpPr/>
            <p:nvPr/>
          </p:nvSpPr>
          <p:spPr>
            <a:xfrm>
              <a:off x="7516694" y="2035665"/>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95" name="Shape 249"/>
            <p:cNvSpPr/>
            <p:nvPr/>
          </p:nvSpPr>
          <p:spPr>
            <a:xfrm>
              <a:off x="5740860" y="1024614"/>
              <a:ext cx="768695" cy="509075"/>
            </a:xfrm>
            <a:prstGeom prst="roundRect">
              <a:avLst>
                <a:gd name="adj" fmla="val 4558"/>
              </a:avLst>
            </a:prstGeom>
            <a:solidFill>
              <a:schemeClr val="tx2">
                <a:lumMod val="20000"/>
                <a:lumOff val="80000"/>
              </a:schemeClr>
            </a:solidFill>
            <a:ln w="12700">
              <a:solidFill>
                <a:schemeClr val="tx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defRPr sz="1000">
                  <a:latin typeface="Helvetica Neue Medium"/>
                  <a:ea typeface="Helvetica Neue Medium"/>
                  <a:cs typeface="Helvetica Neue Medium"/>
                  <a:sym typeface="Helvetica Neue Medium"/>
                </a:defRPr>
              </a:lvl1pPr>
            </a:lstStyle>
            <a:p>
              <a:pPr algn="ctr"/>
              <a:r>
                <a:rPr lang="en-GB" sz="900" b="1" dirty="0" smtClean="0"/>
                <a:t>Numbering</a:t>
              </a:r>
            </a:p>
            <a:p>
              <a:pPr algn="ctr"/>
              <a:r>
                <a:rPr lang="en-GB" sz="900" b="1" dirty="0" smtClean="0"/>
                <a:t>Authority</a:t>
              </a:r>
            </a:p>
          </p:txBody>
        </p:sp>
        <p:sp>
          <p:nvSpPr>
            <p:cNvPr id="96" name="Shape 251"/>
            <p:cNvSpPr/>
            <p:nvPr/>
          </p:nvSpPr>
          <p:spPr>
            <a:xfrm flipV="1">
              <a:off x="6126168" y="1522379"/>
              <a:ext cx="0" cy="696355"/>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97" name="Shape 255"/>
            <p:cNvSpPr/>
            <p:nvPr/>
          </p:nvSpPr>
          <p:spPr>
            <a:xfrm>
              <a:off x="5721460" y="2044108"/>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98" name="Shape 255"/>
            <p:cNvSpPr/>
            <p:nvPr/>
          </p:nvSpPr>
          <p:spPr>
            <a:xfrm>
              <a:off x="3456020" y="2666120"/>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99" name="Shape 255"/>
            <p:cNvSpPr/>
            <p:nvPr/>
          </p:nvSpPr>
          <p:spPr>
            <a:xfrm>
              <a:off x="5065955" y="2611696"/>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100" name="Shape 251"/>
            <p:cNvSpPr/>
            <p:nvPr/>
          </p:nvSpPr>
          <p:spPr>
            <a:xfrm flipH="1" flipV="1">
              <a:off x="8553609" y="1926273"/>
              <a:ext cx="0" cy="296925"/>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101" name="Shape 255"/>
            <p:cNvSpPr/>
            <p:nvPr/>
          </p:nvSpPr>
          <p:spPr>
            <a:xfrm>
              <a:off x="8572293" y="2024648"/>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sp>
          <p:nvSpPr>
            <p:cNvPr id="102" name="Shape 251"/>
            <p:cNvSpPr/>
            <p:nvPr/>
          </p:nvSpPr>
          <p:spPr>
            <a:xfrm flipH="1" flipV="1">
              <a:off x="9613612" y="1939967"/>
              <a:ext cx="0" cy="296925"/>
            </a:xfrm>
            <a:prstGeom prst="line">
              <a:avLst/>
            </a:prstGeom>
            <a:ln w="12700">
              <a:solidFill>
                <a:srgbClr val="232323"/>
              </a:solidFill>
              <a:miter lim="400000"/>
              <a:headEnd type="none"/>
              <a:tailEnd type="none"/>
            </a:ln>
          </p:spPr>
          <p:txBody>
            <a:bodyPr lIns="50800" tIns="50800" rIns="50800" bIns="50800" anchor="ctr"/>
            <a:lstStyle/>
            <a:p>
              <a:pPr defTabSz="457200">
                <a:defRPr sz="1200">
                  <a:solidFill>
                    <a:srgbClr val="444444"/>
                  </a:solidFill>
                  <a:latin typeface="Helvetica Neue Medium"/>
                  <a:ea typeface="Helvetica Neue Medium"/>
                  <a:cs typeface="Helvetica Neue Medium"/>
                  <a:sym typeface="Helvetica Neue Medium"/>
                </a:defRPr>
              </a:pPr>
              <a:endParaRPr sz="1100"/>
            </a:p>
          </p:txBody>
        </p:sp>
        <p:sp>
          <p:nvSpPr>
            <p:cNvPr id="103" name="Shape 255"/>
            <p:cNvSpPr/>
            <p:nvPr/>
          </p:nvSpPr>
          <p:spPr>
            <a:xfrm>
              <a:off x="9632296" y="2038342"/>
              <a:ext cx="496880" cy="1535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defTabSz="457200">
                <a:lnSpc>
                  <a:spcPct val="120000"/>
                </a:lnSpc>
                <a:defRPr sz="1000">
                  <a:latin typeface="+mn-lt"/>
                  <a:ea typeface="+mn-ea"/>
                  <a:cs typeface="+mn-cs"/>
                  <a:sym typeface="Helvetica Neue"/>
                </a:defRPr>
              </a:lvl1pPr>
            </a:lstStyle>
            <a:p>
              <a:r>
                <a:rPr lang="en-US" sz="900" dirty="0" smtClean="0"/>
                <a:t>HTTPS</a:t>
              </a:r>
              <a:endParaRPr sz="900" dirty="0"/>
            </a:p>
          </p:txBody>
        </p:sp>
      </p:grpSp>
    </p:spTree>
    <p:extLst>
      <p:ext uri="{BB962C8B-B14F-4D97-AF65-F5344CB8AC3E}">
        <p14:creationId xmlns:p14="http://schemas.microsoft.com/office/powerpoint/2010/main" val="78676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63" y="3278605"/>
            <a:ext cx="3188369" cy="2881563"/>
          </a:xfrm>
        </p:spPr>
        <p:txBody>
          <a:bodyPr/>
          <a:lstStyle/>
          <a:p>
            <a:pPr marL="0" indent="0" algn="ctr">
              <a:buNone/>
            </a:pPr>
            <a:r>
              <a:rPr lang="en-US" sz="1800" b="1" cap="all" dirty="0"/>
              <a:t>TRUE SELF-SOVEREIGNTY</a:t>
            </a:r>
          </a:p>
          <a:p>
            <a:pPr marL="0" indent="0" algn="ctr">
              <a:buNone/>
            </a:pPr>
            <a:r>
              <a:rPr lang="en-US" sz="1800" dirty="0"/>
              <a:t>Any person, organization, or thing can actually own their digital identity – not just control it – independent from any silo.</a:t>
            </a:r>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13</a:t>
            </a:fld>
            <a:endParaRPr lang="en-US" dirty="0"/>
          </a:p>
        </p:txBody>
      </p:sp>
      <p:sp>
        <p:nvSpPr>
          <p:cNvPr id="5" name="Rectangle 4"/>
          <p:cNvSpPr/>
          <p:nvPr/>
        </p:nvSpPr>
        <p:spPr>
          <a:xfrm>
            <a:off x="4441658" y="3217783"/>
            <a:ext cx="2847474" cy="4078039"/>
          </a:xfrm>
          <a:prstGeom prst="rect">
            <a:avLst/>
          </a:prstGeom>
        </p:spPr>
        <p:txBody>
          <a:bodyPr lIns="0" tIns="0" rIns="0" bIns="0"/>
          <a:lstStyle/>
          <a:p>
            <a:pPr algn="ctr">
              <a:spcBef>
                <a:spcPts val="1032"/>
              </a:spcBef>
              <a:buClr>
                <a:srgbClr val="005496"/>
              </a:buClr>
              <a:buFont typeface="Arial" pitchFamily="34" charset="0"/>
              <a:buNone/>
            </a:pPr>
            <a:r>
              <a:rPr lang="en-US" b="1" cap="all"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TRUST</a:t>
            </a:r>
          </a:p>
          <a:p>
            <a:pPr algn="ctr">
              <a:spcBef>
                <a:spcPts val="1032"/>
              </a:spcBef>
              <a:buClr>
                <a:srgbClr val="005496"/>
              </a:buClr>
              <a:buFont typeface="Arial" pitchFamily="34" charset="0"/>
              <a:buNone/>
            </a:pPr>
            <a:r>
              <a:rPr lang="en-US"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Any person, organization, or thing can instantly verify the authenticity of “claims,” including who (or what) something claims to be.</a:t>
            </a:r>
          </a:p>
          <a:p>
            <a:pPr algn="ctr">
              <a:spcBef>
                <a:spcPts val="1032"/>
              </a:spcBef>
              <a:buClr>
                <a:srgbClr val="005496"/>
              </a:buClr>
              <a:buFont typeface="Arial" pitchFamily="34" charset="0"/>
              <a:buNone/>
            </a:pPr>
            <a:endParaRPr lang="en-GB"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8346643" y="3115366"/>
            <a:ext cx="3211918" cy="2031325"/>
          </a:xfrm>
          <a:prstGeom prst="rect">
            <a:avLst/>
          </a:prstGeom>
        </p:spPr>
        <p:txBody>
          <a:bodyPr wrap="square">
            <a:spAutoFit/>
          </a:bodyPr>
          <a:lstStyle/>
          <a:p>
            <a:pPr algn="ctr"/>
            <a:r>
              <a:rPr lang="en-US" b="1" cap="all" dirty="0">
                <a:solidFill>
                  <a:srgbClr val="383838"/>
                </a:solidFill>
                <a:latin typeface="Poppins"/>
              </a:rPr>
              <a:t>PRIVACY</a:t>
            </a:r>
          </a:p>
          <a:p>
            <a:pPr algn="ctr"/>
            <a:r>
              <a:rPr lang="en-US" dirty="0">
                <a:solidFill>
                  <a:srgbClr val="666666"/>
                </a:solidFill>
                <a:latin typeface="Roboto"/>
              </a:rPr>
              <a:t>Complete control of how, what and when information is shared, without added risk of correlation and without creating troves of </a:t>
            </a:r>
            <a:r>
              <a:rPr lang="en-US" dirty="0" err="1">
                <a:solidFill>
                  <a:srgbClr val="666666"/>
                </a:solidFill>
                <a:latin typeface="Roboto"/>
              </a:rPr>
              <a:t>breachable</a:t>
            </a:r>
            <a:r>
              <a:rPr lang="en-US" dirty="0">
                <a:solidFill>
                  <a:srgbClr val="666666"/>
                </a:solidFill>
                <a:latin typeface="Roboto"/>
              </a:rPr>
              <a:t> data</a:t>
            </a:r>
            <a:endParaRPr lang="en-US" b="0" i="0" dirty="0">
              <a:solidFill>
                <a:srgbClr val="666666"/>
              </a:solidFill>
              <a:effectLst/>
              <a:latin typeface="Roboto"/>
            </a:endParaRPr>
          </a:p>
        </p:txBody>
      </p:sp>
      <p:sp>
        <p:nvSpPr>
          <p:cNvPr id="7" name="Rectangle 6"/>
          <p:cNvSpPr/>
          <p:nvPr/>
        </p:nvSpPr>
        <p:spPr>
          <a:xfrm>
            <a:off x="547437" y="1217976"/>
            <a:ext cx="10635916" cy="923330"/>
          </a:xfrm>
          <a:prstGeom prst="rect">
            <a:avLst/>
          </a:prstGeom>
        </p:spPr>
        <p:txBody>
          <a:bodyPr wrap="square">
            <a:sp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 premise of SSI is that it’s an identity you fully own — there is no central entity that manages that relationship. Whenever you want to establish your identity you can present “claims” about your identity that can be subsequently verified with cryptographic certainty by the authority that wants to check it.</a:t>
            </a:r>
          </a:p>
        </p:txBody>
      </p:sp>
      <p:pic>
        <p:nvPicPr>
          <p:cNvPr id="8" name="Picture 7"/>
          <p:cNvPicPr>
            <a:picLocks noChangeAspect="1"/>
          </p:cNvPicPr>
          <p:nvPr/>
        </p:nvPicPr>
        <p:blipFill>
          <a:blip r:embed="rId2"/>
          <a:stretch>
            <a:fillRect/>
          </a:stretch>
        </p:blipFill>
        <p:spPr>
          <a:xfrm>
            <a:off x="1911266" y="2503408"/>
            <a:ext cx="657225" cy="714375"/>
          </a:xfrm>
          <a:prstGeom prst="rect">
            <a:avLst/>
          </a:prstGeom>
        </p:spPr>
      </p:pic>
      <p:pic>
        <p:nvPicPr>
          <p:cNvPr id="9" name="Picture 8"/>
          <p:cNvPicPr>
            <a:picLocks noChangeAspect="1"/>
          </p:cNvPicPr>
          <p:nvPr/>
        </p:nvPicPr>
        <p:blipFill>
          <a:blip r:embed="rId3"/>
          <a:stretch>
            <a:fillRect/>
          </a:stretch>
        </p:blipFill>
        <p:spPr>
          <a:xfrm>
            <a:off x="5562099" y="2427208"/>
            <a:ext cx="742950" cy="790575"/>
          </a:xfrm>
          <a:prstGeom prst="rect">
            <a:avLst/>
          </a:prstGeom>
        </p:spPr>
      </p:pic>
      <p:pic>
        <p:nvPicPr>
          <p:cNvPr id="10" name="Picture 9"/>
          <p:cNvPicPr>
            <a:picLocks noChangeAspect="1"/>
          </p:cNvPicPr>
          <p:nvPr/>
        </p:nvPicPr>
        <p:blipFill>
          <a:blip r:embed="rId4"/>
          <a:stretch>
            <a:fillRect/>
          </a:stretch>
        </p:blipFill>
        <p:spPr>
          <a:xfrm>
            <a:off x="9695427" y="2454990"/>
            <a:ext cx="514350" cy="628650"/>
          </a:xfrm>
          <a:prstGeom prst="rect">
            <a:avLst/>
          </a:prstGeom>
        </p:spPr>
      </p:pic>
      <p:sp>
        <p:nvSpPr>
          <p:cNvPr id="11" name="Rectangle 10"/>
          <p:cNvSpPr/>
          <p:nvPr/>
        </p:nvSpPr>
        <p:spPr>
          <a:xfrm>
            <a:off x="419699" y="5133292"/>
            <a:ext cx="3608680" cy="369332"/>
          </a:xfrm>
          <a:prstGeom prst="rect">
            <a:avLst/>
          </a:prstGeom>
        </p:spPr>
        <p:txBody>
          <a:bodyPr wrap="none">
            <a:spAutoFit/>
          </a:bodyPr>
          <a:lstStyle/>
          <a:p>
            <a:r>
              <a:rPr lang="en-GB" b="1" dirty="0">
                <a:solidFill>
                  <a:srgbClr val="005496"/>
                </a:solidFill>
              </a:rPr>
              <a:t>(DID) Decentralized Identifiers  </a:t>
            </a:r>
            <a:endParaRPr lang="en-US" b="1" dirty="0">
              <a:solidFill>
                <a:srgbClr val="005496"/>
              </a:solidFill>
            </a:endParaRPr>
          </a:p>
        </p:txBody>
      </p:sp>
      <p:sp>
        <p:nvSpPr>
          <p:cNvPr id="12" name="Rectangle 11"/>
          <p:cNvSpPr/>
          <p:nvPr/>
        </p:nvSpPr>
        <p:spPr>
          <a:xfrm>
            <a:off x="4333205" y="5133292"/>
            <a:ext cx="3095784" cy="369332"/>
          </a:xfrm>
          <a:prstGeom prst="rect">
            <a:avLst/>
          </a:prstGeom>
        </p:spPr>
        <p:txBody>
          <a:bodyPr wrap="none">
            <a:spAutoFit/>
          </a:bodyPr>
          <a:lstStyle/>
          <a:p>
            <a:r>
              <a:rPr lang="en-GB" b="1" dirty="0">
                <a:solidFill>
                  <a:srgbClr val="005496"/>
                </a:solidFill>
              </a:rPr>
              <a:t>(VC) Verifiable credentials </a:t>
            </a:r>
            <a:endParaRPr lang="en-US" b="1" dirty="0">
              <a:solidFill>
                <a:srgbClr val="005496"/>
              </a:solidFill>
            </a:endParaRPr>
          </a:p>
        </p:txBody>
      </p:sp>
      <p:sp>
        <p:nvSpPr>
          <p:cNvPr id="13" name="Rectangle 12"/>
          <p:cNvSpPr/>
          <p:nvPr/>
        </p:nvSpPr>
        <p:spPr>
          <a:xfrm>
            <a:off x="8562123" y="5172519"/>
            <a:ext cx="2621230" cy="369332"/>
          </a:xfrm>
          <a:prstGeom prst="rect">
            <a:avLst/>
          </a:prstGeom>
        </p:spPr>
        <p:txBody>
          <a:bodyPr wrap="none">
            <a:spAutoFit/>
          </a:bodyPr>
          <a:lstStyle/>
          <a:p>
            <a:r>
              <a:rPr lang="en-GB" b="1" dirty="0">
                <a:solidFill>
                  <a:srgbClr val="005496"/>
                </a:solidFill>
              </a:rPr>
              <a:t>(DPKI) Distributed PKI</a:t>
            </a:r>
          </a:p>
        </p:txBody>
      </p:sp>
      <p:sp>
        <p:nvSpPr>
          <p:cNvPr id="14" name="Text Placeholder 1"/>
          <p:cNvSpPr txBox="1">
            <a:spLocks/>
          </p:cNvSpPr>
          <p:nvPr/>
        </p:nvSpPr>
        <p:spPr>
          <a:xfrm>
            <a:off x="296298" y="-8308"/>
            <a:ext cx="11274552" cy="861774"/>
          </a:xfrm>
          <a:prstGeom prst="rect">
            <a:avLst/>
          </a:prstGeom>
        </p:spPr>
        <p:txBody>
          <a:bodyPr wrap="square" lIns="0" tIns="0" rIns="0" bIns="0" anchor="ctr">
            <a:spAutoFit/>
          </a:bodyPr>
          <a:lstStyle>
            <a:lvl1pPr marL="0" indent="0" algn="l" defTabSz="457200" rtl="0" eaLnBrk="1" fontAlgn="base" hangingPunct="1">
              <a:spcBef>
                <a:spcPts val="0"/>
              </a:spcBef>
              <a:spcAft>
                <a:spcPct val="0"/>
              </a:spcAft>
              <a:buFont typeface="Arial"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457200" rtl="0" eaLnBrk="1" fontAlgn="base" hangingPunct="1">
              <a:spcBef>
                <a:spcPct val="20000"/>
              </a:spcBef>
              <a:spcAft>
                <a:spcPct val="0"/>
              </a:spcAft>
              <a:buFont typeface="Arial" charset="0"/>
              <a:buNone/>
              <a:defRPr sz="28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457200" rtl="0" eaLnBrk="1" fontAlgn="base" hangingPunct="1">
              <a:spcBef>
                <a:spcPct val="20000"/>
              </a:spcBef>
              <a:spcAft>
                <a:spcPct val="0"/>
              </a:spcAft>
              <a:buFont typeface="Arial" charset="0"/>
              <a:buNone/>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457200" rtl="0" eaLnBrk="1" fontAlgn="base" hangingPunct="1">
              <a:spcBef>
                <a:spcPct val="20000"/>
              </a:spcBef>
              <a:spcAft>
                <a:spcPct val="0"/>
              </a:spcAft>
              <a:buFont typeface="Arial" charset="0"/>
              <a:buNone/>
              <a:defRPr sz="20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457200" rtl="0" eaLnBrk="1" fontAlgn="base" hangingPunct="1">
              <a:spcBef>
                <a:spcPct val="20000"/>
              </a:spcBef>
              <a:spcAft>
                <a:spcPct val="0"/>
              </a:spcAft>
              <a:buFont typeface="Arial" charset="0"/>
              <a:buNone/>
              <a:defRPr sz="20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Technology Standards </a:t>
            </a:r>
          </a:p>
          <a:p>
            <a:r>
              <a:rPr lang="en-GB" sz="2400" dirty="0"/>
              <a:t>Self Sovereign Identity </a:t>
            </a:r>
            <a:endParaRPr lang="en-US" sz="2400" dirty="0"/>
          </a:p>
        </p:txBody>
      </p:sp>
      <p:sp>
        <p:nvSpPr>
          <p:cNvPr id="16" name="Rectangle 15"/>
          <p:cNvSpPr/>
          <p:nvPr/>
        </p:nvSpPr>
        <p:spPr>
          <a:xfrm>
            <a:off x="1911266" y="6105392"/>
            <a:ext cx="8172534" cy="400110"/>
          </a:xfrm>
          <a:prstGeom prst="rect">
            <a:avLst/>
          </a:prstGeom>
        </p:spPr>
        <p:txBody>
          <a:bodyPr wrap="square">
            <a:spAutoFit/>
          </a:bodyPr>
          <a:lstStyle/>
          <a:p>
            <a:pPr marL="0" indent="0">
              <a:buNone/>
            </a:pPr>
            <a:r>
              <a:rPr lang="en-GB" sz="2000" b="1" dirty="0">
                <a:solidFill>
                  <a:srgbClr val="7030A0"/>
                </a:solidFill>
                <a:latin typeface="Tahoma" panose="020B0604030504040204" pitchFamily="34" charset="0"/>
                <a:ea typeface="Tahoma" panose="020B0604030504040204" pitchFamily="34" charset="0"/>
                <a:cs typeface="Tahoma" panose="020B0604030504040204" pitchFamily="34" charset="0"/>
              </a:rPr>
              <a:t>Standard developed by W3C for implementation on DLT </a:t>
            </a:r>
          </a:p>
        </p:txBody>
      </p:sp>
      <p:pic>
        <p:nvPicPr>
          <p:cNvPr id="17" name="Picture 16"/>
          <p:cNvPicPr>
            <a:picLocks noChangeAspect="1"/>
          </p:cNvPicPr>
          <p:nvPr/>
        </p:nvPicPr>
        <p:blipFill>
          <a:blip r:embed="rId5"/>
          <a:stretch>
            <a:fillRect/>
          </a:stretch>
        </p:blipFill>
        <p:spPr>
          <a:xfrm>
            <a:off x="9952602" y="5837112"/>
            <a:ext cx="825441" cy="408634"/>
          </a:xfrm>
          <a:prstGeom prst="rect">
            <a:avLst/>
          </a:prstGeom>
        </p:spPr>
      </p:pic>
      <p:pic>
        <p:nvPicPr>
          <p:cNvPr id="18" name="Picture 17"/>
          <p:cNvPicPr>
            <a:picLocks noChangeAspect="1"/>
          </p:cNvPicPr>
          <p:nvPr/>
        </p:nvPicPr>
        <p:blipFill>
          <a:blip r:embed="rId6"/>
          <a:stretch>
            <a:fillRect/>
          </a:stretch>
        </p:blipFill>
        <p:spPr>
          <a:xfrm>
            <a:off x="9535026" y="6294447"/>
            <a:ext cx="1515172" cy="334953"/>
          </a:xfrm>
          <a:prstGeom prst="rect">
            <a:avLst/>
          </a:prstGeom>
        </p:spPr>
      </p:pic>
    </p:spTree>
    <p:extLst>
      <p:ext uri="{BB962C8B-B14F-4D97-AF65-F5344CB8AC3E}">
        <p14:creationId xmlns:p14="http://schemas.microsoft.com/office/powerpoint/2010/main" val="370954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10979"/>
            <a:ext cx="11274552" cy="492443"/>
          </a:xfrm>
        </p:spPr>
        <p:txBody>
          <a:bodyPr/>
          <a:lstStyle/>
          <a:p>
            <a:r>
              <a:rPr lang="en-GB" dirty="0"/>
              <a:t>W3C - Decentralized Identifiers (DID)s</a:t>
            </a:r>
            <a:endParaRPr lang="en-US"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14</a:t>
            </a:fld>
            <a:endParaRPr lang="en-US" dirty="0"/>
          </a:p>
        </p:txBody>
      </p:sp>
      <p:grpSp>
        <p:nvGrpSpPr>
          <p:cNvPr id="16" name="Group 15"/>
          <p:cNvGrpSpPr/>
          <p:nvPr/>
        </p:nvGrpSpPr>
        <p:grpSpPr>
          <a:xfrm>
            <a:off x="457200" y="1768962"/>
            <a:ext cx="4535905" cy="3727347"/>
            <a:chOff x="0" y="501831"/>
            <a:chExt cx="9501081" cy="5328388"/>
          </a:xfrm>
        </p:grpSpPr>
        <p:sp>
          <p:nvSpPr>
            <p:cNvPr id="8" name="Google Shape;329;p45"/>
            <p:cNvSpPr txBox="1">
              <a:spLocks/>
            </p:cNvSpPr>
            <p:nvPr/>
          </p:nvSpPr>
          <p:spPr>
            <a:xfrm>
              <a:off x="0" y="3016041"/>
              <a:ext cx="9501081" cy="713458"/>
            </a:xfrm>
            <a:prstGeom prst="rect">
              <a:avLst/>
            </a:prstGeom>
            <a:noFill/>
            <a:ln>
              <a:noFill/>
            </a:ln>
          </p:spPr>
          <p:txBody>
            <a:bodyPr spcFirstLastPara="1" wrap="square" lIns="91425" tIns="45700" rIns="91425" bIns="45700" anchor="t" anchorCtr="0">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Clr>
                  <a:srgbClr val="0000FF"/>
                </a:buClr>
                <a:buSzPts val="3200"/>
                <a:buFont typeface="Arial"/>
                <a:buNone/>
              </a:pPr>
              <a:r>
                <a:rPr lang="en-US" sz="1400" b="1" u="sng" dirty="0">
                  <a:solidFill>
                    <a:srgbClr val="0000FF"/>
                  </a:solidFill>
                  <a:latin typeface="Courier New"/>
                  <a:ea typeface="Courier New"/>
                  <a:cs typeface="Courier New"/>
                  <a:sym typeface="Courier New"/>
                </a:rPr>
                <a:t>did:ibm:3k9dg356wdcj5gf2k9bw8kfg7a</a:t>
              </a:r>
            </a:p>
          </p:txBody>
        </p:sp>
        <p:grpSp>
          <p:nvGrpSpPr>
            <p:cNvPr id="15" name="Group 14"/>
            <p:cNvGrpSpPr/>
            <p:nvPr/>
          </p:nvGrpSpPr>
          <p:grpSpPr>
            <a:xfrm>
              <a:off x="340889" y="501831"/>
              <a:ext cx="8580936" cy="5328388"/>
              <a:chOff x="340889" y="501831"/>
              <a:chExt cx="8580936" cy="5328388"/>
            </a:xfrm>
          </p:grpSpPr>
          <p:grpSp>
            <p:nvGrpSpPr>
              <p:cNvPr id="5" name="Google Shape;326;p45"/>
              <p:cNvGrpSpPr/>
              <p:nvPr/>
            </p:nvGrpSpPr>
            <p:grpSpPr>
              <a:xfrm>
                <a:off x="340889" y="501831"/>
                <a:ext cx="8580936" cy="1510303"/>
                <a:chOff x="3484493" y="3571109"/>
                <a:chExt cx="2652548" cy="452415"/>
              </a:xfrm>
            </p:grpSpPr>
            <p:pic>
              <p:nvPicPr>
                <p:cNvPr id="6" name="Google Shape;327;p45" descr="imgres.png"/>
                <p:cNvPicPr preferRelativeResize="0"/>
                <p:nvPr/>
              </p:nvPicPr>
              <p:blipFill rotWithShape="1">
                <a:blip r:embed="rId3">
                  <a:alphaModFix amt="28000"/>
                </a:blip>
                <a:srcRect l="27614" t="34490" r="1" b="36789"/>
                <a:stretch/>
              </p:blipFill>
              <p:spPr>
                <a:xfrm>
                  <a:off x="3484493" y="3571109"/>
                  <a:ext cx="1344927" cy="399719"/>
                </a:xfrm>
                <a:prstGeom prst="rect">
                  <a:avLst/>
                </a:prstGeom>
                <a:noFill/>
                <a:ln>
                  <a:noFill/>
                </a:ln>
              </p:spPr>
            </p:pic>
            <p:pic>
              <p:nvPicPr>
                <p:cNvPr id="7" name="Google Shape;328;p45" descr="imgres.png"/>
                <p:cNvPicPr preferRelativeResize="0"/>
                <p:nvPr/>
              </p:nvPicPr>
              <p:blipFill rotWithShape="1">
                <a:blip r:embed="rId3">
                  <a:alphaModFix amt="28000"/>
                </a:blip>
                <a:srcRect l="-24731" t="38654" r="28463" b="32624"/>
                <a:stretch/>
              </p:blipFill>
              <p:spPr>
                <a:xfrm>
                  <a:off x="4348341" y="3623805"/>
                  <a:ext cx="1788700" cy="399719"/>
                </a:xfrm>
                <a:prstGeom prst="rect">
                  <a:avLst/>
                </a:prstGeom>
                <a:noFill/>
                <a:ln>
                  <a:noFill/>
                </a:ln>
              </p:spPr>
            </p:pic>
          </p:grpSp>
          <p:grpSp>
            <p:nvGrpSpPr>
              <p:cNvPr id="9" name="Google Shape;330;p45"/>
              <p:cNvGrpSpPr/>
              <p:nvPr/>
            </p:nvGrpSpPr>
            <p:grpSpPr>
              <a:xfrm>
                <a:off x="838201" y="3504491"/>
                <a:ext cx="7549705" cy="2325728"/>
                <a:chOff x="990600" y="3162300"/>
                <a:chExt cx="7315200" cy="2438400"/>
              </a:xfrm>
            </p:grpSpPr>
            <p:sp>
              <p:nvSpPr>
                <p:cNvPr id="10" name="Google Shape;331;p45"/>
                <p:cNvSpPr/>
                <p:nvPr/>
              </p:nvSpPr>
              <p:spPr>
                <a:xfrm>
                  <a:off x="990600" y="4338816"/>
                  <a:ext cx="7315200"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dirty="0">
                      <a:solidFill>
                        <a:schemeClr val="dk1"/>
                      </a:solidFill>
                      <a:latin typeface="Calibri"/>
                      <a:ea typeface="Calibri"/>
                      <a:cs typeface="Calibri"/>
                      <a:sym typeface="Calibri"/>
                    </a:rPr>
                    <a:t>047d599d4521480d9e1919481b024f29d2693f272d19473dbef971d7d529f6e9</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dirty="0">
                    <a:solidFill>
                      <a:schemeClr val="dk1"/>
                    </a:solidFill>
                    <a:latin typeface="Calibri"/>
                    <a:ea typeface="Calibri"/>
                    <a:cs typeface="Calibri"/>
                    <a:sym typeface="Calibri"/>
                  </a:endParaRPr>
                </a:p>
              </p:txBody>
            </p:sp>
            <p:sp>
              <p:nvSpPr>
                <p:cNvPr id="11" name="Google Shape;332;p45"/>
                <p:cNvSpPr/>
                <p:nvPr/>
              </p:nvSpPr>
              <p:spPr>
                <a:xfrm>
                  <a:off x="3276600" y="3162300"/>
                  <a:ext cx="2743200" cy="1219200"/>
                </a:xfrm>
                <a:prstGeom prst="downArrow">
                  <a:avLst>
                    <a:gd name="adj1" fmla="val 50000"/>
                    <a:gd name="adj2" fmla="val 50000"/>
                  </a:avLst>
                </a:prstGeom>
                <a:gradFill>
                  <a:gsLst>
                    <a:gs pos="0">
                      <a:srgbClr val="D13F3B"/>
                    </a:gs>
                    <a:gs pos="100000">
                      <a:srgbClr val="FF999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b="1" dirty="0">
                      <a:solidFill>
                        <a:srgbClr val="000000"/>
                      </a:solidFill>
                      <a:latin typeface="Calibri"/>
                      <a:ea typeface="Calibri"/>
                      <a:cs typeface="Calibri"/>
                      <a:sym typeface="Calibri"/>
                    </a:rPr>
                    <a:t>Private</a:t>
                  </a:r>
                  <a:br>
                    <a:rPr lang="en" sz="1200" b="1" dirty="0">
                      <a:solidFill>
                        <a:srgbClr val="000000"/>
                      </a:solidFill>
                      <a:latin typeface="Calibri"/>
                      <a:ea typeface="Calibri"/>
                      <a:cs typeface="Calibri"/>
                      <a:sym typeface="Calibri"/>
                    </a:rPr>
                  </a:br>
                  <a:r>
                    <a:rPr lang="en" sz="1200" b="1" dirty="0">
                      <a:solidFill>
                        <a:srgbClr val="000000"/>
                      </a:solidFill>
                      <a:latin typeface="Calibri"/>
                      <a:ea typeface="Calibri"/>
                      <a:cs typeface="Calibri"/>
                      <a:sym typeface="Calibri"/>
                    </a:rPr>
                    <a:t>Key</a:t>
                  </a:r>
                  <a:endParaRPr sz="1200" b="1" dirty="0">
                    <a:solidFill>
                      <a:srgbClr val="000000"/>
                    </a:solidFill>
                    <a:latin typeface="Calibri"/>
                    <a:ea typeface="Calibri"/>
                    <a:cs typeface="Calibri"/>
                    <a:sym typeface="Calibri"/>
                  </a:endParaRPr>
                </a:p>
              </p:txBody>
            </p:sp>
          </p:grpSp>
          <p:grpSp>
            <p:nvGrpSpPr>
              <p:cNvPr id="12" name="Google Shape;333;p45"/>
              <p:cNvGrpSpPr/>
              <p:nvPr/>
            </p:nvGrpSpPr>
            <p:grpSpPr>
              <a:xfrm>
                <a:off x="995489" y="1052192"/>
                <a:ext cx="7392419" cy="1859428"/>
                <a:chOff x="1145369" y="408303"/>
                <a:chExt cx="7162800" cy="1949510"/>
              </a:xfrm>
            </p:grpSpPr>
            <p:sp>
              <p:nvSpPr>
                <p:cNvPr id="13" name="Google Shape;334;p45"/>
                <p:cNvSpPr/>
                <p:nvPr/>
              </p:nvSpPr>
              <p:spPr>
                <a:xfrm>
                  <a:off x="3276600" y="1186746"/>
                  <a:ext cx="2743200" cy="1171067"/>
                </a:xfrm>
                <a:prstGeom prst="upArrow">
                  <a:avLst>
                    <a:gd name="adj1" fmla="val 50000"/>
                    <a:gd name="adj2" fmla="val 50000"/>
                  </a:avLst>
                </a:pr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b="1">
                      <a:solidFill>
                        <a:schemeClr val="dk1"/>
                      </a:solidFill>
                      <a:latin typeface="Calibri"/>
                      <a:ea typeface="Calibri"/>
                      <a:cs typeface="Calibri"/>
                      <a:sym typeface="Calibri"/>
                    </a:rPr>
                    <a:t>Public Key</a:t>
                  </a:r>
                  <a:endParaRPr sz="1200" b="1">
                    <a:solidFill>
                      <a:schemeClr val="dk1"/>
                    </a:solidFill>
                    <a:latin typeface="Calibri"/>
                    <a:ea typeface="Calibri"/>
                    <a:cs typeface="Calibri"/>
                    <a:sym typeface="Calibri"/>
                  </a:endParaRPr>
                </a:p>
              </p:txBody>
            </p:sp>
            <p:sp>
              <p:nvSpPr>
                <p:cNvPr id="14" name="Google Shape;335;p45"/>
                <p:cNvSpPr/>
                <p:nvPr/>
              </p:nvSpPr>
              <p:spPr>
                <a:xfrm>
                  <a:off x="1145369" y="408303"/>
                  <a:ext cx="7162800"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dirty="0">
                      <a:solidFill>
                        <a:schemeClr val="dk1"/>
                      </a:solidFill>
                      <a:latin typeface="Calibri"/>
                      <a:ea typeface="Calibri"/>
                      <a:cs typeface="Calibri"/>
                      <a:sym typeface="Calibri"/>
                    </a:rPr>
                    <a:t>cc2cd0ffde594d278c2d9b432f4748506a7f9f25141e485eb84bc188382019b6</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grpSp>
        </p:grpSp>
      </p:grpSp>
      <p:sp>
        <p:nvSpPr>
          <p:cNvPr id="17" name="Rectangle 16"/>
          <p:cNvSpPr/>
          <p:nvPr/>
        </p:nvSpPr>
        <p:spPr>
          <a:xfrm>
            <a:off x="332872" y="1190603"/>
            <a:ext cx="5612555" cy="646331"/>
          </a:xfrm>
          <a:prstGeom prst="rect">
            <a:avLst/>
          </a:prstGeom>
        </p:spPr>
        <p:txBody>
          <a:bodyPr wrap="square">
            <a:spAutoFit/>
          </a:bodyPr>
          <a:lstStyle/>
          <a:p>
            <a:pPr algn="ct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DID format </a:t>
            </a: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is similar to Uniform Resource Name (URN) format.</a:t>
            </a:r>
          </a:p>
        </p:txBody>
      </p:sp>
      <p:sp>
        <p:nvSpPr>
          <p:cNvPr id="18" name="Rectangle 17"/>
          <p:cNvSpPr/>
          <p:nvPr/>
        </p:nvSpPr>
        <p:spPr>
          <a:xfrm>
            <a:off x="4774178" y="2101959"/>
            <a:ext cx="937436" cy="369332"/>
          </a:xfrm>
          <a:prstGeom prst="rect">
            <a:avLst/>
          </a:prstGeom>
        </p:spPr>
        <p:txBody>
          <a:bodyPr wrap="none">
            <a:spAutoFit/>
          </a:bodyPr>
          <a:lstStyle/>
          <a:p>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On DLT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669939" y="4667452"/>
            <a:ext cx="863185" cy="369332"/>
          </a:xfrm>
          <a:prstGeom prst="rect">
            <a:avLst/>
          </a:prstGeom>
        </p:spPr>
        <p:txBody>
          <a:bodyPr wrap="none">
            <a:spAutoFit/>
          </a:bodyPr>
          <a:lstStyle/>
          <a:p>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In SKS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6374908" y="2101959"/>
            <a:ext cx="5612555" cy="3785652"/>
          </a:xfrm>
          <a:prstGeom prst="rect">
            <a:avLst/>
          </a:prstGeom>
        </p:spPr>
        <p:txBody>
          <a:bodyPr wrap="square">
            <a:spAutoFit/>
          </a:bodyPr>
          <a:lstStyle/>
          <a:p>
            <a:pPr marL="342900" indent="-342900">
              <a:lnSpc>
                <a:spcPct val="150000"/>
              </a:lnSpc>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The DID itself for the identified entity </a:t>
            </a:r>
          </a:p>
          <a:p>
            <a:pPr marL="342900" indent="-342900">
              <a:lnSpc>
                <a:spcPct val="150000"/>
              </a:lnSpc>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A set of public keys or other proofs that can be used for authentication or interaction with the identified entity</a:t>
            </a:r>
          </a:p>
          <a:p>
            <a:pPr marL="342900" indent="-342900">
              <a:lnSpc>
                <a:spcPct val="150000"/>
              </a:lnSpc>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A set of service endpoints that describe where and how to interact with the identified entity</a:t>
            </a:r>
          </a:p>
          <a:p>
            <a:pPr marL="342900" indent="-342900">
              <a:lnSpc>
                <a:spcPct val="150000"/>
              </a:lnSpc>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Timestamps of creation or update of a particular DID</a:t>
            </a:r>
          </a:p>
          <a:p>
            <a:pPr marL="342900" indent="-342900">
              <a:lnSpc>
                <a:spcPct val="150000"/>
              </a:lnSpc>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Signature added to verify the integrity of the document</a:t>
            </a:r>
          </a:p>
        </p:txBody>
      </p:sp>
      <p:sp>
        <p:nvSpPr>
          <p:cNvPr id="21" name="Rectangle 20"/>
          <p:cNvSpPr/>
          <p:nvPr/>
        </p:nvSpPr>
        <p:spPr>
          <a:xfrm>
            <a:off x="6321409" y="983784"/>
            <a:ext cx="5607902" cy="923330"/>
          </a:xfrm>
          <a:prstGeom prst="rect">
            <a:avLst/>
          </a:prstGeom>
        </p:spPr>
        <p:txBody>
          <a:bodyPr wrap="square">
            <a:spAutoFit/>
          </a:bodyPr>
          <a:lstStyle/>
          <a:p>
            <a:pPr algn="ct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DID document</a:t>
            </a: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is a JavaScript Object Notation for Linked Data (JSON-LD) file containing. </a:t>
            </a:r>
          </a:p>
        </p:txBody>
      </p:sp>
      <p:pic>
        <p:nvPicPr>
          <p:cNvPr id="22" name="Picture 21"/>
          <p:cNvPicPr>
            <a:picLocks noChangeAspect="1"/>
          </p:cNvPicPr>
          <p:nvPr/>
        </p:nvPicPr>
        <p:blipFill>
          <a:blip r:embed="rId4"/>
          <a:stretch>
            <a:fillRect/>
          </a:stretch>
        </p:blipFill>
        <p:spPr>
          <a:xfrm>
            <a:off x="9746304" y="5864593"/>
            <a:ext cx="1265525" cy="626497"/>
          </a:xfrm>
          <a:prstGeom prst="rect">
            <a:avLst/>
          </a:prstGeom>
        </p:spPr>
      </p:pic>
    </p:spTree>
    <p:extLst>
      <p:ext uri="{BB962C8B-B14F-4D97-AF65-F5344CB8AC3E}">
        <p14:creationId xmlns:p14="http://schemas.microsoft.com/office/powerpoint/2010/main" val="17632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15</a:t>
            </a:fld>
            <a:endParaRPr lang="en-US" dirty="0"/>
          </a:p>
        </p:txBody>
      </p:sp>
      <p:sp>
        <p:nvSpPr>
          <p:cNvPr id="6" name="Text Placeholder 1"/>
          <p:cNvSpPr txBox="1">
            <a:spLocks/>
          </p:cNvSpPr>
          <p:nvPr/>
        </p:nvSpPr>
        <p:spPr>
          <a:xfrm>
            <a:off x="312361" y="26313"/>
            <a:ext cx="11274552" cy="861774"/>
          </a:xfrm>
          <a:prstGeom prst="rect">
            <a:avLst/>
          </a:prstGeom>
        </p:spPr>
        <p:txBody>
          <a:bodyPr wrap="square" lIns="0" tIns="0" rIns="0" bIns="0" anchor="ctr">
            <a:spAutoFit/>
          </a:bodyPr>
          <a:lstStyle>
            <a:lvl1pPr marL="0" indent="0" algn="l" defTabSz="457200" rtl="0" eaLnBrk="1" fontAlgn="base" hangingPunct="1">
              <a:spcBef>
                <a:spcPts val="0"/>
              </a:spcBef>
              <a:spcAft>
                <a:spcPct val="0"/>
              </a:spcAft>
              <a:buFont typeface="Arial"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457200" rtl="0" eaLnBrk="1" fontAlgn="base" hangingPunct="1">
              <a:spcBef>
                <a:spcPct val="20000"/>
              </a:spcBef>
              <a:spcAft>
                <a:spcPct val="0"/>
              </a:spcAft>
              <a:buFont typeface="Arial" charset="0"/>
              <a:buNone/>
              <a:defRPr sz="28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457200" rtl="0" eaLnBrk="1" fontAlgn="base" hangingPunct="1">
              <a:spcBef>
                <a:spcPct val="20000"/>
              </a:spcBef>
              <a:spcAft>
                <a:spcPct val="0"/>
              </a:spcAft>
              <a:buFont typeface="Arial" charset="0"/>
              <a:buNone/>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457200" rtl="0" eaLnBrk="1" fontAlgn="base" hangingPunct="1">
              <a:spcBef>
                <a:spcPct val="20000"/>
              </a:spcBef>
              <a:spcAft>
                <a:spcPct val="0"/>
              </a:spcAft>
              <a:buFont typeface="Arial" charset="0"/>
              <a:buNone/>
              <a:defRPr sz="20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457200" rtl="0" eaLnBrk="1" fontAlgn="base" hangingPunct="1">
              <a:spcBef>
                <a:spcPct val="20000"/>
              </a:spcBef>
              <a:spcAft>
                <a:spcPct val="0"/>
              </a:spcAft>
              <a:buFont typeface="Arial" charset="0"/>
              <a:buNone/>
              <a:defRPr sz="20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Enterprise Identity Distributed Ledger Network </a:t>
            </a:r>
          </a:p>
          <a:p>
            <a:r>
              <a:rPr lang="en-GB" sz="2400" dirty="0"/>
              <a:t>Actor Decentralized Identifier (DID)</a:t>
            </a:r>
            <a:endParaRPr lang="en-US" sz="2400" dirty="0"/>
          </a:p>
        </p:txBody>
      </p:sp>
      <p:sp>
        <p:nvSpPr>
          <p:cNvPr id="7" name="Rectangle 6"/>
          <p:cNvSpPr/>
          <p:nvPr/>
        </p:nvSpPr>
        <p:spPr>
          <a:xfrm>
            <a:off x="1310325" y="1176236"/>
            <a:ext cx="9464511" cy="5361724"/>
          </a:xfrm>
          <a:prstGeom prst="rect">
            <a:avLst/>
          </a:prstGeom>
        </p:spPr>
        <p:txBody>
          <a:bodyPr wrap="square">
            <a:spAutoFit/>
          </a:bodyPr>
          <a:lstStyle/>
          <a:p>
            <a:pPr algn="just">
              <a:spcBef>
                <a:spcPts val="300"/>
              </a:spcBef>
              <a:spcAft>
                <a:spcPts val="600"/>
              </a:spcAft>
            </a:pPr>
            <a:r>
              <a:rPr lang="en-US" b="1" dirty="0">
                <a:latin typeface="Tahoma" panose="020B0604030504040204" pitchFamily="34" charset="0"/>
                <a:ea typeface="Tahoma" panose="020B0604030504040204" pitchFamily="34" charset="0"/>
                <a:cs typeface="Tahoma" panose="020B0604030504040204" pitchFamily="34" charset="0"/>
              </a:rPr>
              <a:t>The basic format of an enterprise identity actor DID document:</a:t>
            </a:r>
          </a:p>
          <a:p>
            <a:pPr algn="just">
              <a:spcBef>
                <a:spcPts val="3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"@context": ["https://www.w3.org/ns/did/v1", "https://w3id.org/security/v1"],</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"id": "</a:t>
            </a:r>
            <a:r>
              <a:rPr lang="en-US" b="1" i="1" dirty="0">
                <a:latin typeface="Arial" panose="020B0604020202020204" pitchFamily="34" charset="0"/>
                <a:ea typeface="Tahoma" panose="020B0604030504040204" pitchFamily="34" charset="0"/>
                <a:cs typeface="Times New Roman" panose="02020603050405020304" pitchFamily="18" charset="0"/>
              </a:rPr>
              <a:t>did:ibm:123456789abcdefghi</a:t>
            </a:r>
            <a:r>
              <a:rPr lang="en-US" dirty="0">
                <a:latin typeface="Arial" panose="020B0604020202020204" pitchFamily="34" charset="0"/>
                <a:ea typeface="Tahoma" panose="020B0604030504040204" pitchFamily="34"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    </a:t>
            </a: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a:t>
            </a:r>
            <a:r>
              <a:rPr lang="en-US" dirty="0" err="1">
                <a:latin typeface="Arial" panose="020B0604020202020204" pitchFamily="34" charset="0"/>
                <a:ea typeface="Tahoma" panose="020B0604030504040204" pitchFamily="34" charset="0"/>
                <a:cs typeface="Times New Roman" panose="02020603050405020304" pitchFamily="18" charset="0"/>
              </a:rPr>
              <a:t>publicKey</a:t>
            </a:r>
            <a:r>
              <a:rPr lang="en-US" dirty="0">
                <a:latin typeface="Arial" panose="020B0604020202020204" pitchFamily="34" charset="0"/>
                <a:ea typeface="Tahoma" panose="020B0604030504040204" pitchFamily="34"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  </a:t>
            </a: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"id": "did:</a:t>
            </a:r>
            <a:r>
              <a:rPr lang="en-US" dirty="0">
                <a:latin typeface="Arial" panose="020B0604020202020204" pitchFamily="34" charset="0"/>
                <a:ea typeface="Times New Roman" panose="02020603050405020304" pitchFamily="18" charset="0"/>
                <a:cs typeface="Times New Roman" panose="02020603050405020304" pitchFamily="18" charset="0"/>
              </a:rPr>
              <a:t>ibm</a:t>
            </a:r>
            <a:r>
              <a:rPr lang="en-US" dirty="0">
                <a:latin typeface="Arial" panose="020B0604020202020204" pitchFamily="34" charset="0"/>
                <a:ea typeface="Tahoma" panose="020B0604030504040204" pitchFamily="34" charset="0"/>
                <a:cs typeface="Times New Roman" panose="02020603050405020304" pitchFamily="18" charset="0"/>
              </a:rPr>
              <a:t>:123456789abcdefghi#key-1",</a:t>
            </a:r>
            <a:r>
              <a:rPr lang="en-US" dirty="0">
                <a:latin typeface="Arial" panose="020B0604020202020204" pitchFamily="34" charset="0"/>
                <a:ea typeface="Times New Roman" panose="02020603050405020304" pitchFamily="18" charset="0"/>
                <a:cs typeface="Times New Roman" panose="02020603050405020304" pitchFamily="18" charset="0"/>
              </a:rPr>
              <a:t> </a:t>
            </a: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"type": "Ed25519VerificationKey2018",</a:t>
            </a:r>
            <a:r>
              <a:rPr lang="en-US" dirty="0">
                <a:latin typeface="Arial" panose="020B0604020202020204" pitchFamily="34" charset="0"/>
                <a:ea typeface="Times New Roman" panose="02020603050405020304" pitchFamily="18" charset="0"/>
                <a:cs typeface="Times New Roman" panose="02020603050405020304" pitchFamily="18" charset="0"/>
              </a:rPr>
              <a:t> </a:t>
            </a: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"controller": "did:</a:t>
            </a:r>
            <a:r>
              <a:rPr lang="en-US" dirty="0">
                <a:latin typeface="Arial" panose="020B0604020202020204" pitchFamily="34" charset="0"/>
                <a:ea typeface="Times New Roman" panose="02020603050405020304" pitchFamily="18" charset="0"/>
                <a:cs typeface="Times New Roman" panose="02020603050405020304" pitchFamily="18" charset="0"/>
              </a:rPr>
              <a:t>ibm</a:t>
            </a:r>
            <a:r>
              <a:rPr lang="en-US" dirty="0">
                <a:latin typeface="Arial" panose="020B0604020202020204" pitchFamily="34" charset="0"/>
                <a:ea typeface="Tahoma" panose="020B0604030504040204" pitchFamily="34" charset="0"/>
                <a:cs typeface="Times New Roman" panose="02020603050405020304" pitchFamily="18" charset="0"/>
              </a:rPr>
              <a:t>:123456789abcdefghi",</a:t>
            </a:r>
            <a:r>
              <a:rPr lang="en-US" dirty="0">
                <a:latin typeface="Arial" panose="020B0604020202020204" pitchFamily="34" charset="0"/>
                <a:ea typeface="Times New Roman" panose="02020603050405020304" pitchFamily="18" charset="0"/>
                <a:cs typeface="Times New Roman" panose="02020603050405020304" pitchFamily="18" charset="0"/>
              </a:rPr>
              <a:t>  </a:t>
            </a: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    "publicKeyBase58": "H3C2AVvLMv6gmMNam3uVAjZpfkcJCwDwnZn6z3wXmqPV"</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dirty="0">
                <a:latin typeface="Arial" panose="020B0604020202020204" pitchFamily="34" charset="0"/>
                <a:ea typeface="Tahoma" panose="020B0604030504040204" pitchFamily="34"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07000"/>
              </a:lnSpc>
              <a:spcBef>
                <a:spcPts val="300"/>
              </a:spcBef>
              <a:spcAft>
                <a:spcPts val="800"/>
              </a:spcAft>
            </a:pPr>
            <a:r>
              <a:rPr lang="en-US" dirty="0">
                <a:latin typeface="Arial" panose="020B0604020202020204" pitchFamily="34" charset="0"/>
                <a:ea typeface="Tahoma" panose="020B0604030504040204" pitchFamily="34" charset="0"/>
                <a:cs typeface="Times New Roman" panose="02020603050405020304" pitchFamily="18" charset="0"/>
              </a:rPr>
              <a:t>}</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69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16</a:t>
            </a:fld>
            <a:endParaRPr lang="en-US" dirty="0"/>
          </a:p>
        </p:txBody>
      </p:sp>
      <p:sp>
        <p:nvSpPr>
          <p:cNvPr id="5" name="Rectangle 4"/>
          <p:cNvSpPr/>
          <p:nvPr/>
        </p:nvSpPr>
        <p:spPr>
          <a:xfrm>
            <a:off x="1846632" y="4677147"/>
            <a:ext cx="1727196" cy="6767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ounded Rectangle 5"/>
          <p:cNvSpPr/>
          <p:nvPr/>
        </p:nvSpPr>
        <p:spPr>
          <a:xfrm>
            <a:off x="844599" y="3461173"/>
            <a:ext cx="3013605" cy="2074300"/>
          </a:xfrm>
          <a:prstGeom prst="roundRect">
            <a:avLst>
              <a:gd name="adj" fmla="val 457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cxnSp>
        <p:nvCxnSpPr>
          <p:cNvPr id="7" name="Straight Arrow Connector 6"/>
          <p:cNvCxnSpPr>
            <a:stCxn id="24" idx="2"/>
          </p:cNvCxnSpPr>
          <p:nvPr/>
        </p:nvCxnSpPr>
        <p:spPr>
          <a:xfrm>
            <a:off x="2465706" y="4405929"/>
            <a:ext cx="0" cy="225522"/>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851754" y="1441685"/>
            <a:ext cx="10099886" cy="1151619"/>
          </a:xfrm>
          <a:prstGeom prst="roundRect">
            <a:avLst/>
          </a:prstGeom>
          <a:solidFill>
            <a:schemeClr val="tx1">
              <a:alpha val="47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Enterprise Identity Distributed Ledger Network</a:t>
            </a:r>
          </a:p>
          <a:p>
            <a:pPr algn="ctr"/>
            <a:endParaRPr lang="en-GB" sz="1400" b="1" dirty="0">
              <a:solidFill>
                <a:schemeClr val="bg1"/>
              </a:solidFill>
            </a:endParaRPr>
          </a:p>
          <a:p>
            <a:pPr algn="ctr"/>
            <a:endParaRPr lang="en-GB" sz="1400" b="1" dirty="0">
              <a:solidFill>
                <a:schemeClr val="bg1"/>
              </a:solidFill>
            </a:endParaRPr>
          </a:p>
          <a:p>
            <a:pPr algn="ctr"/>
            <a:r>
              <a:rPr lang="en-GB" sz="1400" b="1" dirty="0">
                <a:solidFill>
                  <a:schemeClr val="bg1"/>
                </a:solidFill>
              </a:rPr>
              <a:t> </a:t>
            </a:r>
            <a:endParaRPr lang="en-US" sz="1400" b="1" dirty="0">
              <a:solidFill>
                <a:schemeClr val="bg1"/>
              </a:solidFill>
            </a:endParaRPr>
          </a:p>
        </p:txBody>
      </p:sp>
      <p:sp>
        <p:nvSpPr>
          <p:cNvPr id="9" name="Rounded Rectangle 8"/>
          <p:cNvSpPr/>
          <p:nvPr/>
        </p:nvSpPr>
        <p:spPr>
          <a:xfrm>
            <a:off x="927913" y="4568039"/>
            <a:ext cx="2804534" cy="854947"/>
          </a:xfrm>
          <a:prstGeom prst="roundRect">
            <a:avLst>
              <a:gd name="adj" fmla="val 1585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8629FB65-9522-AD41-BE85-957CE5D36402}"/>
              </a:ext>
            </a:extLst>
          </p:cNvPr>
          <p:cNvSpPr/>
          <p:nvPr/>
        </p:nvSpPr>
        <p:spPr>
          <a:xfrm>
            <a:off x="1893600" y="4683347"/>
            <a:ext cx="1838847" cy="577081"/>
          </a:xfrm>
          <a:prstGeom prst="rect">
            <a:avLst/>
          </a:prstGeom>
        </p:spPr>
        <p:txBody>
          <a:bodyPr wrap="square">
            <a:spAutoFit/>
          </a:bodyPr>
          <a:lstStyle/>
          <a:p>
            <a:pPr marL="0" marR="0">
              <a:spcBef>
                <a:spcPts val="0"/>
              </a:spcBef>
              <a:spcAft>
                <a:spcPts val="0"/>
              </a:spcAft>
            </a:pPr>
            <a:r>
              <a:rPr lang="en-US" sz="1050" b="1" dirty="0">
                <a:latin typeface="+mn-lt"/>
                <a:ea typeface="Calibri" panose="020F0502020204030204" pitchFamily="34" charset="0"/>
                <a:cs typeface="Arial" panose="020B0604020202020204" pitchFamily="34" charset="0"/>
              </a:rPr>
              <a:t>KYCV1:DID Identity:</a:t>
            </a:r>
          </a:p>
          <a:p>
            <a:pPr marL="171450" marR="0" indent="-171450">
              <a:spcBef>
                <a:spcPts val="0"/>
              </a:spcBef>
              <a:spcAft>
                <a:spcPts val="0"/>
              </a:spcAft>
              <a:buFont typeface="Arial" panose="020B0604020202020204" pitchFamily="34" charset="0"/>
              <a:buChar char="•"/>
            </a:pPr>
            <a:r>
              <a:rPr lang="en-US" sz="1050" dirty="0">
                <a:latin typeface="+mn-lt"/>
                <a:ea typeface="Calibri" panose="020F0502020204030204" pitchFamily="34" charset="0"/>
                <a:cs typeface="Arial" panose="020B0604020202020204" pitchFamily="34" charset="0"/>
              </a:rPr>
              <a:t>Private Key </a:t>
            </a:r>
          </a:p>
          <a:p>
            <a:pPr marL="171450" marR="0" indent="-171450">
              <a:spcBef>
                <a:spcPts val="0"/>
              </a:spcBef>
              <a:spcAft>
                <a:spcPts val="0"/>
              </a:spcAft>
              <a:buFont typeface="Arial" panose="020B0604020202020204" pitchFamily="34" charset="0"/>
              <a:buChar char="•"/>
            </a:pPr>
            <a:r>
              <a:rPr lang="en-GB" sz="1050" dirty="0">
                <a:latin typeface="+mn-lt"/>
                <a:ea typeface="Calibri" panose="020F0502020204030204" pitchFamily="34" charset="0"/>
                <a:cs typeface="Arial" panose="020B0604020202020204" pitchFamily="34" charset="0"/>
              </a:rPr>
              <a:t>DID Public Key Path</a:t>
            </a:r>
          </a:p>
        </p:txBody>
      </p:sp>
      <p:sp>
        <p:nvSpPr>
          <p:cNvPr id="11" name="Rectangle 10"/>
          <p:cNvSpPr/>
          <p:nvPr/>
        </p:nvSpPr>
        <p:spPr>
          <a:xfrm>
            <a:off x="2146314" y="3508808"/>
            <a:ext cx="830677" cy="261610"/>
          </a:xfrm>
          <a:prstGeom prst="rect">
            <a:avLst/>
          </a:prstGeom>
        </p:spPr>
        <p:txBody>
          <a:bodyPr wrap="none">
            <a:spAutoFit/>
          </a:bodyPr>
          <a:lstStyle/>
          <a:p>
            <a:pPr algn="ctr"/>
            <a:r>
              <a:rPr lang="en-GB" sz="1100" dirty="0">
                <a:latin typeface="+mn-lt"/>
                <a:cs typeface="Arial" panose="020B0604020202020204" pitchFamily="34" charset="0"/>
              </a:rPr>
              <a:t>KYC Vetter </a:t>
            </a:r>
            <a:endParaRPr lang="en-US" sz="1100" dirty="0">
              <a:latin typeface="+mn-lt"/>
              <a:cs typeface="Arial" panose="020B0604020202020204" pitchFamily="34" charset="0"/>
            </a:endParaRPr>
          </a:p>
        </p:txBody>
      </p:sp>
      <p:sp>
        <p:nvSpPr>
          <p:cNvPr id="12" name="Rectangle 11"/>
          <p:cNvSpPr/>
          <p:nvPr/>
        </p:nvSpPr>
        <p:spPr>
          <a:xfrm>
            <a:off x="5331492" y="4693082"/>
            <a:ext cx="1838685" cy="6767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ounded Rectangle 12"/>
          <p:cNvSpPr/>
          <p:nvPr/>
        </p:nvSpPr>
        <p:spPr>
          <a:xfrm>
            <a:off x="4425470" y="3473573"/>
            <a:ext cx="3056813" cy="2061900"/>
          </a:xfrm>
          <a:prstGeom prst="roundRect">
            <a:avLst>
              <a:gd name="adj" fmla="val 457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a:stCxn id="27" idx="2"/>
          </p:cNvCxnSpPr>
          <p:nvPr/>
        </p:nvCxnSpPr>
        <p:spPr>
          <a:xfrm>
            <a:off x="6085163" y="4429292"/>
            <a:ext cx="0" cy="23703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xmlns="" id="{8629FB65-9522-AD41-BE85-957CE5D36402}"/>
              </a:ext>
            </a:extLst>
          </p:cNvPr>
          <p:cNvSpPr/>
          <p:nvPr/>
        </p:nvSpPr>
        <p:spPr>
          <a:xfrm>
            <a:off x="5390487" y="4708593"/>
            <a:ext cx="1838847" cy="577081"/>
          </a:xfrm>
          <a:prstGeom prst="rect">
            <a:avLst/>
          </a:prstGeom>
        </p:spPr>
        <p:txBody>
          <a:bodyPr wrap="square">
            <a:spAutoFit/>
          </a:bodyPr>
          <a:lstStyle/>
          <a:p>
            <a:pPr marL="0" marR="0">
              <a:spcBef>
                <a:spcPts val="0"/>
              </a:spcBef>
              <a:spcAft>
                <a:spcPts val="0"/>
              </a:spcAft>
            </a:pPr>
            <a:r>
              <a:rPr lang="en-US" sz="1050" b="1" dirty="0">
                <a:latin typeface="+mn-lt"/>
                <a:ea typeface="Calibri" panose="020F0502020204030204" pitchFamily="34" charset="0"/>
                <a:cs typeface="Arial" panose="020B0604020202020204" pitchFamily="34" charset="0"/>
              </a:rPr>
              <a:t>ENT1:DID Identity:</a:t>
            </a:r>
          </a:p>
          <a:p>
            <a:pPr marL="171450" marR="0" indent="-171450">
              <a:spcBef>
                <a:spcPts val="0"/>
              </a:spcBef>
              <a:spcAft>
                <a:spcPts val="0"/>
              </a:spcAft>
              <a:buFont typeface="Arial" panose="020B0604020202020204" pitchFamily="34" charset="0"/>
              <a:buChar char="•"/>
            </a:pPr>
            <a:r>
              <a:rPr lang="en-US" sz="1050" dirty="0">
                <a:latin typeface="+mn-lt"/>
                <a:ea typeface="Calibri" panose="020F0502020204030204" pitchFamily="34" charset="0"/>
                <a:cs typeface="Arial" panose="020B0604020202020204" pitchFamily="34" charset="0"/>
              </a:rPr>
              <a:t>Private Key </a:t>
            </a:r>
          </a:p>
          <a:p>
            <a:pPr marL="171450" marR="0" indent="-171450">
              <a:spcBef>
                <a:spcPts val="0"/>
              </a:spcBef>
              <a:spcAft>
                <a:spcPts val="0"/>
              </a:spcAft>
              <a:buFont typeface="Arial" panose="020B0604020202020204" pitchFamily="34" charset="0"/>
              <a:buChar char="•"/>
            </a:pPr>
            <a:r>
              <a:rPr lang="en-GB" sz="1050" dirty="0">
                <a:latin typeface="+mn-lt"/>
                <a:ea typeface="Calibri" panose="020F0502020204030204" pitchFamily="34" charset="0"/>
                <a:cs typeface="Arial" panose="020B0604020202020204" pitchFamily="34" charset="0"/>
              </a:rPr>
              <a:t>DID Public Key Path</a:t>
            </a:r>
          </a:p>
        </p:txBody>
      </p:sp>
      <p:sp>
        <p:nvSpPr>
          <p:cNvPr id="16" name="Rectangle 15"/>
          <p:cNvSpPr/>
          <p:nvPr/>
        </p:nvSpPr>
        <p:spPr>
          <a:xfrm>
            <a:off x="5484263" y="3508808"/>
            <a:ext cx="1148071" cy="261610"/>
          </a:xfrm>
          <a:prstGeom prst="rect">
            <a:avLst/>
          </a:prstGeom>
        </p:spPr>
        <p:txBody>
          <a:bodyPr wrap="none">
            <a:spAutoFit/>
          </a:bodyPr>
          <a:lstStyle/>
          <a:p>
            <a:pPr algn="ctr"/>
            <a:r>
              <a:rPr lang="en-GB" sz="1100" dirty="0">
                <a:latin typeface="+mn-lt"/>
                <a:cs typeface="Arial" panose="020B0604020202020204" pitchFamily="34" charset="0"/>
              </a:rPr>
              <a:t>Brand Enterprise</a:t>
            </a:r>
            <a:endParaRPr lang="en-US" sz="1100" dirty="0">
              <a:latin typeface="+mn-lt"/>
              <a:cs typeface="Arial" panose="020B0604020202020204" pitchFamily="34" charset="0"/>
            </a:endParaRPr>
          </a:p>
        </p:txBody>
      </p:sp>
      <p:sp>
        <p:nvSpPr>
          <p:cNvPr id="20" name="Rectangle 19"/>
          <p:cNvSpPr/>
          <p:nvPr/>
        </p:nvSpPr>
        <p:spPr>
          <a:xfrm>
            <a:off x="1749712" y="1829958"/>
            <a:ext cx="1444821" cy="6767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Rectangle 20">
            <a:extLst>
              <a:ext uri="{FF2B5EF4-FFF2-40B4-BE49-F238E27FC236}">
                <a16:creationId xmlns:a16="http://schemas.microsoft.com/office/drawing/2014/main" xmlns="" id="{8629FB65-9522-AD41-BE85-957CE5D36402}"/>
              </a:ext>
            </a:extLst>
          </p:cNvPr>
          <p:cNvSpPr/>
          <p:nvPr/>
        </p:nvSpPr>
        <p:spPr>
          <a:xfrm>
            <a:off x="1781589" y="1826665"/>
            <a:ext cx="1838847" cy="761747"/>
          </a:xfrm>
          <a:prstGeom prst="rect">
            <a:avLst/>
          </a:prstGeom>
        </p:spPr>
        <p:txBody>
          <a:bodyPr wrap="square">
            <a:spAutoFit/>
          </a:bodyPr>
          <a:lstStyle/>
          <a:p>
            <a:pPr marL="0" marR="0">
              <a:spcBef>
                <a:spcPts val="0"/>
              </a:spcBef>
              <a:spcAft>
                <a:spcPts val="0"/>
              </a:spcAft>
            </a:pPr>
            <a:r>
              <a:rPr lang="en-US" sz="1100" b="1" dirty="0">
                <a:latin typeface="+mn-lt"/>
                <a:ea typeface="Calibri" panose="020F0502020204030204" pitchFamily="34" charset="0"/>
                <a:cs typeface="Arial" panose="020B0604020202020204" pitchFamily="34" charset="0"/>
              </a:rPr>
              <a:t>KYCV1:DID Identity</a:t>
            </a:r>
            <a:r>
              <a:rPr lang="en-US" sz="1100" dirty="0">
                <a:latin typeface="+mn-lt"/>
                <a:ea typeface="Calibri" panose="020F0502020204030204" pitchFamily="34" charset="0"/>
                <a:cs typeface="Arial" panose="020B0604020202020204" pitchFamily="34" charset="0"/>
              </a:rPr>
              <a:t>:</a:t>
            </a:r>
          </a:p>
          <a:p>
            <a:pPr marL="171450" indent="-171450">
              <a:spcBef>
                <a:spcPts val="0"/>
              </a:spcBef>
              <a:spcAft>
                <a:spcPts val="0"/>
              </a:spcAft>
              <a:buFont typeface="Arial" panose="020B0604020202020204" pitchFamily="34" charset="0"/>
              <a:buChar char="•"/>
            </a:pPr>
            <a:r>
              <a:rPr lang="en-GB" sz="1100" dirty="0">
                <a:latin typeface="+mn-lt"/>
                <a:ea typeface="Calibri" panose="020F0502020204030204" pitchFamily="34" charset="0"/>
                <a:cs typeface="Arial" panose="020B0604020202020204" pitchFamily="34" charset="0"/>
              </a:rPr>
              <a:t>DID Document</a:t>
            </a:r>
          </a:p>
          <a:p>
            <a:pPr marL="171450" indent="-171450">
              <a:spcBef>
                <a:spcPts val="0"/>
              </a:spcBef>
              <a:spcAft>
                <a:spcPts val="0"/>
              </a:spcAft>
              <a:buFont typeface="Arial" panose="020B0604020202020204" pitchFamily="34" charset="0"/>
              <a:buChar char="•"/>
            </a:pPr>
            <a:r>
              <a:rPr lang="en-US" sz="1100" dirty="0">
                <a:latin typeface="+mn-lt"/>
                <a:ea typeface="Calibri" panose="020F0502020204030204" pitchFamily="34" charset="0"/>
                <a:cs typeface="Arial" panose="020B0604020202020204" pitchFamily="34" charset="0"/>
              </a:rPr>
              <a:t>Public Key</a:t>
            </a:r>
          </a:p>
          <a:p>
            <a:pPr marL="171450" marR="0" indent="-171450">
              <a:spcBef>
                <a:spcPts val="0"/>
              </a:spcBef>
              <a:spcAft>
                <a:spcPts val="0"/>
              </a:spcAft>
              <a:buFont typeface="Arial" panose="020B0604020202020204" pitchFamily="34" charset="0"/>
              <a:buChar char="•"/>
            </a:pPr>
            <a:endParaRPr lang="en-GB" sz="1050" dirty="0">
              <a:ea typeface="Calibri" panose="020F0502020204030204" pitchFamily="34" charset="0"/>
              <a:cs typeface="Arial" panose="020B0604020202020204" pitchFamily="34" charset="0"/>
            </a:endParaRPr>
          </a:p>
        </p:txBody>
      </p:sp>
      <p:sp>
        <p:nvSpPr>
          <p:cNvPr id="22" name="Rectangle 21"/>
          <p:cNvSpPr/>
          <p:nvPr/>
        </p:nvSpPr>
        <p:spPr>
          <a:xfrm>
            <a:off x="5140748" y="1858165"/>
            <a:ext cx="1444821" cy="6767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a:extLst>
              <a:ext uri="{FF2B5EF4-FFF2-40B4-BE49-F238E27FC236}">
                <a16:creationId xmlns:a16="http://schemas.microsoft.com/office/drawing/2014/main" xmlns="" id="{8629FB65-9522-AD41-BE85-957CE5D36402}"/>
              </a:ext>
            </a:extLst>
          </p:cNvPr>
          <p:cNvSpPr/>
          <p:nvPr/>
        </p:nvSpPr>
        <p:spPr>
          <a:xfrm>
            <a:off x="5159362" y="1862857"/>
            <a:ext cx="1838847" cy="600164"/>
          </a:xfrm>
          <a:prstGeom prst="rect">
            <a:avLst/>
          </a:prstGeom>
        </p:spPr>
        <p:txBody>
          <a:bodyPr wrap="square">
            <a:spAutoFit/>
          </a:bodyPr>
          <a:lstStyle/>
          <a:p>
            <a:pPr marL="0" marR="0">
              <a:spcBef>
                <a:spcPts val="0"/>
              </a:spcBef>
              <a:spcAft>
                <a:spcPts val="0"/>
              </a:spcAft>
            </a:pPr>
            <a:r>
              <a:rPr lang="en-US" sz="1100" b="1" dirty="0">
                <a:latin typeface="+mn-lt"/>
                <a:ea typeface="Calibri" panose="020F0502020204030204" pitchFamily="34" charset="0"/>
                <a:cs typeface="Arial" panose="020B0604020202020204" pitchFamily="34" charset="0"/>
              </a:rPr>
              <a:t>ENT1:DID Identity:</a:t>
            </a:r>
          </a:p>
          <a:p>
            <a:pPr marL="171450" indent="-171450">
              <a:spcBef>
                <a:spcPts val="0"/>
              </a:spcBef>
              <a:spcAft>
                <a:spcPts val="0"/>
              </a:spcAft>
              <a:buFont typeface="Arial" panose="020B0604020202020204" pitchFamily="34" charset="0"/>
              <a:buChar char="•"/>
            </a:pPr>
            <a:r>
              <a:rPr lang="en-GB" sz="1100" dirty="0">
                <a:latin typeface="+mn-lt"/>
                <a:ea typeface="Calibri" panose="020F0502020204030204" pitchFamily="34" charset="0"/>
                <a:cs typeface="Arial" panose="020B0604020202020204" pitchFamily="34" charset="0"/>
              </a:rPr>
              <a:t>DID Document</a:t>
            </a:r>
          </a:p>
          <a:p>
            <a:pPr marL="171450" indent="-171450">
              <a:spcBef>
                <a:spcPts val="0"/>
              </a:spcBef>
              <a:spcAft>
                <a:spcPts val="0"/>
              </a:spcAft>
              <a:buFont typeface="Arial" panose="020B0604020202020204" pitchFamily="34" charset="0"/>
              <a:buChar char="•"/>
            </a:pPr>
            <a:r>
              <a:rPr lang="en-US" sz="1100" dirty="0">
                <a:latin typeface="+mn-lt"/>
                <a:ea typeface="Calibri" panose="020F0502020204030204" pitchFamily="34" charset="0"/>
                <a:cs typeface="Arial" panose="020B0604020202020204" pitchFamily="34" charset="0"/>
              </a:rPr>
              <a:t>Public Key</a:t>
            </a:r>
          </a:p>
        </p:txBody>
      </p:sp>
      <p:sp>
        <p:nvSpPr>
          <p:cNvPr id="24" name="Rounded Rectangle 23"/>
          <p:cNvSpPr/>
          <p:nvPr/>
        </p:nvSpPr>
        <p:spPr>
          <a:xfrm>
            <a:off x="1736368" y="3821810"/>
            <a:ext cx="1458676" cy="58411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cs typeface="Arial" panose="020B0604020202020204" pitchFamily="34" charset="0"/>
              </a:rPr>
              <a:t>EIDL </a:t>
            </a:r>
          </a:p>
          <a:p>
            <a:pPr algn="ctr"/>
            <a:r>
              <a:rPr lang="en-GB" sz="1100" dirty="0">
                <a:solidFill>
                  <a:schemeClr val="tx1"/>
                </a:solidFill>
                <a:cs typeface="Arial" panose="020B0604020202020204" pitchFamily="34" charset="0"/>
              </a:rPr>
              <a:t>Credential </a:t>
            </a:r>
            <a:r>
              <a:rPr lang="en-GB" sz="1100" dirty="0" err="1">
                <a:solidFill>
                  <a:schemeClr val="tx1"/>
                </a:solidFill>
                <a:cs typeface="Arial" panose="020B0604020202020204" pitchFamily="34" charset="0"/>
              </a:rPr>
              <a:t>Mgmt</a:t>
            </a:r>
            <a:endParaRPr lang="en-US" sz="1100" dirty="0">
              <a:solidFill>
                <a:schemeClr val="tx1"/>
              </a:solidFill>
              <a:cs typeface="Arial" panose="020B0604020202020204" pitchFamily="34" charset="0"/>
            </a:endParaRPr>
          </a:p>
        </p:txBody>
      </p:sp>
      <p:sp>
        <p:nvSpPr>
          <p:cNvPr id="25" name="Rectangle 24"/>
          <p:cNvSpPr/>
          <p:nvPr/>
        </p:nvSpPr>
        <p:spPr>
          <a:xfrm>
            <a:off x="1008870" y="4732785"/>
            <a:ext cx="879021" cy="430887"/>
          </a:xfrm>
          <a:prstGeom prst="rect">
            <a:avLst/>
          </a:prstGeom>
        </p:spPr>
        <p:txBody>
          <a:bodyPr wrap="square">
            <a:spAutoFit/>
          </a:bodyPr>
          <a:lstStyle/>
          <a:p>
            <a:r>
              <a:rPr lang="en-GB" sz="1100" dirty="0">
                <a:latin typeface="+mn-lt"/>
                <a:cs typeface="Arial" panose="020B0604020202020204" pitchFamily="34" charset="0"/>
              </a:rPr>
              <a:t>Wallet</a:t>
            </a:r>
          </a:p>
          <a:p>
            <a:r>
              <a:rPr lang="en-GB" sz="1100" dirty="0">
                <a:latin typeface="+mn-lt"/>
                <a:cs typeface="Arial" panose="020B0604020202020204" pitchFamily="34" charset="0"/>
              </a:rPr>
              <a:t>(SKS)</a:t>
            </a:r>
            <a:endParaRPr lang="en-US" sz="1100" dirty="0">
              <a:latin typeface="+mn-lt"/>
            </a:endParaRPr>
          </a:p>
        </p:txBody>
      </p:sp>
      <p:sp>
        <p:nvSpPr>
          <p:cNvPr id="26" name="Rounded Rectangle 25"/>
          <p:cNvSpPr/>
          <p:nvPr/>
        </p:nvSpPr>
        <p:spPr>
          <a:xfrm>
            <a:off x="4547370" y="4591402"/>
            <a:ext cx="2804534" cy="854947"/>
          </a:xfrm>
          <a:prstGeom prst="roundRect">
            <a:avLst>
              <a:gd name="adj" fmla="val 1585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5355825" y="3845173"/>
            <a:ext cx="1458676" cy="58411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cs typeface="Arial" panose="020B0604020202020204" pitchFamily="34" charset="0"/>
              </a:rPr>
              <a:t>EIDL </a:t>
            </a:r>
          </a:p>
          <a:p>
            <a:pPr algn="ctr"/>
            <a:r>
              <a:rPr lang="en-GB" sz="1100" dirty="0">
                <a:solidFill>
                  <a:schemeClr val="tx1"/>
                </a:solidFill>
                <a:cs typeface="Arial" panose="020B0604020202020204" pitchFamily="34" charset="0"/>
              </a:rPr>
              <a:t>Credential </a:t>
            </a:r>
            <a:r>
              <a:rPr lang="en-GB" sz="1100" dirty="0" err="1">
                <a:solidFill>
                  <a:schemeClr val="tx1"/>
                </a:solidFill>
                <a:cs typeface="Arial" panose="020B0604020202020204" pitchFamily="34" charset="0"/>
              </a:rPr>
              <a:t>Mgmt</a:t>
            </a:r>
            <a:endParaRPr lang="en-US" sz="1100" dirty="0">
              <a:solidFill>
                <a:schemeClr val="tx1"/>
              </a:solidFill>
              <a:cs typeface="Arial" panose="020B0604020202020204" pitchFamily="34" charset="0"/>
            </a:endParaRPr>
          </a:p>
        </p:txBody>
      </p:sp>
      <p:sp>
        <p:nvSpPr>
          <p:cNvPr id="28" name="Rectangle 27"/>
          <p:cNvSpPr/>
          <p:nvPr/>
        </p:nvSpPr>
        <p:spPr>
          <a:xfrm>
            <a:off x="4628327" y="4756148"/>
            <a:ext cx="879021" cy="430887"/>
          </a:xfrm>
          <a:prstGeom prst="rect">
            <a:avLst/>
          </a:prstGeom>
        </p:spPr>
        <p:txBody>
          <a:bodyPr wrap="square">
            <a:spAutoFit/>
          </a:bodyPr>
          <a:lstStyle/>
          <a:p>
            <a:r>
              <a:rPr lang="en-GB" sz="1100" dirty="0">
                <a:latin typeface="+mn-lt"/>
                <a:cs typeface="Arial" panose="020B0604020202020204" pitchFamily="34" charset="0"/>
              </a:rPr>
              <a:t>Wallet</a:t>
            </a:r>
          </a:p>
          <a:p>
            <a:r>
              <a:rPr lang="en-GB" sz="1100" dirty="0">
                <a:latin typeface="+mn-lt"/>
                <a:cs typeface="Arial" panose="020B0604020202020204" pitchFamily="34" charset="0"/>
              </a:rPr>
              <a:t>(SKS)</a:t>
            </a:r>
            <a:endParaRPr lang="en-US" sz="1100" dirty="0">
              <a:latin typeface="+mn-lt"/>
            </a:endParaRPr>
          </a:p>
        </p:txBody>
      </p:sp>
      <p:sp>
        <p:nvSpPr>
          <p:cNvPr id="29" name="Rectangle 28"/>
          <p:cNvSpPr/>
          <p:nvPr/>
        </p:nvSpPr>
        <p:spPr>
          <a:xfrm>
            <a:off x="8931228" y="4693082"/>
            <a:ext cx="1838685" cy="6767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ounded Rectangle 29"/>
          <p:cNvSpPr/>
          <p:nvPr/>
        </p:nvSpPr>
        <p:spPr>
          <a:xfrm>
            <a:off x="8025206" y="3473573"/>
            <a:ext cx="3056813" cy="2061900"/>
          </a:xfrm>
          <a:prstGeom prst="roundRect">
            <a:avLst>
              <a:gd name="adj" fmla="val 457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latin typeface="Arial" panose="020B0604020202020204" pitchFamily="34" charset="0"/>
              <a:cs typeface="Arial" panose="020B0604020202020204" pitchFamily="34" charset="0"/>
            </a:endParaRPr>
          </a:p>
        </p:txBody>
      </p:sp>
      <p:cxnSp>
        <p:nvCxnSpPr>
          <p:cNvPr id="31" name="Straight Arrow Connector 30"/>
          <p:cNvCxnSpPr/>
          <p:nvPr/>
        </p:nvCxnSpPr>
        <p:spPr>
          <a:xfrm flipH="1" flipV="1">
            <a:off x="9654564" y="2578366"/>
            <a:ext cx="3471" cy="880269"/>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38" idx="2"/>
          </p:cNvCxnSpPr>
          <p:nvPr/>
        </p:nvCxnSpPr>
        <p:spPr>
          <a:xfrm>
            <a:off x="9684899" y="4429292"/>
            <a:ext cx="0" cy="23703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xmlns="" id="{8629FB65-9522-AD41-BE85-957CE5D36402}"/>
              </a:ext>
            </a:extLst>
          </p:cNvPr>
          <p:cNvSpPr/>
          <p:nvPr/>
        </p:nvSpPr>
        <p:spPr>
          <a:xfrm>
            <a:off x="8990223" y="4708593"/>
            <a:ext cx="1838847" cy="577081"/>
          </a:xfrm>
          <a:prstGeom prst="rect">
            <a:avLst/>
          </a:prstGeom>
        </p:spPr>
        <p:txBody>
          <a:bodyPr wrap="square">
            <a:spAutoFit/>
          </a:bodyPr>
          <a:lstStyle/>
          <a:p>
            <a:pPr marL="0" marR="0">
              <a:spcBef>
                <a:spcPts val="0"/>
              </a:spcBef>
              <a:spcAft>
                <a:spcPts val="0"/>
              </a:spcAft>
            </a:pPr>
            <a:r>
              <a:rPr lang="en-US" sz="1050" b="1" dirty="0" smtClean="0">
                <a:latin typeface="+mn-lt"/>
                <a:ea typeface="Calibri" panose="020F0502020204030204" pitchFamily="34" charset="0"/>
                <a:cs typeface="Arial" panose="020B0604020202020204" pitchFamily="34" charset="0"/>
              </a:rPr>
              <a:t>OSP1:DID </a:t>
            </a:r>
            <a:r>
              <a:rPr lang="en-US" sz="1050" b="1" dirty="0">
                <a:latin typeface="+mn-lt"/>
                <a:ea typeface="Calibri" panose="020F0502020204030204" pitchFamily="34" charset="0"/>
                <a:cs typeface="Arial" panose="020B0604020202020204" pitchFamily="34" charset="0"/>
              </a:rPr>
              <a:t>Identity:</a:t>
            </a:r>
          </a:p>
          <a:p>
            <a:pPr marL="171450" marR="0" indent="-171450">
              <a:spcBef>
                <a:spcPts val="0"/>
              </a:spcBef>
              <a:spcAft>
                <a:spcPts val="0"/>
              </a:spcAft>
              <a:buFont typeface="Arial" panose="020B0604020202020204" pitchFamily="34" charset="0"/>
              <a:buChar char="•"/>
            </a:pPr>
            <a:r>
              <a:rPr lang="en-US" sz="1050" dirty="0">
                <a:latin typeface="+mn-lt"/>
                <a:ea typeface="Calibri" panose="020F0502020204030204" pitchFamily="34" charset="0"/>
                <a:cs typeface="Arial" panose="020B0604020202020204" pitchFamily="34" charset="0"/>
              </a:rPr>
              <a:t>Private Key </a:t>
            </a:r>
          </a:p>
          <a:p>
            <a:pPr marL="171450" marR="0" indent="-171450">
              <a:spcBef>
                <a:spcPts val="0"/>
              </a:spcBef>
              <a:spcAft>
                <a:spcPts val="0"/>
              </a:spcAft>
              <a:buFont typeface="Arial" panose="020B0604020202020204" pitchFamily="34" charset="0"/>
              <a:buChar char="•"/>
            </a:pPr>
            <a:r>
              <a:rPr lang="en-GB" sz="1050" dirty="0">
                <a:latin typeface="+mn-lt"/>
                <a:ea typeface="Calibri" panose="020F0502020204030204" pitchFamily="34" charset="0"/>
                <a:cs typeface="Arial" panose="020B0604020202020204" pitchFamily="34" charset="0"/>
              </a:rPr>
              <a:t>DID Public Key Path</a:t>
            </a:r>
          </a:p>
        </p:txBody>
      </p:sp>
      <p:sp>
        <p:nvSpPr>
          <p:cNvPr id="34" name="Rectangle 33"/>
          <p:cNvSpPr/>
          <p:nvPr/>
        </p:nvSpPr>
        <p:spPr>
          <a:xfrm>
            <a:off x="9451087" y="3508808"/>
            <a:ext cx="413896" cy="261610"/>
          </a:xfrm>
          <a:prstGeom prst="rect">
            <a:avLst/>
          </a:prstGeom>
        </p:spPr>
        <p:txBody>
          <a:bodyPr wrap="none">
            <a:spAutoFit/>
          </a:bodyPr>
          <a:lstStyle/>
          <a:p>
            <a:pPr algn="ctr"/>
            <a:r>
              <a:rPr lang="en-GB" sz="1100" dirty="0">
                <a:latin typeface="+mn-lt"/>
                <a:cs typeface="Arial" panose="020B0604020202020204" pitchFamily="34" charset="0"/>
              </a:rPr>
              <a:t>OSP</a:t>
            </a:r>
            <a:endParaRPr lang="en-US" sz="1100" dirty="0">
              <a:latin typeface="+mn-lt"/>
              <a:cs typeface="Arial" panose="020B0604020202020204" pitchFamily="34" charset="0"/>
            </a:endParaRPr>
          </a:p>
        </p:txBody>
      </p:sp>
      <p:sp>
        <p:nvSpPr>
          <p:cNvPr id="35" name="Rectangle 34"/>
          <p:cNvSpPr/>
          <p:nvPr/>
        </p:nvSpPr>
        <p:spPr>
          <a:xfrm>
            <a:off x="8740484" y="1858165"/>
            <a:ext cx="1444821" cy="6767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Rectangle 35">
            <a:extLst>
              <a:ext uri="{FF2B5EF4-FFF2-40B4-BE49-F238E27FC236}">
                <a16:creationId xmlns:a16="http://schemas.microsoft.com/office/drawing/2014/main" xmlns="" id="{8629FB65-9522-AD41-BE85-957CE5D36402}"/>
              </a:ext>
            </a:extLst>
          </p:cNvPr>
          <p:cNvSpPr/>
          <p:nvPr/>
        </p:nvSpPr>
        <p:spPr>
          <a:xfrm>
            <a:off x="8740484" y="1886747"/>
            <a:ext cx="1838847" cy="600164"/>
          </a:xfrm>
          <a:prstGeom prst="rect">
            <a:avLst/>
          </a:prstGeom>
        </p:spPr>
        <p:txBody>
          <a:bodyPr wrap="square">
            <a:spAutoFit/>
          </a:bodyPr>
          <a:lstStyle/>
          <a:p>
            <a:pPr marL="0" marR="0">
              <a:spcBef>
                <a:spcPts val="0"/>
              </a:spcBef>
              <a:spcAft>
                <a:spcPts val="0"/>
              </a:spcAft>
            </a:pPr>
            <a:r>
              <a:rPr lang="en-US" sz="1100" b="1" dirty="0">
                <a:latin typeface="+mn-lt"/>
                <a:ea typeface="Calibri" panose="020F0502020204030204" pitchFamily="34" charset="0"/>
                <a:cs typeface="Arial" panose="020B0604020202020204" pitchFamily="34" charset="0"/>
              </a:rPr>
              <a:t>OSP1:DID Identity:</a:t>
            </a:r>
          </a:p>
          <a:p>
            <a:pPr marL="171450" indent="-171450">
              <a:spcBef>
                <a:spcPts val="0"/>
              </a:spcBef>
              <a:spcAft>
                <a:spcPts val="0"/>
              </a:spcAft>
              <a:buFont typeface="Arial" panose="020B0604020202020204" pitchFamily="34" charset="0"/>
              <a:buChar char="•"/>
            </a:pPr>
            <a:r>
              <a:rPr lang="en-GB" sz="1100" dirty="0">
                <a:latin typeface="+mn-lt"/>
                <a:ea typeface="Calibri" panose="020F0502020204030204" pitchFamily="34" charset="0"/>
                <a:cs typeface="Arial" panose="020B0604020202020204" pitchFamily="34" charset="0"/>
              </a:rPr>
              <a:t>DID Document</a:t>
            </a:r>
          </a:p>
          <a:p>
            <a:pPr marL="171450" indent="-171450">
              <a:spcBef>
                <a:spcPts val="0"/>
              </a:spcBef>
              <a:spcAft>
                <a:spcPts val="0"/>
              </a:spcAft>
              <a:buFont typeface="Arial" panose="020B0604020202020204" pitchFamily="34" charset="0"/>
              <a:buChar char="•"/>
            </a:pPr>
            <a:r>
              <a:rPr lang="en-US" sz="1100" dirty="0">
                <a:latin typeface="+mn-lt"/>
                <a:ea typeface="Calibri" panose="020F0502020204030204" pitchFamily="34" charset="0"/>
                <a:cs typeface="Arial" panose="020B0604020202020204" pitchFamily="34" charset="0"/>
              </a:rPr>
              <a:t>Public Key</a:t>
            </a:r>
          </a:p>
        </p:txBody>
      </p:sp>
      <p:sp>
        <p:nvSpPr>
          <p:cNvPr id="37" name="Rounded Rectangle 36"/>
          <p:cNvSpPr/>
          <p:nvPr/>
        </p:nvSpPr>
        <p:spPr>
          <a:xfrm>
            <a:off x="8147106" y="4591402"/>
            <a:ext cx="2804534" cy="854947"/>
          </a:xfrm>
          <a:prstGeom prst="roundRect">
            <a:avLst>
              <a:gd name="adj" fmla="val 15851"/>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1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8955561" y="3845173"/>
            <a:ext cx="1458676" cy="58411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cs typeface="Arial" panose="020B0604020202020204" pitchFamily="34" charset="0"/>
              </a:rPr>
              <a:t>EIDL </a:t>
            </a:r>
          </a:p>
          <a:p>
            <a:pPr algn="ctr"/>
            <a:r>
              <a:rPr lang="en-GB" sz="1100" dirty="0">
                <a:solidFill>
                  <a:schemeClr val="tx1"/>
                </a:solidFill>
                <a:cs typeface="Arial" panose="020B0604020202020204" pitchFamily="34" charset="0"/>
              </a:rPr>
              <a:t>Credential </a:t>
            </a:r>
            <a:r>
              <a:rPr lang="en-GB" sz="1100" dirty="0" err="1">
                <a:solidFill>
                  <a:schemeClr val="tx1"/>
                </a:solidFill>
                <a:cs typeface="Arial" panose="020B0604020202020204" pitchFamily="34" charset="0"/>
              </a:rPr>
              <a:t>Mgmt</a:t>
            </a:r>
            <a:endParaRPr lang="en-US" sz="1100" dirty="0">
              <a:solidFill>
                <a:schemeClr val="tx1"/>
              </a:solidFill>
              <a:cs typeface="Arial" panose="020B0604020202020204" pitchFamily="34" charset="0"/>
            </a:endParaRPr>
          </a:p>
        </p:txBody>
      </p:sp>
      <p:sp>
        <p:nvSpPr>
          <p:cNvPr id="39" name="Rectangle 38"/>
          <p:cNvSpPr/>
          <p:nvPr/>
        </p:nvSpPr>
        <p:spPr>
          <a:xfrm>
            <a:off x="8228063" y="4756148"/>
            <a:ext cx="879021" cy="430887"/>
          </a:xfrm>
          <a:prstGeom prst="rect">
            <a:avLst/>
          </a:prstGeom>
        </p:spPr>
        <p:txBody>
          <a:bodyPr wrap="square">
            <a:spAutoFit/>
          </a:bodyPr>
          <a:lstStyle/>
          <a:p>
            <a:r>
              <a:rPr lang="en-GB" sz="1100" dirty="0">
                <a:latin typeface="+mn-lt"/>
                <a:cs typeface="Arial" panose="020B0604020202020204" pitchFamily="34" charset="0"/>
              </a:rPr>
              <a:t>Wallet</a:t>
            </a:r>
          </a:p>
          <a:p>
            <a:r>
              <a:rPr lang="en-GB" sz="1100" dirty="0">
                <a:latin typeface="+mn-lt"/>
                <a:cs typeface="Arial" panose="020B0604020202020204" pitchFamily="34" charset="0"/>
              </a:rPr>
              <a:t>(SKS)</a:t>
            </a:r>
            <a:endParaRPr lang="en-US" sz="1100" dirty="0">
              <a:latin typeface="+mn-lt"/>
            </a:endParaRPr>
          </a:p>
        </p:txBody>
      </p:sp>
      <p:cxnSp>
        <p:nvCxnSpPr>
          <p:cNvPr id="40" name="Straight Arrow Connector 39"/>
          <p:cNvCxnSpPr/>
          <p:nvPr/>
        </p:nvCxnSpPr>
        <p:spPr>
          <a:xfrm flipH="1" flipV="1">
            <a:off x="2493019" y="2595209"/>
            <a:ext cx="3471" cy="880269"/>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flipV="1">
            <a:off x="5969598" y="2593304"/>
            <a:ext cx="3471" cy="880269"/>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42" name="Text Placeholder 1"/>
          <p:cNvSpPr>
            <a:spLocks noGrp="1"/>
          </p:cNvSpPr>
          <p:nvPr>
            <p:ph type="body" sz="quarter" idx="10"/>
          </p:nvPr>
        </p:nvSpPr>
        <p:spPr>
          <a:xfrm>
            <a:off x="312361" y="26313"/>
            <a:ext cx="11274552" cy="861774"/>
          </a:xfrm>
        </p:spPr>
        <p:txBody>
          <a:bodyPr/>
          <a:lstStyle/>
          <a:p>
            <a:r>
              <a:rPr lang="en-GB" dirty="0"/>
              <a:t>Enterprise Identity Distributed Ledger Network </a:t>
            </a:r>
          </a:p>
          <a:p>
            <a:r>
              <a:rPr lang="en-GB" sz="2400" dirty="0"/>
              <a:t>Actor Decentralized Identifier (DID) </a:t>
            </a:r>
            <a:endParaRPr lang="en-US" sz="2400" dirty="0"/>
          </a:p>
        </p:txBody>
      </p:sp>
    </p:spTree>
    <p:extLst>
      <p:ext uri="{BB962C8B-B14F-4D97-AF65-F5344CB8AC3E}">
        <p14:creationId xmlns:p14="http://schemas.microsoft.com/office/powerpoint/2010/main" val="59702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10979"/>
            <a:ext cx="11274552" cy="492443"/>
          </a:xfrm>
        </p:spPr>
        <p:txBody>
          <a:bodyPr/>
          <a:lstStyle/>
          <a:p>
            <a:r>
              <a:rPr lang="en-GB" dirty="0"/>
              <a:t>W3C - Verifiable Credentials (VC) </a:t>
            </a:r>
            <a:endParaRPr lang="en-US" dirty="0"/>
          </a:p>
        </p:txBody>
      </p:sp>
      <p:sp>
        <p:nvSpPr>
          <p:cNvPr id="3" name="Content Placeholder 2"/>
          <p:cNvSpPr>
            <a:spLocks noGrp="1"/>
          </p:cNvSpPr>
          <p:nvPr>
            <p:ph idx="1"/>
          </p:nvPr>
        </p:nvSpPr>
        <p:spPr>
          <a:xfrm>
            <a:off x="590105" y="1451758"/>
            <a:ext cx="11274552" cy="3959352"/>
          </a:xfrm>
        </p:spPr>
        <p:txBody>
          <a:bodyPr/>
          <a:lstStyle/>
          <a:p>
            <a:pPr marL="0" indent="0">
              <a:buNone/>
            </a:pPr>
            <a:r>
              <a:rPr lang="en-US" sz="1800" dirty="0"/>
              <a:t>Potentially long-lived electronic credentials that users store under their control and use to identify themselves whenever they wish to access electronic resources. </a:t>
            </a:r>
          </a:p>
          <a:p>
            <a:r>
              <a:rPr lang="en-US" sz="1800" dirty="0"/>
              <a:t>Electronic equivalent of today’s plastic cards, passports </a:t>
            </a:r>
            <a:r>
              <a:rPr lang="en-US" sz="1800" dirty="0" err="1"/>
              <a:t>etc</a:t>
            </a:r>
            <a:r>
              <a:rPr lang="en-US" sz="1800" dirty="0"/>
              <a:t> </a:t>
            </a:r>
          </a:p>
          <a:p>
            <a:r>
              <a:rPr lang="en-US" sz="1800" dirty="0"/>
              <a:t>Contain cryptographically protected identity attributes (PII)</a:t>
            </a:r>
          </a:p>
          <a:p>
            <a:pPr marL="0" indent="0">
              <a:buNone/>
            </a:pPr>
            <a:endParaRPr lang="en-US" sz="9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Verifiable Credential </a:t>
            </a:r>
            <a:r>
              <a:rPr lang="en-US" sz="18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is a JavaScript Object Notation for Linked Data (JSON-LD) file containing. </a:t>
            </a:r>
          </a:p>
          <a:p>
            <a:pPr marL="0" indent="0">
              <a:buNone/>
            </a:pPr>
            <a:r>
              <a:rPr lang="en-US" sz="1800" dirty="0"/>
              <a:t>There are </a:t>
            </a:r>
            <a:r>
              <a:rPr lang="en-US" sz="1800" b="1" dirty="0"/>
              <a:t>four</a:t>
            </a:r>
            <a:r>
              <a:rPr lang="en-US" sz="1800" dirty="0"/>
              <a:t> roles supported by verifiable credentials:</a:t>
            </a:r>
            <a:endParaRPr lang="en-US" sz="1000" dirty="0"/>
          </a:p>
          <a:p>
            <a:pPr lvl="1"/>
            <a:r>
              <a:rPr lang="en-US" sz="1800" b="1" dirty="0"/>
              <a:t>Issuer:</a:t>
            </a:r>
            <a:r>
              <a:rPr lang="en-US" sz="1800" dirty="0"/>
              <a:t> The entity that creates a claim and associates it with a particular subject.</a:t>
            </a:r>
          </a:p>
          <a:p>
            <a:pPr lvl="1"/>
            <a:r>
              <a:rPr lang="en-US" sz="1800" b="1" dirty="0"/>
              <a:t>Verifier:</a:t>
            </a:r>
            <a:r>
              <a:rPr lang="en-US" sz="1800" dirty="0"/>
              <a:t> The entity verifying a claim about a given subject. </a:t>
            </a:r>
          </a:p>
          <a:p>
            <a:pPr lvl="1"/>
            <a:r>
              <a:rPr lang="en-US" sz="1800" b="1" dirty="0"/>
              <a:t>Subject:</a:t>
            </a:r>
            <a:r>
              <a:rPr lang="en-US" sz="1800" dirty="0"/>
              <a:t> The entity about whom a claim is issued.</a:t>
            </a:r>
          </a:p>
          <a:p>
            <a:pPr lvl="1"/>
            <a:r>
              <a:rPr lang="en-US" sz="1800" b="1" dirty="0"/>
              <a:t>Holder:</a:t>
            </a:r>
            <a:r>
              <a:rPr lang="en-US" sz="1800" dirty="0"/>
              <a:t> A role an entity may perform by possessing one or more verifiable credentials. A holder is usually, but not always, the subject of the verifiable credentials that they are holding. Holders store their credentials in credential repositories.</a:t>
            </a:r>
          </a:p>
          <a:p>
            <a:endParaRPr lang="en-GB" sz="1800" dirty="0"/>
          </a:p>
          <a:p>
            <a:endParaRPr lang="en-US" sz="1800" dirty="0"/>
          </a:p>
          <a:p>
            <a:endParaRPr lang="en-US" sz="18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17</a:t>
            </a:fld>
            <a:endParaRPr lang="en-US" dirty="0"/>
          </a:p>
        </p:txBody>
      </p:sp>
      <p:pic>
        <p:nvPicPr>
          <p:cNvPr id="5" name="Picture 4"/>
          <p:cNvPicPr>
            <a:picLocks noChangeAspect="1"/>
          </p:cNvPicPr>
          <p:nvPr/>
        </p:nvPicPr>
        <p:blipFill>
          <a:blip r:embed="rId2"/>
          <a:stretch>
            <a:fillRect/>
          </a:stretch>
        </p:blipFill>
        <p:spPr>
          <a:xfrm>
            <a:off x="9880118" y="6002903"/>
            <a:ext cx="1265525" cy="626497"/>
          </a:xfrm>
          <a:prstGeom prst="rect">
            <a:avLst/>
          </a:prstGeom>
        </p:spPr>
      </p:pic>
    </p:spTree>
    <p:extLst>
      <p:ext uri="{BB962C8B-B14F-4D97-AF65-F5344CB8AC3E}">
        <p14:creationId xmlns:p14="http://schemas.microsoft.com/office/powerpoint/2010/main" val="83064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10979"/>
            <a:ext cx="11274552" cy="492443"/>
          </a:xfrm>
        </p:spPr>
        <p:txBody>
          <a:bodyPr/>
          <a:lstStyle/>
          <a:p>
            <a:r>
              <a:rPr lang="en-GB" dirty="0" smtClean="0"/>
              <a:t>TN Allocation – Creation of DID and VC Process </a:t>
            </a:r>
            <a:endParaRPr lang="en-US"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18</a:t>
            </a:fld>
            <a:endParaRPr lang="en-US" dirty="0"/>
          </a:p>
        </p:txBody>
      </p:sp>
      <p:grpSp>
        <p:nvGrpSpPr>
          <p:cNvPr id="34" name="Group 33"/>
          <p:cNvGrpSpPr/>
          <p:nvPr/>
        </p:nvGrpSpPr>
        <p:grpSpPr>
          <a:xfrm>
            <a:off x="2400610" y="1202173"/>
            <a:ext cx="6071568" cy="5244347"/>
            <a:chOff x="1150763" y="463510"/>
            <a:chExt cx="6071568" cy="5244347"/>
          </a:xfrm>
        </p:grpSpPr>
        <p:sp>
          <p:nvSpPr>
            <p:cNvPr id="35" name="Rectangle 34"/>
            <p:cNvSpPr/>
            <p:nvPr/>
          </p:nvSpPr>
          <p:spPr>
            <a:xfrm>
              <a:off x="1709590" y="2543100"/>
              <a:ext cx="2616738" cy="276999"/>
            </a:xfrm>
            <a:prstGeom prst="rect">
              <a:avLst/>
            </a:prstGeom>
          </p:spPr>
          <p:txBody>
            <a:bodyPr wrap="square">
              <a:spAutoFit/>
            </a:bodyPr>
            <a:lstStyle/>
            <a:p>
              <a:pPr algn="ctr"/>
              <a:r>
                <a:rPr lang="en-GB" sz="1200" b="1" dirty="0" smtClean="0"/>
                <a:t>TN Assignment </a:t>
              </a:r>
              <a:endParaRPr lang="en-US" sz="1200" b="1" dirty="0"/>
            </a:p>
          </p:txBody>
        </p:sp>
        <p:sp>
          <p:nvSpPr>
            <p:cNvPr id="36" name="Rectangle 35"/>
            <p:cNvSpPr/>
            <p:nvPr/>
          </p:nvSpPr>
          <p:spPr>
            <a:xfrm>
              <a:off x="1150763" y="683950"/>
              <a:ext cx="1867196" cy="276999"/>
            </a:xfrm>
            <a:prstGeom prst="rect">
              <a:avLst/>
            </a:prstGeom>
          </p:spPr>
          <p:txBody>
            <a:bodyPr wrap="square">
              <a:spAutoFit/>
            </a:bodyPr>
            <a:lstStyle/>
            <a:p>
              <a:pPr algn="ctr"/>
              <a:r>
                <a:rPr lang="en-GB" sz="1200" b="1" dirty="0" smtClean="0"/>
                <a:t>TN </a:t>
              </a:r>
              <a:r>
                <a:rPr lang="en-GB" sz="1200" b="1" dirty="0" smtClean="0"/>
                <a:t>Authorisation </a:t>
              </a:r>
              <a:r>
                <a:rPr lang="en-GB" sz="1200" b="1" dirty="0" smtClean="0"/>
                <a:t>Path </a:t>
              </a:r>
              <a:endParaRPr lang="en-US" sz="1200" b="1" dirty="0"/>
            </a:p>
          </p:txBody>
        </p:sp>
        <p:sp>
          <p:nvSpPr>
            <p:cNvPr id="37" name="Rectangle 36"/>
            <p:cNvSpPr/>
            <p:nvPr/>
          </p:nvSpPr>
          <p:spPr>
            <a:xfrm>
              <a:off x="3636168" y="463510"/>
              <a:ext cx="3586163" cy="5244347"/>
            </a:xfrm>
            <a:prstGeom prst="rect">
              <a:avLst/>
            </a:prstGeom>
            <a:solidFill>
              <a:schemeClr val="bg2">
                <a:lumMod val="90000"/>
              </a:schemeClr>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tx1"/>
                </a:solidFill>
              </a:endParaRPr>
            </a:p>
          </p:txBody>
        </p:sp>
        <p:sp>
          <p:nvSpPr>
            <p:cNvPr id="38" name="Rectangle 37"/>
            <p:cNvSpPr/>
            <p:nvPr/>
          </p:nvSpPr>
          <p:spPr>
            <a:xfrm>
              <a:off x="1603751" y="2047774"/>
              <a:ext cx="922967" cy="414529"/>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TNSP 1</a:t>
              </a:r>
              <a:endParaRPr lang="en-US" sz="1200" dirty="0">
                <a:solidFill>
                  <a:schemeClr val="tx1"/>
                </a:solidFill>
              </a:endParaRPr>
            </a:p>
          </p:txBody>
        </p:sp>
        <p:sp>
          <p:nvSpPr>
            <p:cNvPr id="39" name="Rectangle 38"/>
            <p:cNvSpPr/>
            <p:nvPr/>
          </p:nvSpPr>
          <p:spPr>
            <a:xfrm>
              <a:off x="1614391" y="2960135"/>
              <a:ext cx="922967" cy="414529"/>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TNR 1  </a:t>
              </a:r>
              <a:endParaRPr lang="en-US" sz="1200" dirty="0">
                <a:solidFill>
                  <a:schemeClr val="tx1"/>
                </a:solidFill>
              </a:endParaRPr>
            </a:p>
          </p:txBody>
        </p:sp>
        <p:sp>
          <p:nvSpPr>
            <p:cNvPr id="40" name="Rectangle 39"/>
            <p:cNvSpPr/>
            <p:nvPr/>
          </p:nvSpPr>
          <p:spPr>
            <a:xfrm>
              <a:off x="1603750" y="3921827"/>
              <a:ext cx="922967" cy="414529"/>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Brand 1</a:t>
              </a:r>
              <a:endParaRPr lang="en-US" sz="1200" dirty="0">
                <a:solidFill>
                  <a:schemeClr val="tx1"/>
                </a:solidFill>
              </a:endParaRPr>
            </a:p>
          </p:txBody>
        </p:sp>
        <p:sp>
          <p:nvSpPr>
            <p:cNvPr id="41" name="Rectangle 40"/>
            <p:cNvSpPr/>
            <p:nvPr/>
          </p:nvSpPr>
          <p:spPr>
            <a:xfrm>
              <a:off x="1603749" y="4820308"/>
              <a:ext cx="922967" cy="425114"/>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BPO 1</a:t>
              </a:r>
              <a:endParaRPr lang="en-US" sz="1200" dirty="0">
                <a:solidFill>
                  <a:schemeClr val="tx1"/>
                </a:solidFill>
              </a:endParaRPr>
            </a:p>
          </p:txBody>
        </p:sp>
        <p:cxnSp>
          <p:nvCxnSpPr>
            <p:cNvPr id="42" name="Straight Arrow Connector 41"/>
            <p:cNvCxnSpPr>
              <a:stCxn id="38" idx="2"/>
              <a:endCxn id="39" idx="0"/>
            </p:cNvCxnSpPr>
            <p:nvPr/>
          </p:nvCxnSpPr>
          <p:spPr>
            <a:xfrm>
              <a:off x="2065235" y="2462303"/>
              <a:ext cx="10640" cy="497832"/>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614391" y="1117290"/>
              <a:ext cx="912328" cy="414529"/>
            </a:xfrm>
            <a:prstGeom prst="rec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tx1"/>
                  </a:solidFill>
                </a:rPr>
                <a:t>Numbering</a:t>
              </a:r>
            </a:p>
            <a:p>
              <a:pPr algn="ctr"/>
              <a:r>
                <a:rPr lang="en-GB" sz="1200" b="1" dirty="0">
                  <a:solidFill>
                    <a:schemeClr val="tx1"/>
                  </a:solidFill>
                </a:rPr>
                <a:t>A</a:t>
              </a:r>
              <a:r>
                <a:rPr lang="en-GB" sz="1200" b="1" dirty="0" smtClean="0">
                  <a:solidFill>
                    <a:schemeClr val="tx1"/>
                  </a:solidFill>
                </a:rPr>
                <a:t>uthority </a:t>
              </a:r>
              <a:endParaRPr lang="en-US" sz="1200" b="1" dirty="0">
                <a:solidFill>
                  <a:schemeClr val="tx1"/>
                </a:solidFill>
              </a:endParaRPr>
            </a:p>
          </p:txBody>
        </p:sp>
        <p:cxnSp>
          <p:nvCxnSpPr>
            <p:cNvPr id="44" name="Straight Arrow Connector 43"/>
            <p:cNvCxnSpPr>
              <a:stCxn id="39" idx="2"/>
              <a:endCxn id="40" idx="0"/>
            </p:cNvCxnSpPr>
            <p:nvPr/>
          </p:nvCxnSpPr>
          <p:spPr>
            <a:xfrm flipH="1">
              <a:off x="2065234" y="3374664"/>
              <a:ext cx="10641" cy="547163"/>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3" idx="2"/>
              <a:endCxn id="38" idx="0"/>
            </p:cNvCxnSpPr>
            <p:nvPr/>
          </p:nvCxnSpPr>
          <p:spPr>
            <a:xfrm flipH="1">
              <a:off x="2065235" y="1531819"/>
              <a:ext cx="5320" cy="515955"/>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0" idx="2"/>
              <a:endCxn id="41" idx="0"/>
            </p:cNvCxnSpPr>
            <p:nvPr/>
          </p:nvCxnSpPr>
          <p:spPr>
            <a:xfrm flipH="1">
              <a:off x="2065233" y="4336356"/>
              <a:ext cx="1" cy="483952"/>
            </a:xfrm>
            <a:prstGeom prst="straightConnector1">
              <a:avLst/>
            </a:prstGeom>
            <a:ln w="158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545972" y="3058316"/>
              <a:ext cx="1352066" cy="1403"/>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992703" y="1655611"/>
              <a:ext cx="1867196" cy="276999"/>
            </a:xfrm>
            <a:prstGeom prst="rect">
              <a:avLst/>
            </a:prstGeom>
          </p:spPr>
          <p:txBody>
            <a:bodyPr wrap="square">
              <a:spAutoFit/>
            </a:bodyPr>
            <a:lstStyle/>
            <a:p>
              <a:pPr algn="ctr"/>
              <a:r>
                <a:rPr lang="en-GB" sz="1200" b="1" dirty="0" smtClean="0"/>
                <a:t>TN Allocation </a:t>
              </a:r>
              <a:endParaRPr lang="en-US" sz="1200" b="1" dirty="0"/>
            </a:p>
          </p:txBody>
        </p:sp>
        <p:sp>
          <p:nvSpPr>
            <p:cNvPr id="49" name="Rectangle 48"/>
            <p:cNvSpPr/>
            <p:nvPr/>
          </p:nvSpPr>
          <p:spPr>
            <a:xfrm>
              <a:off x="2100786" y="3483116"/>
              <a:ext cx="1535383" cy="276999"/>
            </a:xfrm>
            <a:prstGeom prst="rect">
              <a:avLst/>
            </a:prstGeom>
          </p:spPr>
          <p:txBody>
            <a:bodyPr wrap="square">
              <a:spAutoFit/>
            </a:bodyPr>
            <a:lstStyle/>
            <a:p>
              <a:pPr algn="ctr"/>
              <a:r>
                <a:rPr lang="en-GB" sz="1200" b="1" dirty="0" smtClean="0"/>
                <a:t>TN Delegation </a:t>
              </a:r>
              <a:endParaRPr lang="en-US" sz="1200" b="1" dirty="0"/>
            </a:p>
          </p:txBody>
        </p:sp>
        <p:sp>
          <p:nvSpPr>
            <p:cNvPr id="50" name="Flowchart: Document 49"/>
            <p:cNvSpPr/>
            <p:nvPr/>
          </p:nvSpPr>
          <p:spPr>
            <a:xfrm>
              <a:off x="3898038" y="1060611"/>
              <a:ext cx="1036930" cy="573200"/>
            </a:xfrm>
            <a:prstGeom prst="flowChartDocumen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100" dirty="0">
                  <a:solidFill>
                    <a:schemeClr val="tx1"/>
                  </a:solidFill>
                </a:rPr>
                <a:t>V</a:t>
              </a:r>
              <a:r>
                <a:rPr lang="en-GB" sz="1100" dirty="0" smtClean="0">
                  <a:solidFill>
                    <a:schemeClr val="tx1"/>
                  </a:solidFill>
                </a:rPr>
                <a:t>C: NA </a:t>
              </a:r>
            </a:p>
            <a:p>
              <a:r>
                <a:rPr lang="en-GB" sz="1000" dirty="0" smtClean="0">
                  <a:solidFill>
                    <a:schemeClr val="tx1"/>
                  </a:solidFill>
                </a:rPr>
                <a:t>Authorization</a:t>
              </a:r>
              <a:r>
                <a:rPr lang="en-GB" sz="1100" dirty="0" smtClean="0">
                  <a:solidFill>
                    <a:schemeClr val="tx1"/>
                  </a:solidFill>
                </a:rPr>
                <a:t> </a:t>
              </a:r>
              <a:endParaRPr lang="en-US" sz="1100" dirty="0">
                <a:solidFill>
                  <a:schemeClr val="tx1"/>
                </a:solidFill>
              </a:endParaRPr>
            </a:p>
          </p:txBody>
        </p:sp>
        <p:cxnSp>
          <p:nvCxnSpPr>
            <p:cNvPr id="51" name="Straight Connector 50"/>
            <p:cNvCxnSpPr/>
            <p:nvPr/>
          </p:nvCxnSpPr>
          <p:spPr>
            <a:xfrm flipV="1">
              <a:off x="2539000" y="4028468"/>
              <a:ext cx="1352066" cy="1403"/>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537093" y="2160865"/>
              <a:ext cx="1352066" cy="1403"/>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545972" y="1260980"/>
              <a:ext cx="1352066" cy="1403"/>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158609" y="4412812"/>
              <a:ext cx="1535383" cy="276999"/>
            </a:xfrm>
            <a:prstGeom prst="rect">
              <a:avLst/>
            </a:prstGeom>
          </p:spPr>
          <p:txBody>
            <a:bodyPr wrap="square">
              <a:spAutoFit/>
            </a:bodyPr>
            <a:lstStyle/>
            <a:p>
              <a:pPr algn="ctr"/>
              <a:r>
                <a:rPr lang="en-GB" sz="1200" b="1" dirty="0" smtClean="0"/>
                <a:t>TN Delegation </a:t>
              </a:r>
              <a:endParaRPr lang="en-US" sz="1200" b="1" dirty="0"/>
            </a:p>
          </p:txBody>
        </p:sp>
        <p:cxnSp>
          <p:nvCxnSpPr>
            <p:cNvPr id="55" name="Elbow Connector 54"/>
            <p:cNvCxnSpPr/>
            <p:nvPr/>
          </p:nvCxnSpPr>
          <p:spPr>
            <a:xfrm>
              <a:off x="2545972" y="1385639"/>
              <a:ext cx="2890422" cy="507425"/>
            </a:xfrm>
            <a:prstGeom prst="bentConnector3">
              <a:avLst>
                <a:gd name="adj1" fmla="val 4481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Flowchart: Document 55"/>
            <p:cNvSpPr/>
            <p:nvPr/>
          </p:nvSpPr>
          <p:spPr>
            <a:xfrm>
              <a:off x="5436392" y="1814513"/>
              <a:ext cx="1507332" cy="3218352"/>
            </a:xfrm>
            <a:prstGeom prst="flowChartDocumen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smtClean="0">
                  <a:solidFill>
                    <a:schemeClr val="tx1"/>
                  </a:solidFill>
                </a:rPr>
                <a:t>DID:TN Identity</a:t>
              </a:r>
            </a:p>
            <a:p>
              <a:pPr marL="171450" indent="-171450">
                <a:buFontTx/>
                <a:buChar char="-"/>
              </a:pPr>
              <a:r>
                <a:rPr lang="en-GB" sz="1200" dirty="0" smtClean="0">
                  <a:solidFill>
                    <a:schemeClr val="tx1"/>
                  </a:solidFill>
                </a:rPr>
                <a:t>TNSP1 Allocation</a:t>
              </a:r>
            </a:p>
            <a:p>
              <a:pPr marL="171450" indent="-171450">
                <a:buFontTx/>
                <a:buChar char="-"/>
              </a:pPr>
              <a:r>
                <a:rPr lang="en-GB" sz="1200" dirty="0" smtClean="0">
                  <a:solidFill>
                    <a:schemeClr val="tx1"/>
                  </a:solidFill>
                </a:rPr>
                <a:t>TNR1 Assignment</a:t>
              </a:r>
            </a:p>
            <a:p>
              <a:pPr marL="171450" indent="-171450">
                <a:buFontTx/>
                <a:buChar char="-"/>
              </a:pPr>
              <a:r>
                <a:rPr lang="en-GB" sz="1200" dirty="0" smtClean="0">
                  <a:solidFill>
                    <a:schemeClr val="tx1"/>
                  </a:solidFill>
                </a:rPr>
                <a:t>Brand1 Delegation</a:t>
              </a:r>
            </a:p>
            <a:p>
              <a:pPr marL="171450" indent="-171450">
                <a:buFontTx/>
                <a:buChar char="-"/>
              </a:pPr>
              <a:r>
                <a:rPr lang="en-GB" sz="1200" dirty="0" smtClean="0">
                  <a:solidFill>
                    <a:schemeClr val="tx1"/>
                  </a:solidFill>
                </a:rPr>
                <a:t>BPO1 Delegation </a:t>
              </a:r>
              <a:endParaRPr lang="en-US" sz="1200" dirty="0">
                <a:solidFill>
                  <a:schemeClr val="tx1"/>
                </a:solidFill>
              </a:endParaRPr>
            </a:p>
          </p:txBody>
        </p:sp>
        <p:cxnSp>
          <p:nvCxnSpPr>
            <p:cNvPr id="57" name="Elbow Connector 56"/>
            <p:cNvCxnSpPr/>
            <p:nvPr/>
          </p:nvCxnSpPr>
          <p:spPr>
            <a:xfrm>
              <a:off x="2545972" y="2331594"/>
              <a:ext cx="2890422" cy="507425"/>
            </a:xfrm>
            <a:prstGeom prst="bentConnector3">
              <a:avLst>
                <a:gd name="adj1" fmla="val 4481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a:off x="2545970" y="3259754"/>
              <a:ext cx="2890422" cy="507425"/>
            </a:xfrm>
            <a:prstGeom prst="bentConnector3">
              <a:avLst>
                <a:gd name="adj1" fmla="val 4481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a:off x="2545970" y="4230692"/>
              <a:ext cx="2890422" cy="507425"/>
            </a:xfrm>
            <a:prstGeom prst="bentConnector3">
              <a:avLst>
                <a:gd name="adj1" fmla="val 4481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355238" y="467712"/>
              <a:ext cx="1867196" cy="461665"/>
            </a:xfrm>
            <a:prstGeom prst="rect">
              <a:avLst/>
            </a:prstGeom>
          </p:spPr>
          <p:txBody>
            <a:bodyPr wrap="square">
              <a:spAutoFit/>
            </a:bodyPr>
            <a:lstStyle/>
            <a:p>
              <a:pPr algn="ctr"/>
              <a:r>
                <a:rPr lang="en-GB" sz="1200" b="1" dirty="0" smtClean="0"/>
                <a:t>Create VC and DID for TN Identity on EIDL</a:t>
              </a:r>
              <a:endParaRPr lang="en-US" sz="1200" b="1" dirty="0"/>
            </a:p>
          </p:txBody>
        </p:sp>
        <p:sp>
          <p:nvSpPr>
            <p:cNvPr id="61" name="Flowchart: Document 60"/>
            <p:cNvSpPr/>
            <p:nvPr/>
          </p:nvSpPr>
          <p:spPr>
            <a:xfrm>
              <a:off x="3889159" y="2047774"/>
              <a:ext cx="1097168" cy="573200"/>
            </a:xfrm>
            <a:prstGeom prst="flowChartDocumen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100" dirty="0">
                  <a:solidFill>
                    <a:schemeClr val="tx1"/>
                  </a:solidFill>
                </a:rPr>
                <a:t>V</a:t>
              </a:r>
              <a:r>
                <a:rPr lang="en-GB" sz="1100" dirty="0" smtClean="0">
                  <a:solidFill>
                    <a:schemeClr val="tx1"/>
                  </a:solidFill>
                </a:rPr>
                <a:t>C: TNSP1 </a:t>
              </a:r>
            </a:p>
            <a:p>
              <a:r>
                <a:rPr lang="en-GB" sz="1000" dirty="0" smtClean="0">
                  <a:solidFill>
                    <a:schemeClr val="tx1"/>
                  </a:solidFill>
                </a:rPr>
                <a:t>Authorization</a:t>
              </a:r>
              <a:r>
                <a:rPr lang="en-GB" sz="1100" dirty="0" smtClean="0">
                  <a:solidFill>
                    <a:schemeClr val="tx1"/>
                  </a:solidFill>
                </a:rPr>
                <a:t> </a:t>
              </a:r>
              <a:endParaRPr lang="en-US" sz="1100" dirty="0">
                <a:solidFill>
                  <a:schemeClr val="tx1"/>
                </a:solidFill>
              </a:endParaRPr>
            </a:p>
          </p:txBody>
        </p:sp>
        <p:sp>
          <p:nvSpPr>
            <p:cNvPr id="62" name="Flowchart: Document 61"/>
            <p:cNvSpPr/>
            <p:nvPr/>
          </p:nvSpPr>
          <p:spPr>
            <a:xfrm>
              <a:off x="3910933" y="2934376"/>
              <a:ext cx="1096554" cy="573200"/>
            </a:xfrm>
            <a:prstGeom prst="flowChartDocumen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100" dirty="0">
                  <a:solidFill>
                    <a:schemeClr val="tx1"/>
                  </a:solidFill>
                </a:rPr>
                <a:t>V</a:t>
              </a:r>
              <a:r>
                <a:rPr lang="en-GB" sz="1100" dirty="0" smtClean="0">
                  <a:solidFill>
                    <a:schemeClr val="tx1"/>
                  </a:solidFill>
                </a:rPr>
                <a:t>C: TNR1 </a:t>
              </a:r>
            </a:p>
            <a:p>
              <a:r>
                <a:rPr lang="en-GB" sz="1000" dirty="0" smtClean="0">
                  <a:solidFill>
                    <a:schemeClr val="tx1"/>
                  </a:solidFill>
                </a:rPr>
                <a:t>Authorization</a:t>
              </a:r>
              <a:r>
                <a:rPr lang="en-GB" sz="1100" dirty="0" smtClean="0">
                  <a:solidFill>
                    <a:schemeClr val="tx1"/>
                  </a:solidFill>
                </a:rPr>
                <a:t> </a:t>
              </a:r>
              <a:endParaRPr lang="en-US" sz="1100" dirty="0">
                <a:solidFill>
                  <a:schemeClr val="tx1"/>
                </a:solidFill>
              </a:endParaRPr>
            </a:p>
          </p:txBody>
        </p:sp>
        <p:sp>
          <p:nvSpPr>
            <p:cNvPr id="63" name="Flowchart: Document 62"/>
            <p:cNvSpPr/>
            <p:nvPr/>
          </p:nvSpPr>
          <p:spPr>
            <a:xfrm>
              <a:off x="3894178" y="3904716"/>
              <a:ext cx="1040790" cy="573200"/>
            </a:xfrm>
            <a:prstGeom prst="flowChartDocument">
              <a:avLst/>
            </a:prstGeom>
            <a:solidFill>
              <a:schemeClr val="bg1"/>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100" dirty="0">
                  <a:solidFill>
                    <a:schemeClr val="tx1"/>
                  </a:solidFill>
                </a:rPr>
                <a:t>V</a:t>
              </a:r>
              <a:r>
                <a:rPr lang="en-GB" sz="1100" dirty="0" smtClean="0">
                  <a:solidFill>
                    <a:schemeClr val="tx1"/>
                  </a:solidFill>
                </a:rPr>
                <a:t>C: BRAND1 </a:t>
              </a:r>
            </a:p>
            <a:p>
              <a:r>
                <a:rPr lang="en-GB" sz="1000" dirty="0" smtClean="0">
                  <a:solidFill>
                    <a:schemeClr val="tx1"/>
                  </a:solidFill>
                </a:rPr>
                <a:t>Authorization</a:t>
              </a:r>
              <a:r>
                <a:rPr lang="en-GB" sz="1100" dirty="0" smtClean="0">
                  <a:solidFill>
                    <a:schemeClr val="tx1"/>
                  </a:solidFill>
                </a:rPr>
                <a:t> </a:t>
              </a:r>
              <a:endParaRPr lang="en-US" sz="1100" dirty="0">
                <a:solidFill>
                  <a:schemeClr val="tx1"/>
                </a:solidFill>
              </a:endParaRPr>
            </a:p>
          </p:txBody>
        </p:sp>
      </p:grpSp>
    </p:spTree>
    <p:extLst>
      <p:ext uri="{BB962C8B-B14F-4D97-AF65-F5344CB8AC3E}">
        <p14:creationId xmlns:p14="http://schemas.microsoft.com/office/powerpoint/2010/main" val="226832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8873" y="-35242"/>
            <a:ext cx="11274552" cy="984885"/>
          </a:xfrm>
        </p:spPr>
        <p:txBody>
          <a:bodyPr/>
          <a:lstStyle/>
          <a:p>
            <a:r>
              <a:rPr lang="en-GB" dirty="0"/>
              <a:t>Enterprise Identity Distributed Ledger Network</a:t>
            </a:r>
          </a:p>
          <a:p>
            <a:r>
              <a:rPr lang="en-GB" sz="2400" dirty="0"/>
              <a:t>Verifiable Credential </a:t>
            </a:r>
            <a:r>
              <a:rPr lang="en-GB" dirty="0"/>
              <a:t>- </a:t>
            </a:r>
            <a:r>
              <a:rPr lang="en-GB" sz="2400" dirty="0"/>
              <a:t>For KYC Vetter Authorization</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19</a:t>
            </a:fld>
            <a:endParaRPr lang="en-US" dirty="0"/>
          </a:p>
        </p:txBody>
      </p:sp>
      <p:sp>
        <p:nvSpPr>
          <p:cNvPr id="6" name="Rectangle 5"/>
          <p:cNvSpPr/>
          <p:nvPr/>
        </p:nvSpPr>
        <p:spPr>
          <a:xfrm>
            <a:off x="5816149" y="1574423"/>
            <a:ext cx="6375851" cy="4247317"/>
          </a:xfrm>
          <a:prstGeom prst="rect">
            <a:avLst/>
          </a:prstGeom>
        </p:spPr>
        <p:txBody>
          <a:bodyPr wrap="square">
            <a:spAutoFit/>
          </a:bodyPr>
          <a:lstStyle/>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"@context":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"https://www.w3.org/2018/credentials/v1",</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"https://access.atis.org/apps/</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group_public</a:t>
            </a: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dlt</a:t>
            </a:r>
            <a:r>
              <a:rPr lang="en-US" sz="1100" dirty="0">
                <a:latin typeface="Courier New" panose="02070309020205020404" pitchFamily="49" charset="0"/>
                <a:ea typeface="Times New Roman" panose="02020603050405020304" pitchFamily="18" charset="0"/>
                <a:cs typeface="Times New Roman" panose="02020603050405020304" pitchFamily="18" charset="0"/>
              </a:rPr>
              <a:t>/v1/"</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"id":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1100" dirty="0">
                <a:latin typeface="Courier New" panose="02070309020205020404" pitchFamily="49" charset="0"/>
                <a:ea typeface="Times New Roman" panose="02020603050405020304" pitchFamily="18" charset="0"/>
                <a:cs typeface="Times New Roman" panose="02020603050405020304" pitchFamily="18" charset="0"/>
              </a:rPr>
              <a:t>:&lt;</a:t>
            </a:r>
            <a:r>
              <a:rPr lang="en-US" sz="1100" b="1" dirty="0">
                <a:latin typeface="Courier New" panose="02070309020205020404" pitchFamily="49" charset="0"/>
                <a:ea typeface="Times New Roman" panose="02020603050405020304" pitchFamily="18" charset="0"/>
                <a:cs typeface="Times New Roman" panose="02020603050405020304" pitchFamily="18" charset="0"/>
              </a:rPr>
              <a:t>ENT1</a:t>
            </a:r>
            <a:r>
              <a:rPr lang="en-US" sz="11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"type":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VerifiableCredential</a:t>
            </a: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VettingStatus</a:t>
            </a: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"issuer":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1100" dirty="0">
                <a:latin typeface="Courier New" panose="02070309020205020404" pitchFamily="49" charset="0"/>
                <a:ea typeface="Times New Roman" panose="02020603050405020304" pitchFamily="18" charset="0"/>
                <a:cs typeface="Times New Roman" panose="02020603050405020304" pitchFamily="18" charset="0"/>
              </a:rPr>
              <a:t>:&lt;</a:t>
            </a:r>
            <a:r>
              <a:rPr lang="en-US" sz="1100" b="1" dirty="0">
                <a:latin typeface="Courier New" panose="02070309020205020404" pitchFamily="49" charset="0"/>
                <a:ea typeface="Times New Roman" panose="02020603050405020304" pitchFamily="18" charset="0"/>
                <a:cs typeface="Times New Roman" panose="02020603050405020304" pitchFamily="18" charset="0"/>
              </a:rPr>
              <a:t>KYC1</a:t>
            </a:r>
            <a:r>
              <a:rPr lang="en-US" sz="11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issuanceDate</a:t>
            </a:r>
            <a:r>
              <a:rPr lang="en-US" sz="1100" dirty="0">
                <a:latin typeface="Courier New" panose="02070309020205020404" pitchFamily="49" charset="0"/>
                <a:ea typeface="Times New Roman" panose="02020603050405020304" pitchFamily="18" charset="0"/>
                <a:cs typeface="Times New Roman" panose="02020603050405020304" pitchFamily="18" charset="0"/>
              </a:rPr>
              <a:t>": "2020-01-01T19:73:24Z",</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credentialSubject</a:t>
            </a: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"id":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did:iota</a:t>
            </a:r>
            <a:r>
              <a:rPr lang="en-US" sz="1100" dirty="0">
                <a:latin typeface="Courier New" panose="02070309020205020404" pitchFamily="49" charset="0"/>
                <a:ea typeface="Times New Roman" panose="02020603050405020304" pitchFamily="18" charset="0"/>
                <a:cs typeface="Times New Roman" panose="02020603050405020304" pitchFamily="18" charset="0"/>
              </a:rPr>
              <a:t>:&lt;</a:t>
            </a:r>
            <a:r>
              <a:rPr lang="en-US" sz="1100" b="1" dirty="0">
                <a:latin typeface="Courier New" panose="02070309020205020404" pitchFamily="49" charset="0"/>
                <a:ea typeface="Times New Roman" panose="02020603050405020304" pitchFamily="18" charset="0"/>
                <a:cs typeface="Times New Roman" panose="02020603050405020304" pitchFamily="18" charset="0"/>
              </a:rPr>
              <a:t>Brand Name of Enterprise</a:t>
            </a:r>
            <a:r>
              <a:rPr lang="en-US" sz="11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r>
              <a:rPr lang="en-US" sz="1100" dirty="0" err="1">
                <a:latin typeface="Courier New" panose="02070309020205020404" pitchFamily="49" charset="0"/>
                <a:ea typeface="Times New Roman" panose="02020603050405020304" pitchFamily="18" charset="0"/>
                <a:cs typeface="Times New Roman" panose="02020603050405020304" pitchFamily="18" charset="0"/>
              </a:rPr>
              <a:t>organisationVettingStatus</a:t>
            </a: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5496"/>
                </a:solidFill>
                <a:latin typeface="Courier New" panose="02070309020205020404" pitchFamily="49" charset="0"/>
                <a:ea typeface="Times New Roman" panose="02020603050405020304" pitchFamily="18" charset="0"/>
                <a:cs typeface="Times New Roman" panose="02020603050405020304" pitchFamily="18" charset="0"/>
              </a:rPr>
              <a:t>Authorized</a:t>
            </a: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  "proof":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371600">
              <a:spcBef>
                <a:spcPts val="300"/>
              </a:spcBef>
              <a:spcAft>
                <a:spcPts val="600"/>
              </a:spcAft>
            </a:pPr>
            <a:r>
              <a:rPr lang="en-US" sz="11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7412610" y="949643"/>
            <a:ext cx="4220066" cy="584775"/>
          </a:xfrm>
          <a:prstGeom prst="rect">
            <a:avLst/>
          </a:prstGeom>
        </p:spPr>
        <p:txBody>
          <a:bodyPr wrap="square">
            <a:spAutoFit/>
          </a:bodyPr>
          <a:lstStyle/>
          <a:p>
            <a:pPr>
              <a:spcBef>
                <a:spcPts val="30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W3C verifiable credential claim representing the KYC vetting status for an organization.  </a:t>
            </a:r>
          </a:p>
        </p:txBody>
      </p:sp>
      <p:pic>
        <p:nvPicPr>
          <p:cNvPr id="3" name="Picture 2"/>
          <p:cNvPicPr>
            <a:picLocks noChangeAspect="1"/>
          </p:cNvPicPr>
          <p:nvPr/>
        </p:nvPicPr>
        <p:blipFill>
          <a:blip r:embed="rId2"/>
          <a:stretch>
            <a:fillRect/>
          </a:stretch>
        </p:blipFill>
        <p:spPr>
          <a:xfrm>
            <a:off x="105568" y="1657762"/>
            <a:ext cx="6960374" cy="4262276"/>
          </a:xfrm>
          <a:prstGeom prst="rect">
            <a:avLst/>
          </a:prstGeom>
        </p:spPr>
      </p:pic>
    </p:spTree>
    <p:extLst>
      <p:ext uri="{BB962C8B-B14F-4D97-AF65-F5344CB8AC3E}">
        <p14:creationId xmlns:p14="http://schemas.microsoft.com/office/powerpoint/2010/main" val="52662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AD9F77A-85FC-774A-9A6F-6F05C7F7E1ED}"/>
              </a:ext>
            </a:extLst>
          </p:cNvPr>
          <p:cNvSpPr>
            <a:spLocks noGrp="1"/>
          </p:cNvSpPr>
          <p:nvPr>
            <p:ph type="body" sz="quarter" idx="10"/>
          </p:nvPr>
        </p:nvSpPr>
        <p:spPr>
          <a:xfrm>
            <a:off x="457200" y="210979"/>
            <a:ext cx="11274552" cy="492443"/>
          </a:xfrm>
        </p:spPr>
        <p:txBody>
          <a:bodyPr/>
          <a:lstStyle/>
          <a:p>
            <a:r>
              <a:rPr lang="en-US" dirty="0"/>
              <a:t>What is Blockchain and Distributed Ledger Technology?</a:t>
            </a:r>
          </a:p>
        </p:txBody>
      </p:sp>
      <p:sp>
        <p:nvSpPr>
          <p:cNvPr id="4" name="Slide Number Placeholder 3">
            <a:extLst>
              <a:ext uri="{FF2B5EF4-FFF2-40B4-BE49-F238E27FC236}">
                <a16:creationId xmlns:a16="http://schemas.microsoft.com/office/drawing/2014/main" xmlns="" id="{A2134A41-EF1D-F34D-96FD-E795CDA2D89A}"/>
              </a:ext>
            </a:extLst>
          </p:cNvPr>
          <p:cNvSpPr>
            <a:spLocks noGrp="1"/>
          </p:cNvSpPr>
          <p:nvPr>
            <p:ph type="sldNum" sz="quarter" idx="11"/>
          </p:nvPr>
        </p:nvSpPr>
        <p:spPr/>
        <p:txBody>
          <a:bodyPr/>
          <a:lstStyle/>
          <a:p>
            <a:pPr algn="r">
              <a:defRPr/>
            </a:pPr>
            <a:fld id="{379C486E-DB2A-4BE6-BF4D-5CBEF5B8BFFA}" type="slidenum">
              <a:rPr lang="en-US" smtClean="0"/>
              <a:pPr algn="r">
                <a:defRPr/>
              </a:pPr>
              <a:t>2</a:t>
            </a:fld>
            <a:endParaRPr lang="en-US" dirty="0"/>
          </a:p>
        </p:txBody>
      </p:sp>
      <p:sp>
        <p:nvSpPr>
          <p:cNvPr id="5" name="Content Placeholder 2">
            <a:extLst>
              <a:ext uri="{FF2B5EF4-FFF2-40B4-BE49-F238E27FC236}">
                <a16:creationId xmlns:a16="http://schemas.microsoft.com/office/drawing/2014/main" xmlns="" id="{5F91AB63-ABC1-5B48-BC73-75080BA50A99}"/>
              </a:ext>
            </a:extLst>
          </p:cNvPr>
          <p:cNvSpPr>
            <a:spLocks noGrp="1"/>
          </p:cNvSpPr>
          <p:nvPr>
            <p:ph idx="1"/>
          </p:nvPr>
        </p:nvSpPr>
        <p:spPr>
          <a:xfrm>
            <a:off x="304799" y="1173550"/>
            <a:ext cx="5119511" cy="4998649"/>
          </a:xfrm>
        </p:spPr>
        <p:txBody>
          <a:bodyPr/>
          <a:lstStyle/>
          <a:p>
            <a:r>
              <a:rPr lang="en-US" sz="2000" b="1" dirty="0">
                <a:latin typeface="Tahoma" panose="020B0604030504040204" pitchFamily="34" charset="0"/>
                <a:ea typeface="Tahoma" panose="020B0604030504040204" pitchFamily="34" charset="0"/>
                <a:cs typeface="Tahoma" panose="020B0604030504040204" pitchFamily="34" charset="0"/>
              </a:rPr>
              <a:t>Distributed Ledger Technology</a:t>
            </a:r>
          </a:p>
          <a:p>
            <a:pPr lvl="1"/>
            <a:r>
              <a:rPr lang="en-US" sz="1800" dirty="0">
                <a:latin typeface="Tahoma" panose="020B0604030504040204" pitchFamily="34" charset="0"/>
                <a:ea typeface="Tahoma" panose="020B0604030504040204" pitchFamily="34" charset="0"/>
                <a:cs typeface="Tahoma" panose="020B0604030504040204" pitchFamily="34" charset="0"/>
              </a:rPr>
              <a:t>Family of technologies that includes blockchain where a ledger is maintained by a group of peers rather than a single central authority [exception for “permissioned” ledgers]</a:t>
            </a:r>
          </a:p>
          <a:p>
            <a:pPr lvl="1"/>
            <a:r>
              <a:rPr lang="en-US" sz="1800" dirty="0">
                <a:latin typeface="Tahoma" panose="020B0604030504040204" pitchFamily="34" charset="0"/>
                <a:ea typeface="Tahoma" panose="020B0604030504040204" pitchFamily="34" charset="0"/>
                <a:cs typeface="Tahoma" panose="020B0604030504040204" pitchFamily="34" charset="0"/>
              </a:rPr>
              <a:t>Builds on proven technologies including distributed computing, cryptographic encryption, and hashing</a:t>
            </a:r>
          </a:p>
          <a:p>
            <a:pPr marL="457200" lvl="1"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2000" b="1" dirty="0">
                <a:latin typeface="Tahoma" panose="020B0604030504040204" pitchFamily="34" charset="0"/>
                <a:ea typeface="Tahoma" panose="020B0604030504040204" pitchFamily="34" charset="0"/>
                <a:cs typeface="Tahoma" panose="020B0604030504040204" pitchFamily="34" charset="0"/>
              </a:rPr>
              <a:t>Blockchain </a:t>
            </a:r>
          </a:p>
          <a:p>
            <a:pPr lvl="1"/>
            <a:r>
              <a:rPr lang="en-US" sz="1800" dirty="0">
                <a:latin typeface="Tahoma" panose="020B0604030504040204" pitchFamily="34" charset="0"/>
                <a:ea typeface="Tahoma" panose="020B0604030504040204" pitchFamily="34" charset="0"/>
                <a:cs typeface="Tahoma" panose="020B0604030504040204" pitchFamily="34" charset="0"/>
              </a:rPr>
              <a:t>A type of distributed ledger that organizes data in blocks, and updates the entries using an append-only structure</a:t>
            </a:r>
          </a:p>
          <a:p>
            <a:pPr lvl="1"/>
            <a:r>
              <a:rPr lang="en-US" sz="1800" dirty="0">
                <a:latin typeface="Tahoma" panose="020B0604030504040204" pitchFamily="34" charset="0"/>
                <a:ea typeface="Tahoma" panose="020B0604030504040204" pitchFamily="34" charset="0"/>
                <a:cs typeface="Tahoma" panose="020B0604030504040204" pitchFamily="34" charset="0"/>
              </a:rPr>
              <a:t>Cryptocurrencies, such as Bitcoin, pioneered blockchain technology</a:t>
            </a:r>
          </a:p>
        </p:txBody>
      </p:sp>
      <p:sp>
        <p:nvSpPr>
          <p:cNvPr id="6" name="TextBox 5">
            <a:extLst>
              <a:ext uri="{FF2B5EF4-FFF2-40B4-BE49-F238E27FC236}">
                <a16:creationId xmlns:a16="http://schemas.microsoft.com/office/drawing/2014/main" xmlns="" id="{8E192969-5A35-1C47-BB4E-E0F51B594473}"/>
              </a:ext>
            </a:extLst>
          </p:cNvPr>
          <p:cNvSpPr txBox="1"/>
          <p:nvPr/>
        </p:nvSpPr>
        <p:spPr>
          <a:xfrm>
            <a:off x="5872205" y="1117106"/>
            <a:ext cx="5873724"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Properties of Distributed Ledger Technology</a:t>
            </a:r>
          </a:p>
        </p:txBody>
      </p:sp>
      <p:grpSp>
        <p:nvGrpSpPr>
          <p:cNvPr id="7" name="Group 6">
            <a:extLst>
              <a:ext uri="{FF2B5EF4-FFF2-40B4-BE49-F238E27FC236}">
                <a16:creationId xmlns:a16="http://schemas.microsoft.com/office/drawing/2014/main" xmlns="" id="{785D7E22-BE59-304B-A92C-B4377078BBF1}"/>
              </a:ext>
            </a:extLst>
          </p:cNvPr>
          <p:cNvGrpSpPr/>
          <p:nvPr/>
        </p:nvGrpSpPr>
        <p:grpSpPr>
          <a:xfrm>
            <a:off x="5680572" y="1708206"/>
            <a:ext cx="2838688" cy="738664"/>
            <a:chOff x="5864879" y="1708206"/>
            <a:chExt cx="2838688" cy="738664"/>
          </a:xfrm>
        </p:grpSpPr>
        <p:pic>
          <p:nvPicPr>
            <p:cNvPr id="8" name="Picture 7">
              <a:extLst>
                <a:ext uri="{FF2B5EF4-FFF2-40B4-BE49-F238E27FC236}">
                  <a16:creationId xmlns:a16="http://schemas.microsoft.com/office/drawing/2014/main" xmlns="" id="{C8803984-040B-124F-9D14-07623A766384}"/>
                </a:ext>
              </a:extLst>
            </p:cNvPr>
            <p:cNvPicPr>
              <a:picLocks noChangeAspect="1"/>
            </p:cNvPicPr>
            <p:nvPr/>
          </p:nvPicPr>
          <p:blipFill>
            <a:blip r:embed="rId2">
              <a:duotone>
                <a:schemeClr val="accent1">
                  <a:shade val="45000"/>
                  <a:satMod val="135000"/>
                </a:schemeClr>
                <a:prstClr val="white"/>
              </a:duotone>
            </a:blip>
            <a:stretch>
              <a:fillRect/>
            </a:stretch>
          </p:blipFill>
          <p:spPr>
            <a:xfrm>
              <a:off x="5864879" y="1735507"/>
              <a:ext cx="684062" cy="684062"/>
            </a:xfrm>
            <a:prstGeom prst="rect">
              <a:avLst/>
            </a:prstGeom>
          </p:spPr>
        </p:pic>
        <p:sp>
          <p:nvSpPr>
            <p:cNvPr id="9" name="Rectangle 8">
              <a:extLst>
                <a:ext uri="{FF2B5EF4-FFF2-40B4-BE49-F238E27FC236}">
                  <a16:creationId xmlns:a16="http://schemas.microsoft.com/office/drawing/2014/main" xmlns="" id="{8873455A-4DEF-664D-A6B3-76B8951C17FB}"/>
                </a:ext>
              </a:extLst>
            </p:cNvPr>
            <p:cNvSpPr/>
            <p:nvPr/>
          </p:nvSpPr>
          <p:spPr>
            <a:xfrm>
              <a:off x="6581256" y="1708206"/>
              <a:ext cx="2122311" cy="738664"/>
            </a:xfrm>
            <a:prstGeom prst="rect">
              <a:avLst/>
            </a:prstGeom>
            <a:ln>
              <a:noFill/>
            </a:ln>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Distributed </a:t>
              </a:r>
            </a:p>
            <a:p>
              <a:pPr algn="ctr"/>
              <a:r>
                <a:rPr lang="en-US" sz="1400" dirty="0">
                  <a:latin typeface="Tahoma" panose="020B0604030504040204" pitchFamily="34" charset="0"/>
                  <a:ea typeface="Tahoma" panose="020B0604030504040204" pitchFamily="34" charset="0"/>
                  <a:cs typeface="Tahoma" panose="020B0604030504040204" pitchFamily="34" charset="0"/>
                </a:rPr>
                <a:t>Shared ledger for full transparency</a:t>
              </a:r>
            </a:p>
          </p:txBody>
        </p:sp>
      </p:grpSp>
      <p:grpSp>
        <p:nvGrpSpPr>
          <p:cNvPr id="10" name="Group 9">
            <a:extLst>
              <a:ext uri="{FF2B5EF4-FFF2-40B4-BE49-F238E27FC236}">
                <a16:creationId xmlns:a16="http://schemas.microsoft.com/office/drawing/2014/main" xmlns="" id="{3A575BEA-039F-3D4D-A63E-CB8ACE88B76E}"/>
              </a:ext>
            </a:extLst>
          </p:cNvPr>
          <p:cNvGrpSpPr/>
          <p:nvPr/>
        </p:nvGrpSpPr>
        <p:grpSpPr>
          <a:xfrm>
            <a:off x="5680572" y="2829831"/>
            <a:ext cx="2832471" cy="954107"/>
            <a:chOff x="5872402" y="2703784"/>
            <a:chExt cx="2832471" cy="954107"/>
          </a:xfrm>
        </p:grpSpPr>
        <p:pic>
          <p:nvPicPr>
            <p:cNvPr id="11" name="Picture 10">
              <a:extLst>
                <a:ext uri="{FF2B5EF4-FFF2-40B4-BE49-F238E27FC236}">
                  <a16:creationId xmlns:a16="http://schemas.microsoft.com/office/drawing/2014/main" xmlns="" id="{46B73A36-31A2-A649-A94A-DB7960C935E4}"/>
                </a:ext>
              </a:extLst>
            </p:cNvPr>
            <p:cNvPicPr>
              <a:picLocks noChangeAspect="1"/>
            </p:cNvPicPr>
            <p:nvPr/>
          </p:nvPicPr>
          <p:blipFill>
            <a:blip r:embed="rId3">
              <a:duotone>
                <a:schemeClr val="accent1">
                  <a:shade val="45000"/>
                  <a:satMod val="135000"/>
                </a:schemeClr>
                <a:prstClr val="white"/>
              </a:duotone>
            </a:blip>
            <a:stretch>
              <a:fillRect/>
            </a:stretch>
          </p:blipFill>
          <p:spPr>
            <a:xfrm>
              <a:off x="5872402" y="2802986"/>
              <a:ext cx="755703" cy="755703"/>
            </a:xfrm>
            <a:prstGeom prst="rect">
              <a:avLst/>
            </a:prstGeom>
          </p:spPr>
        </p:pic>
        <p:sp>
          <p:nvSpPr>
            <p:cNvPr id="12" name="Rectangle 11">
              <a:extLst>
                <a:ext uri="{FF2B5EF4-FFF2-40B4-BE49-F238E27FC236}">
                  <a16:creationId xmlns:a16="http://schemas.microsoft.com/office/drawing/2014/main" xmlns="" id="{0D1CCDCF-2F52-5B41-BF47-724E1C569A29}"/>
                </a:ext>
              </a:extLst>
            </p:cNvPr>
            <p:cNvSpPr/>
            <p:nvPr/>
          </p:nvSpPr>
          <p:spPr>
            <a:xfrm>
              <a:off x="6581256" y="2703784"/>
              <a:ext cx="2123617" cy="954107"/>
            </a:xfrm>
            <a:prstGeom prst="rect">
              <a:avLst/>
            </a:prstGeom>
            <a:ln>
              <a:noFill/>
            </a:ln>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Anonymous </a:t>
              </a:r>
            </a:p>
            <a:p>
              <a:pPr algn="ctr"/>
              <a:r>
                <a:rPr lang="en-US" sz="1400" dirty="0">
                  <a:latin typeface="Tahoma" panose="020B0604030504040204" pitchFamily="34" charset="0"/>
                  <a:ea typeface="Tahoma" panose="020B0604030504040204" pitchFamily="34" charset="0"/>
                  <a:cs typeface="Tahoma" panose="020B0604030504040204" pitchFamily="34" charset="0"/>
                </a:rPr>
                <a:t>Identity of participants is either pseudonymous or anonymous</a:t>
              </a:r>
            </a:p>
          </p:txBody>
        </p:sp>
      </p:grpSp>
      <p:grpSp>
        <p:nvGrpSpPr>
          <p:cNvPr id="13" name="Group 12">
            <a:extLst>
              <a:ext uri="{FF2B5EF4-FFF2-40B4-BE49-F238E27FC236}">
                <a16:creationId xmlns:a16="http://schemas.microsoft.com/office/drawing/2014/main" xmlns="" id="{89B48A71-2983-EE4A-A0CD-E2F9B88C8C93}"/>
              </a:ext>
            </a:extLst>
          </p:cNvPr>
          <p:cNvGrpSpPr/>
          <p:nvPr/>
        </p:nvGrpSpPr>
        <p:grpSpPr>
          <a:xfrm>
            <a:off x="8714294" y="2135062"/>
            <a:ext cx="3134121" cy="755703"/>
            <a:chOff x="8866694" y="1944562"/>
            <a:chExt cx="3134121" cy="755703"/>
          </a:xfrm>
        </p:grpSpPr>
        <p:pic>
          <p:nvPicPr>
            <p:cNvPr id="14" name="Picture 13">
              <a:extLst>
                <a:ext uri="{FF2B5EF4-FFF2-40B4-BE49-F238E27FC236}">
                  <a16:creationId xmlns:a16="http://schemas.microsoft.com/office/drawing/2014/main" xmlns="" id="{13044974-BB2A-2841-BA6B-12AFEFD6753D}"/>
                </a:ext>
              </a:extLst>
            </p:cNvPr>
            <p:cNvPicPr>
              <a:picLocks noChangeAspect="1"/>
            </p:cNvPicPr>
            <p:nvPr/>
          </p:nvPicPr>
          <p:blipFill>
            <a:blip r:embed="rId4">
              <a:duotone>
                <a:schemeClr val="accent1">
                  <a:shade val="45000"/>
                  <a:satMod val="135000"/>
                </a:schemeClr>
                <a:prstClr val="white"/>
              </a:duotone>
            </a:blip>
            <a:stretch>
              <a:fillRect/>
            </a:stretch>
          </p:blipFill>
          <p:spPr>
            <a:xfrm>
              <a:off x="8866694" y="1944562"/>
              <a:ext cx="755703" cy="755703"/>
            </a:xfrm>
            <a:prstGeom prst="rect">
              <a:avLst/>
            </a:prstGeom>
          </p:spPr>
        </p:pic>
        <p:sp>
          <p:nvSpPr>
            <p:cNvPr id="15" name="Rectangle 14">
              <a:extLst>
                <a:ext uri="{FF2B5EF4-FFF2-40B4-BE49-F238E27FC236}">
                  <a16:creationId xmlns:a16="http://schemas.microsoft.com/office/drawing/2014/main" xmlns="" id="{54EEC7AA-D9C9-624F-99D7-466BCFBEFDE5}"/>
                </a:ext>
              </a:extLst>
            </p:cNvPr>
            <p:cNvSpPr/>
            <p:nvPr/>
          </p:nvSpPr>
          <p:spPr>
            <a:xfrm>
              <a:off x="9531935" y="1953081"/>
              <a:ext cx="2468880" cy="738664"/>
            </a:xfrm>
            <a:prstGeom prst="rect">
              <a:avLst/>
            </a:prstGeom>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Time-stamped </a:t>
              </a:r>
            </a:p>
            <a:p>
              <a:pPr algn="ctr"/>
              <a:r>
                <a:rPr lang="en-US" sz="1400" dirty="0">
                  <a:latin typeface="Tahoma" panose="020B0604030504040204" pitchFamily="34" charset="0"/>
                  <a:ea typeface="Tahoma" panose="020B0604030504040204" pitchFamily="34" charset="0"/>
                  <a:cs typeface="Tahoma" panose="020B0604030504040204" pitchFamily="34" charset="0"/>
                </a:rPr>
                <a:t>Transaction timestamp is recorded on block</a:t>
              </a:r>
            </a:p>
          </p:txBody>
        </p:sp>
      </p:grpSp>
      <p:grpSp>
        <p:nvGrpSpPr>
          <p:cNvPr id="16" name="Group 15">
            <a:extLst>
              <a:ext uri="{FF2B5EF4-FFF2-40B4-BE49-F238E27FC236}">
                <a16:creationId xmlns:a16="http://schemas.microsoft.com/office/drawing/2014/main" xmlns="" id="{90B2D5D4-11FD-384F-9C20-B65063BECE25}"/>
              </a:ext>
            </a:extLst>
          </p:cNvPr>
          <p:cNvGrpSpPr/>
          <p:nvPr/>
        </p:nvGrpSpPr>
        <p:grpSpPr>
          <a:xfrm>
            <a:off x="5680572" y="5288525"/>
            <a:ext cx="2988898" cy="962627"/>
            <a:chOff x="5872402" y="5288525"/>
            <a:chExt cx="2988898" cy="962627"/>
          </a:xfrm>
        </p:grpSpPr>
        <p:grpSp>
          <p:nvGrpSpPr>
            <p:cNvPr id="17" name="Group 16">
              <a:extLst>
                <a:ext uri="{FF2B5EF4-FFF2-40B4-BE49-F238E27FC236}">
                  <a16:creationId xmlns:a16="http://schemas.microsoft.com/office/drawing/2014/main" xmlns="" id="{E4B995B4-F15F-E846-ADE7-DAE2E6CC7F61}"/>
                </a:ext>
              </a:extLst>
            </p:cNvPr>
            <p:cNvGrpSpPr/>
            <p:nvPr/>
          </p:nvGrpSpPr>
          <p:grpSpPr>
            <a:xfrm>
              <a:off x="5872402" y="5495449"/>
              <a:ext cx="755703" cy="755703"/>
              <a:chOff x="5872402" y="5603171"/>
              <a:chExt cx="755703" cy="755703"/>
            </a:xfrm>
          </p:grpSpPr>
          <p:pic>
            <p:nvPicPr>
              <p:cNvPr id="19" name="Picture 18">
                <a:extLst>
                  <a:ext uri="{FF2B5EF4-FFF2-40B4-BE49-F238E27FC236}">
                    <a16:creationId xmlns:a16="http://schemas.microsoft.com/office/drawing/2014/main" xmlns="" id="{92D5C66A-04F2-9641-BDF6-2E437DEC6B4C}"/>
                  </a:ext>
                </a:extLst>
              </p:cNvPr>
              <p:cNvPicPr>
                <a:picLocks noChangeAspect="1"/>
              </p:cNvPicPr>
              <p:nvPr/>
            </p:nvPicPr>
            <p:blipFill>
              <a:blip r:embed="rId5">
                <a:duotone>
                  <a:schemeClr val="accent1">
                    <a:shade val="45000"/>
                    <a:satMod val="135000"/>
                  </a:schemeClr>
                  <a:prstClr val="white"/>
                </a:duotone>
              </a:blip>
              <a:stretch>
                <a:fillRect/>
              </a:stretch>
            </p:blipFill>
            <p:spPr>
              <a:xfrm>
                <a:off x="5872402" y="5603171"/>
                <a:ext cx="755703" cy="755703"/>
              </a:xfrm>
              <a:prstGeom prst="rect">
                <a:avLst/>
              </a:prstGeom>
            </p:spPr>
          </p:pic>
          <p:sp>
            <p:nvSpPr>
              <p:cNvPr id="20" name="5-Point Star 19">
                <a:extLst>
                  <a:ext uri="{FF2B5EF4-FFF2-40B4-BE49-F238E27FC236}">
                    <a16:creationId xmlns:a16="http://schemas.microsoft.com/office/drawing/2014/main" xmlns="" id="{6455B261-8075-2843-8048-1B35DA3F9D7A}"/>
                  </a:ext>
                </a:extLst>
              </p:cNvPr>
              <p:cNvSpPr/>
              <p:nvPr/>
            </p:nvSpPr>
            <p:spPr>
              <a:xfrm>
                <a:off x="6054565" y="5798142"/>
                <a:ext cx="365760" cy="365760"/>
              </a:xfrm>
              <a:prstGeom prst="star5">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xmlns="" id="{80563B32-5874-E242-9C4F-EB5EA9045697}"/>
                </a:ext>
              </a:extLst>
            </p:cNvPr>
            <p:cNvSpPr/>
            <p:nvPr/>
          </p:nvSpPr>
          <p:spPr>
            <a:xfrm>
              <a:off x="6586672" y="5288525"/>
              <a:ext cx="2274628" cy="954107"/>
            </a:xfrm>
            <a:prstGeom prst="rect">
              <a:avLst/>
            </a:prstGeom>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Immutable </a:t>
              </a:r>
            </a:p>
            <a:p>
              <a:pPr algn="ctr"/>
              <a:r>
                <a:rPr lang="en-US" sz="1400" dirty="0">
                  <a:latin typeface="Tahoma" panose="020B0604030504040204" pitchFamily="34" charset="0"/>
                  <a:ea typeface="Tahoma" panose="020B0604030504040204" pitchFamily="34" charset="0"/>
                  <a:cs typeface="Tahoma" panose="020B0604030504040204" pitchFamily="34" charset="0"/>
                </a:rPr>
                <a:t>Permanent, indelible, and unalterable history of transactions</a:t>
              </a:r>
            </a:p>
          </p:txBody>
        </p:sp>
      </p:grpSp>
      <p:grpSp>
        <p:nvGrpSpPr>
          <p:cNvPr id="21" name="Group 20">
            <a:extLst>
              <a:ext uri="{FF2B5EF4-FFF2-40B4-BE49-F238E27FC236}">
                <a16:creationId xmlns:a16="http://schemas.microsoft.com/office/drawing/2014/main" xmlns="" id="{0CF8884D-F2B3-A747-96CB-734705793836}"/>
              </a:ext>
            </a:extLst>
          </p:cNvPr>
          <p:cNvGrpSpPr/>
          <p:nvPr/>
        </p:nvGrpSpPr>
        <p:grpSpPr>
          <a:xfrm>
            <a:off x="8714294" y="3220030"/>
            <a:ext cx="3137759" cy="1169551"/>
            <a:chOff x="8866694" y="2866559"/>
            <a:chExt cx="3137759" cy="1169551"/>
          </a:xfrm>
        </p:grpSpPr>
        <p:pic>
          <p:nvPicPr>
            <p:cNvPr id="22" name="Picture 21">
              <a:extLst>
                <a:ext uri="{FF2B5EF4-FFF2-40B4-BE49-F238E27FC236}">
                  <a16:creationId xmlns:a16="http://schemas.microsoft.com/office/drawing/2014/main" xmlns="" id="{97D1D336-3D95-0544-8A0A-523F69C919E1}"/>
                </a:ext>
              </a:extLst>
            </p:cNvPr>
            <p:cNvPicPr>
              <a:picLocks noChangeAspect="1"/>
            </p:cNvPicPr>
            <p:nvPr/>
          </p:nvPicPr>
          <p:blipFill>
            <a:blip r:embed="rId6">
              <a:duotone>
                <a:schemeClr val="accent1">
                  <a:shade val="45000"/>
                  <a:satMod val="135000"/>
                </a:schemeClr>
                <a:prstClr val="white"/>
              </a:duotone>
            </a:blip>
            <a:stretch>
              <a:fillRect/>
            </a:stretch>
          </p:blipFill>
          <p:spPr>
            <a:xfrm>
              <a:off x="8866694" y="3073483"/>
              <a:ext cx="755703" cy="755703"/>
            </a:xfrm>
            <a:prstGeom prst="rect">
              <a:avLst/>
            </a:prstGeom>
          </p:spPr>
        </p:pic>
        <p:sp>
          <p:nvSpPr>
            <p:cNvPr id="23" name="Rectangle 22">
              <a:extLst>
                <a:ext uri="{FF2B5EF4-FFF2-40B4-BE49-F238E27FC236}">
                  <a16:creationId xmlns:a16="http://schemas.microsoft.com/office/drawing/2014/main" xmlns="" id="{6A1A39E5-0DC3-FC4C-9142-A065FF26360D}"/>
                </a:ext>
              </a:extLst>
            </p:cNvPr>
            <p:cNvSpPr/>
            <p:nvPr/>
          </p:nvSpPr>
          <p:spPr>
            <a:xfrm>
              <a:off x="9531935" y="2866559"/>
              <a:ext cx="2472518" cy="1169551"/>
            </a:xfrm>
            <a:prstGeom prst="rect">
              <a:avLst/>
            </a:prstGeom>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Programmable </a:t>
              </a:r>
            </a:p>
            <a:p>
              <a:pPr algn="ctr"/>
              <a:r>
                <a:rPr lang="en-US" sz="1400" dirty="0">
                  <a:latin typeface="Tahoma" panose="020B0604030504040204" pitchFamily="34" charset="0"/>
                  <a:ea typeface="Tahoma" panose="020B0604030504040204" pitchFamily="34" charset="0"/>
                  <a:cs typeface="Tahoma" panose="020B0604030504040204" pitchFamily="34" charset="0"/>
                </a:rPr>
                <a:t>Smart contracts </a:t>
              </a:r>
            </a:p>
            <a:p>
              <a:pPr algn="ctr"/>
              <a:r>
                <a:rPr lang="en-US" sz="1400" dirty="0">
                  <a:latin typeface="Tahoma" panose="020B0604030504040204" pitchFamily="34" charset="0"/>
                  <a:ea typeface="Tahoma" panose="020B0604030504040204" pitchFamily="34" charset="0"/>
                  <a:cs typeface="Tahoma" panose="020B0604030504040204" pitchFamily="34" charset="0"/>
                </a:rPr>
                <a:t>generate instructions for downstream processes if reference conditions are met</a:t>
              </a:r>
            </a:p>
          </p:txBody>
        </p:sp>
      </p:grpSp>
      <p:grpSp>
        <p:nvGrpSpPr>
          <p:cNvPr id="24" name="Group 23">
            <a:extLst>
              <a:ext uri="{FF2B5EF4-FFF2-40B4-BE49-F238E27FC236}">
                <a16:creationId xmlns:a16="http://schemas.microsoft.com/office/drawing/2014/main" xmlns="" id="{51A6812C-374A-6648-9F9F-2F067152E598}"/>
              </a:ext>
            </a:extLst>
          </p:cNvPr>
          <p:cNvGrpSpPr/>
          <p:nvPr/>
        </p:nvGrpSpPr>
        <p:grpSpPr>
          <a:xfrm>
            <a:off x="8714294" y="4718846"/>
            <a:ext cx="3134120" cy="954107"/>
            <a:chOff x="8866694" y="4528346"/>
            <a:chExt cx="3134120" cy="954107"/>
          </a:xfrm>
        </p:grpSpPr>
        <p:pic>
          <p:nvPicPr>
            <p:cNvPr id="25" name="Picture 24">
              <a:extLst>
                <a:ext uri="{FF2B5EF4-FFF2-40B4-BE49-F238E27FC236}">
                  <a16:creationId xmlns:a16="http://schemas.microsoft.com/office/drawing/2014/main" xmlns="" id="{CAE0C957-E383-BB44-AE57-8CC07629A74D}"/>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a14:imgEffect>
                        <a14:colorTemperature colorTemp="11500"/>
                      </a14:imgEffect>
                    </a14:imgLayer>
                  </a14:imgProps>
                </a:ext>
              </a:extLst>
            </a:blip>
            <a:stretch>
              <a:fillRect/>
            </a:stretch>
          </p:blipFill>
          <p:spPr>
            <a:xfrm>
              <a:off x="8866694" y="4627548"/>
              <a:ext cx="755703" cy="755703"/>
            </a:xfrm>
            <a:prstGeom prst="rect">
              <a:avLst/>
            </a:prstGeom>
          </p:spPr>
        </p:pic>
        <p:sp>
          <p:nvSpPr>
            <p:cNvPr id="26" name="Rectangle 25">
              <a:extLst>
                <a:ext uri="{FF2B5EF4-FFF2-40B4-BE49-F238E27FC236}">
                  <a16:creationId xmlns:a16="http://schemas.microsoft.com/office/drawing/2014/main" xmlns="" id="{C9B731F5-C647-3444-B4D3-1648A2D4AE8D}"/>
                </a:ext>
              </a:extLst>
            </p:cNvPr>
            <p:cNvSpPr/>
            <p:nvPr/>
          </p:nvSpPr>
          <p:spPr>
            <a:xfrm>
              <a:off x="9531934" y="4528346"/>
              <a:ext cx="2468880" cy="954107"/>
            </a:xfrm>
            <a:prstGeom prst="rect">
              <a:avLst/>
            </a:prstGeom>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Secure </a:t>
              </a:r>
            </a:p>
            <a:p>
              <a:pPr algn="ctr"/>
              <a:r>
                <a:rPr lang="en-US" sz="1400" dirty="0">
                  <a:latin typeface="Tahoma" panose="020B0604030504040204" pitchFamily="34" charset="0"/>
                  <a:ea typeface="Tahoma" panose="020B0604030504040204" pitchFamily="34" charset="0"/>
                  <a:cs typeface="Tahoma" panose="020B0604030504040204" pitchFamily="34" charset="0"/>
                </a:rPr>
                <a:t>Encryption technologies enables security and anonymity of data</a:t>
              </a:r>
            </a:p>
          </p:txBody>
        </p:sp>
      </p:grpSp>
      <p:grpSp>
        <p:nvGrpSpPr>
          <p:cNvPr id="27" name="Group 26">
            <a:extLst>
              <a:ext uri="{FF2B5EF4-FFF2-40B4-BE49-F238E27FC236}">
                <a16:creationId xmlns:a16="http://schemas.microsoft.com/office/drawing/2014/main" xmlns="" id="{44D3816A-75D6-6F4C-AA56-1B4D3937C3D8}"/>
              </a:ext>
            </a:extLst>
          </p:cNvPr>
          <p:cNvGrpSpPr/>
          <p:nvPr/>
        </p:nvGrpSpPr>
        <p:grpSpPr>
          <a:xfrm>
            <a:off x="5680572" y="4166899"/>
            <a:ext cx="2841626" cy="954107"/>
            <a:chOff x="5832972" y="4186785"/>
            <a:chExt cx="2841626" cy="954107"/>
          </a:xfrm>
        </p:grpSpPr>
        <p:sp>
          <p:nvSpPr>
            <p:cNvPr id="28" name="Rectangle 27">
              <a:extLst>
                <a:ext uri="{FF2B5EF4-FFF2-40B4-BE49-F238E27FC236}">
                  <a16:creationId xmlns:a16="http://schemas.microsoft.com/office/drawing/2014/main" xmlns="" id="{8CFC6E3D-7603-9148-B4B6-34F7B27EECCC}"/>
                </a:ext>
              </a:extLst>
            </p:cNvPr>
            <p:cNvSpPr/>
            <p:nvPr/>
          </p:nvSpPr>
          <p:spPr>
            <a:xfrm>
              <a:off x="6550981" y="4186785"/>
              <a:ext cx="2123617" cy="954107"/>
            </a:xfrm>
            <a:prstGeom prst="rect">
              <a:avLst/>
            </a:prstGeom>
          </p:spPr>
          <p:txBody>
            <a:bodyPr wrap="squar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Mutual consensus </a:t>
              </a:r>
            </a:p>
            <a:p>
              <a:pPr algn="ctr"/>
              <a:r>
                <a:rPr lang="en-US" sz="1400" dirty="0">
                  <a:latin typeface="Tahoma" panose="020B0604030504040204" pitchFamily="34" charset="0"/>
                  <a:ea typeface="Tahoma" panose="020B0604030504040204" pitchFamily="34" charset="0"/>
                  <a:cs typeface="Tahoma" panose="020B0604030504040204" pitchFamily="34" charset="0"/>
                </a:rPr>
                <a:t>Good behavior of a majority of identified validator nodes</a:t>
              </a:r>
            </a:p>
          </p:txBody>
        </p:sp>
        <p:pic>
          <p:nvPicPr>
            <p:cNvPr id="29" name="Picture 28">
              <a:extLst>
                <a:ext uri="{FF2B5EF4-FFF2-40B4-BE49-F238E27FC236}">
                  <a16:creationId xmlns:a16="http://schemas.microsoft.com/office/drawing/2014/main" xmlns="" id="{DCE8C736-C167-9845-8F23-13A3783E4E4B}"/>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a14:imgEffect>
                        <a14:colorTemperature colorTemp="8605"/>
                      </a14:imgEffect>
                      <a14:imgEffect>
                        <a14:saturation sat="381000"/>
                      </a14:imgEffect>
                    </a14:imgLayer>
                  </a14:imgProps>
                </a:ext>
              </a:extLst>
            </a:blip>
            <a:stretch>
              <a:fillRect/>
            </a:stretch>
          </p:blipFill>
          <p:spPr>
            <a:xfrm>
              <a:off x="5832972" y="4190357"/>
              <a:ext cx="795133" cy="731520"/>
            </a:xfrm>
            <a:prstGeom prst="rect">
              <a:avLst/>
            </a:prstGeom>
          </p:spPr>
        </p:pic>
      </p:grpSp>
    </p:spTree>
    <p:extLst>
      <p:ext uri="{BB962C8B-B14F-4D97-AF65-F5344CB8AC3E}">
        <p14:creationId xmlns:p14="http://schemas.microsoft.com/office/powerpoint/2010/main" val="427262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0722" y="26313"/>
            <a:ext cx="11274552" cy="861774"/>
          </a:xfrm>
        </p:spPr>
        <p:txBody>
          <a:bodyPr/>
          <a:lstStyle/>
          <a:p>
            <a:r>
              <a:rPr lang="en-GB" dirty="0"/>
              <a:t>Enterprise Identity Distributed Ledger Network </a:t>
            </a:r>
          </a:p>
          <a:p>
            <a:r>
              <a:rPr lang="en-GB" sz="2400" dirty="0"/>
              <a:t>Verifiable Credential – For </a:t>
            </a:r>
            <a:r>
              <a:rPr lang="en-GB" sz="2400" dirty="0" smtClean="0"/>
              <a:t>TNR </a:t>
            </a:r>
            <a:r>
              <a:rPr lang="en-GB" sz="2400" dirty="0"/>
              <a:t>TN </a:t>
            </a:r>
            <a:r>
              <a:rPr lang="en-GB" sz="2400" dirty="0" smtClean="0"/>
              <a:t>Delegation </a:t>
            </a:r>
            <a:r>
              <a:rPr lang="en-GB" sz="2400" dirty="0"/>
              <a:t>to a </a:t>
            </a:r>
            <a:r>
              <a:rPr lang="en-GB" sz="2400" dirty="0" smtClean="0"/>
              <a:t>Brand Enterprise</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20</a:t>
            </a:fld>
            <a:endParaRPr lang="en-US" dirty="0"/>
          </a:p>
        </p:txBody>
      </p:sp>
      <p:pic>
        <p:nvPicPr>
          <p:cNvPr id="155" name="Picture 154"/>
          <p:cNvPicPr>
            <a:picLocks noChangeAspect="1"/>
          </p:cNvPicPr>
          <p:nvPr/>
        </p:nvPicPr>
        <p:blipFill>
          <a:blip r:embed="rId2"/>
          <a:stretch>
            <a:fillRect/>
          </a:stretch>
        </p:blipFill>
        <p:spPr>
          <a:xfrm>
            <a:off x="1714838" y="1208210"/>
            <a:ext cx="9257962" cy="5159640"/>
          </a:xfrm>
          <a:prstGeom prst="rect">
            <a:avLst/>
          </a:prstGeom>
        </p:spPr>
      </p:pic>
    </p:spTree>
    <p:extLst>
      <p:ext uri="{BB962C8B-B14F-4D97-AF65-F5344CB8AC3E}">
        <p14:creationId xmlns:p14="http://schemas.microsoft.com/office/powerpoint/2010/main" val="13969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0722" y="26313"/>
            <a:ext cx="11274552" cy="861774"/>
          </a:xfrm>
        </p:spPr>
        <p:txBody>
          <a:bodyPr/>
          <a:lstStyle/>
          <a:p>
            <a:r>
              <a:rPr lang="en-GB" dirty="0"/>
              <a:t>Enterprise Identity Distributed Ledger Network </a:t>
            </a:r>
          </a:p>
          <a:p>
            <a:r>
              <a:rPr lang="en-GB" sz="2400" dirty="0"/>
              <a:t>Verifiable Credential – For TNR TN Delegation to a Brand Enterprise</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21</a:t>
            </a:fld>
            <a:endParaRPr lang="en-US" dirty="0"/>
          </a:p>
        </p:txBody>
      </p:sp>
      <p:sp>
        <p:nvSpPr>
          <p:cNvPr id="7" name="Rectangle 6"/>
          <p:cNvSpPr/>
          <p:nvPr/>
        </p:nvSpPr>
        <p:spPr>
          <a:xfrm>
            <a:off x="273910" y="961348"/>
            <a:ext cx="4757394"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W3C verifiable credential claim representing the TN </a:t>
            </a:r>
            <a:r>
              <a:rPr lang="en-US" dirty="0" smtClean="0">
                <a:latin typeface="Arial" panose="020B0604020202020204" pitchFamily="34" charset="0"/>
                <a:ea typeface="Times New Roman" panose="02020603050405020304" pitchFamily="18" charset="0"/>
                <a:cs typeface="Times New Roman" panose="02020603050405020304" pitchFamily="18" charset="0"/>
              </a:rPr>
              <a:t>delegation</a:t>
            </a:r>
            <a:endParaRPr lang="en-US" dirty="0"/>
          </a:p>
        </p:txBody>
      </p:sp>
      <p:sp>
        <p:nvSpPr>
          <p:cNvPr id="8" name="Rectangle 7"/>
          <p:cNvSpPr/>
          <p:nvPr/>
        </p:nvSpPr>
        <p:spPr>
          <a:xfrm>
            <a:off x="5993372" y="1284514"/>
            <a:ext cx="5426323" cy="5431808"/>
          </a:xfrm>
          <a:prstGeom prst="rect">
            <a:avLst/>
          </a:prstGeom>
        </p:spPr>
        <p:txBody>
          <a:bodyPr>
            <a:spAutoFit/>
          </a:bodyPr>
          <a:lstStyle/>
          <a:p>
            <a:pPr marL="914400" algn="just">
              <a:lnSpc>
                <a:spcPct val="150000"/>
              </a:lnSpc>
              <a:spcBef>
                <a:spcPts val="0"/>
              </a:spcBef>
              <a:spcAft>
                <a:spcPts val="0"/>
              </a:spcAft>
            </a:pPr>
            <a:r>
              <a:rPr lang="en-US" sz="800" dirty="0" smtClean="0">
                <a:latin typeface="Courier New" panose="02070309020205020404" pitchFamily="49" charset="0"/>
                <a:ea typeface="Times New Roman" panose="02020603050405020304" pitchFamily="18" charset="0"/>
                <a:cs typeface="Times New Roman" panose="02020603050405020304" pitchFamily="18" charset="0"/>
              </a:rPr>
              <a:t>"</a:t>
            </a:r>
            <a:r>
              <a:rPr lang="en-US" sz="800" dirty="0">
                <a:latin typeface="Courier New" panose="02070309020205020404" pitchFamily="49" charset="0"/>
                <a:ea typeface="Times New Roman" panose="02020603050405020304" pitchFamily="18" charset="0"/>
                <a:cs typeface="Times New Roman" panose="02020603050405020304" pitchFamily="18" charset="0"/>
              </a:rPr>
              <a:t>id": "</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  “authentication”:[{</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“id”:”</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TNIDENTITY#Key1</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“controller”:”</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TNPS1</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publicKey</a:t>
            </a:r>
            <a:r>
              <a:rPr lang="en-US" sz="800" dirty="0">
                <a:latin typeface="Courier New" panose="02070309020205020404" pitchFamily="49" charset="0"/>
                <a:ea typeface="Times New Roman" panose="02020603050405020304" pitchFamily="18" charset="0"/>
                <a:cs typeface="Times New Roman" panose="02020603050405020304" pitchFamily="18" charset="0"/>
              </a:rPr>
              <a:t>": "H3C2AVv……."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	 “id”:”</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TNIDENTITY#Key2</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“controller”:”</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TNR1</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“level”:”</a:t>
            </a:r>
            <a:r>
              <a:rPr lang="en-US" sz="800" b="1" dirty="0" err="1">
                <a:latin typeface="Courier New" panose="02070309020205020404" pitchFamily="49" charset="0"/>
                <a:ea typeface="Times New Roman" panose="02020603050405020304" pitchFamily="18" charset="0"/>
                <a:cs typeface="Times New Roman" panose="02020603050405020304" pitchFamily="18" charset="0"/>
              </a:rPr>
              <a:t>TopRestricted</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publicKey</a:t>
            </a:r>
            <a:r>
              <a:rPr lang="en-US" sz="800" dirty="0">
                <a:latin typeface="Courier New" panose="02070309020205020404" pitchFamily="49" charset="0"/>
                <a:ea typeface="Times New Roman" panose="02020603050405020304" pitchFamily="18" charset="0"/>
                <a:cs typeface="Times New Roman" panose="02020603050405020304" pitchFamily="18" charset="0"/>
              </a:rPr>
              <a:t>": "LMv6g…………."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“id”:”</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TNIDENTITY#Key3</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“controller”:”</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BRAND1</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“level”:”</a:t>
            </a:r>
            <a:r>
              <a:rPr lang="en-US" sz="800" b="1" dirty="0" err="1">
                <a:latin typeface="Courier New" panose="02070309020205020404" pitchFamily="49" charset="0"/>
                <a:ea typeface="Times New Roman" panose="02020603050405020304" pitchFamily="18" charset="0"/>
                <a:cs typeface="Times New Roman" panose="02020603050405020304" pitchFamily="18" charset="0"/>
              </a:rPr>
              <a:t>TopRestricted</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publicKey</a:t>
            </a:r>
            <a:r>
              <a:rPr lang="en-US" sz="800" dirty="0">
                <a:latin typeface="Courier New" panose="02070309020205020404" pitchFamily="49" charset="0"/>
                <a:ea typeface="Times New Roman" panose="02020603050405020304" pitchFamily="18" charset="0"/>
                <a:cs typeface="Times New Roman" panose="02020603050405020304" pitchFamily="18" charset="0"/>
              </a:rPr>
              <a:t>": "LMv6g…………."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													</a:t>
            </a:r>
            <a:r>
              <a:rPr lang="en-US" sz="800" dirty="0" smtClean="0">
                <a:latin typeface="Courier New" panose="02070309020205020404" pitchFamily="49" charset="0"/>
                <a:ea typeface="Times New Roman" panose="02020603050405020304" pitchFamily="18" charset="0"/>
                <a:cs typeface="Times New Roman" panose="02020603050405020304" pitchFamily="18" charset="0"/>
              </a:rPr>
              <a:t>"</a:t>
            </a:r>
            <a:r>
              <a:rPr lang="en-US" sz="800" dirty="0">
                <a:latin typeface="Courier New" panose="02070309020205020404" pitchFamily="49" charset="0"/>
                <a:ea typeface="Times New Roman" panose="02020603050405020304" pitchFamily="18" charset="0"/>
                <a:cs typeface="Times New Roman" panose="02020603050405020304" pitchFamily="18" charset="0"/>
              </a:rPr>
              <a:t>Service":[{</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“id”:”</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TNIDENTITY#Key1</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“type”: "</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 Authorization</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"tn":"</a:t>
            </a:r>
            <a:r>
              <a:rPr lang="en-US" sz="800" b="1" dirty="0">
                <a:latin typeface="Courier New" panose="02070309020205020404" pitchFamily="49" charset="0"/>
                <a:ea typeface="Times New Roman" panose="02020603050405020304" pitchFamily="18" charset="0"/>
                <a:cs typeface="Times New Roman" panose="02020603050405020304" pitchFamily="18" charset="0"/>
              </a:rPr>
              <a:t>12002001234</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serviceEndpoint</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”https://access.atis.org/credentials/1001”</a:t>
            </a:r>
            <a:r>
              <a:rPr lang="en-US" sz="8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			</a:t>
            </a:r>
            <a:r>
              <a:rPr lang="en-US" sz="800" dirty="0" smtClean="0">
                <a:latin typeface="Courier New" panose="02070309020205020404" pitchFamily="49" charset="0"/>
                <a:ea typeface="Times New Roman" panose="02020603050405020304" pitchFamily="18" charset="0"/>
                <a:cs typeface="Times New Roman" panose="02020603050405020304" pitchFamily="18" charset="0"/>
              </a:rPr>
              <a:t>“</a:t>
            </a:r>
            <a:r>
              <a:rPr lang="en-US" sz="800" dirty="0">
                <a:latin typeface="Courier New" panose="02070309020205020404" pitchFamily="49" charset="0"/>
                <a:ea typeface="Times New Roman" panose="02020603050405020304" pitchFamily="18" charset="0"/>
                <a:cs typeface="Times New Roman" panose="02020603050405020304" pitchFamily="18" charset="0"/>
              </a:rPr>
              <a:t>id”:”</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TNIDENTITY#Key2</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“type”: "</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 Authorization</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"tn":"</a:t>
            </a:r>
            <a:r>
              <a:rPr lang="en-US" sz="800" b="1" dirty="0">
                <a:latin typeface="Courier New" panose="02070309020205020404" pitchFamily="49" charset="0"/>
                <a:ea typeface="Times New Roman" panose="02020603050405020304" pitchFamily="18" charset="0"/>
                <a:cs typeface="Times New Roman" panose="02020603050405020304" pitchFamily="18" charset="0"/>
              </a:rPr>
              <a:t>12002001234</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serviceEndpoint</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”https://access.atis.org/credentials/2002”</a:t>
            </a:r>
            <a:r>
              <a:rPr lang="en-US" sz="8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							                           </a:t>
            </a:r>
            <a:r>
              <a:rPr lang="en-US" sz="800" dirty="0" smtClean="0">
                <a:latin typeface="Courier New" panose="02070309020205020404" pitchFamily="49" charset="0"/>
                <a:ea typeface="Times New Roman" panose="02020603050405020304" pitchFamily="18" charset="0"/>
                <a:cs typeface="Times New Roman" panose="02020603050405020304" pitchFamily="18" charset="0"/>
              </a:rPr>
              <a:t>					“</a:t>
            </a:r>
            <a:r>
              <a:rPr lang="en-US" sz="800" dirty="0">
                <a:latin typeface="Courier New" panose="02070309020205020404" pitchFamily="49" charset="0"/>
                <a:ea typeface="Times New Roman" panose="02020603050405020304" pitchFamily="18" charset="0"/>
                <a:cs typeface="Times New Roman" panose="02020603050405020304" pitchFamily="18" charset="0"/>
              </a:rPr>
              <a:t>id”:”</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800" dirty="0">
                <a:latin typeface="Courier New" panose="02070309020205020404" pitchFamily="49" charset="0"/>
                <a:ea typeface="Times New Roman" panose="02020603050405020304" pitchFamily="18" charset="0"/>
                <a:cs typeface="Times New Roman" panose="02020603050405020304" pitchFamily="18" charset="0"/>
              </a:rPr>
              <a:t>:&lt;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TNIDENTITY#Key3</a:t>
            </a:r>
            <a:r>
              <a:rPr lang="en-US" sz="8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“type”: "</a:t>
            </a:r>
            <a:r>
              <a:rPr lang="en-US" sz="800" b="1" dirty="0">
                <a:latin typeface="Courier New" panose="02070309020205020404" pitchFamily="49" charset="0"/>
                <a:ea typeface="Times New Roman" panose="02020603050405020304" pitchFamily="18" charset="0"/>
                <a:cs typeface="Times New Roman" panose="02020603050405020304" pitchFamily="18" charset="0"/>
              </a:rPr>
              <a:t>TN Authorization</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"tn":"</a:t>
            </a:r>
            <a:r>
              <a:rPr lang="en-US" sz="800" b="1" dirty="0">
                <a:latin typeface="Courier New" panose="02070309020205020404" pitchFamily="49" charset="0"/>
                <a:ea typeface="Times New Roman" panose="02020603050405020304" pitchFamily="18" charset="0"/>
                <a:cs typeface="Times New Roman" panose="02020603050405020304" pitchFamily="18" charset="0"/>
              </a:rPr>
              <a:t>12002001234</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lnSpc>
                <a:spcPct val="150000"/>
              </a:lnSpc>
              <a:spcBef>
                <a:spcPts val="0"/>
              </a:spcBef>
              <a:spcAft>
                <a:spcPts val="0"/>
              </a:spcAft>
            </a:pP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dirty="0" err="1">
                <a:latin typeface="Courier New" panose="02070309020205020404" pitchFamily="49" charset="0"/>
                <a:ea typeface="Times New Roman" panose="02020603050405020304" pitchFamily="18" charset="0"/>
                <a:cs typeface="Times New Roman" panose="02020603050405020304" pitchFamily="18" charset="0"/>
              </a:rPr>
              <a:t>serviceEndpoint</a:t>
            </a:r>
            <a:r>
              <a:rPr lang="en-US" sz="800" dirty="0">
                <a:latin typeface="Courier New" panose="02070309020205020404" pitchFamily="49" charset="0"/>
                <a:ea typeface="Times New Roman" panose="02020603050405020304" pitchFamily="18" charset="0"/>
                <a:cs typeface="Times New Roman" panose="02020603050405020304" pitchFamily="18" charset="0"/>
              </a:rPr>
              <a:t>”:</a:t>
            </a:r>
            <a:r>
              <a:rPr lang="en-US" sz="800" b="1" dirty="0">
                <a:latin typeface="Courier New" panose="02070309020205020404" pitchFamily="49" charset="0"/>
                <a:ea typeface="Times New Roman" panose="02020603050405020304" pitchFamily="18" charset="0"/>
                <a:cs typeface="Times New Roman" panose="02020603050405020304" pitchFamily="18" charset="0"/>
              </a:rPr>
              <a:t>”https://access.atis.org/credentials/3003”</a:t>
            </a:r>
            <a:r>
              <a:rPr lang="en-US" sz="800" dirty="0">
                <a:latin typeface="Courier New" panose="02070309020205020404" pitchFamily="49" charset="0"/>
                <a:ea typeface="Times New Roman" panose="02020603050405020304" pitchFamily="18" charset="0"/>
                <a:cs typeface="Times New Roman" panose="02020603050405020304" pitchFamily="18" charset="0"/>
              </a:rPr>
              <a:t> },{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lnSpc>
                <a:spcPct val="150000"/>
              </a:lnSpc>
              <a:spcBef>
                <a:spcPts val="0"/>
              </a:spcBef>
              <a:spcAft>
                <a:spcPts val="0"/>
              </a:spcAft>
            </a:pPr>
            <a:r>
              <a:rPr lang="en-US" sz="800" dirty="0" smtClean="0">
                <a:latin typeface="Courier New" panose="02070309020205020404" pitchFamily="49" charset="0"/>
                <a:ea typeface="Times New Roman" panose="02020603050405020304" pitchFamily="18" charset="0"/>
                <a:cs typeface="Times New Roman" panose="02020603050405020304" pitchFamily="18" charset="0"/>
              </a:rPr>
              <a:t>"</a:t>
            </a:r>
            <a:r>
              <a:rPr lang="en-US" sz="800" dirty="0">
                <a:latin typeface="Courier New" panose="02070309020205020404" pitchFamily="49" charset="0"/>
                <a:ea typeface="Times New Roman" panose="02020603050405020304" pitchFamily="18" charset="0"/>
                <a:cs typeface="Times New Roman" panose="02020603050405020304" pitchFamily="18" charset="0"/>
              </a:rPr>
              <a:t>proof": </a:t>
            </a:r>
            <a:r>
              <a:rPr lang="en-US" sz="800" dirty="0" smtClean="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703943" y="1337429"/>
            <a:ext cx="6096000" cy="4901342"/>
          </a:xfrm>
          <a:prstGeom prst="rect">
            <a:avLst/>
          </a:prstGeom>
        </p:spPr>
        <p:txBody>
          <a:bodyPr>
            <a:spAutoFit/>
          </a:bodyPr>
          <a:lstStyle/>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"@context":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"https://www.w3.org/2018/credentials/v1",</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"https://access.atis.org/apps/</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group_public</a:t>
            </a:r>
            <a:r>
              <a:rPr lang="en-US" sz="700" dirty="0">
                <a:latin typeface="Courier New" panose="02070309020205020404" pitchFamily="49" charset="0"/>
                <a:ea typeface="Times New Roman" panose="02020603050405020304" pitchFamily="18" charset="0"/>
                <a:cs typeface="Times New Roman" panose="02020603050405020304" pitchFamily="18" charset="0"/>
              </a:rPr>
              <a:t>/</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dlt</a:t>
            </a:r>
            <a:r>
              <a:rPr lang="en-US" sz="700" dirty="0">
                <a:latin typeface="Courier New" panose="02070309020205020404" pitchFamily="49" charset="0"/>
                <a:ea typeface="Times New Roman" panose="02020603050405020304" pitchFamily="18" charset="0"/>
                <a:cs typeface="Times New Roman" panose="02020603050405020304" pitchFamily="18" charset="0"/>
              </a:rPr>
              <a:t>/v1</a:t>
            </a:r>
            <a:r>
              <a:rPr lang="en-US" sz="700" dirty="0" smtClean="0">
                <a:latin typeface="Courier New" panose="02070309020205020404" pitchFamily="49" charset="0"/>
                <a:ea typeface="Times New Roman" panose="02020603050405020304" pitchFamily="18" charset="0"/>
                <a:cs typeface="Times New Roman" panose="02020603050405020304" pitchFamily="18" charset="0"/>
              </a:rPr>
              <a:t>/"  </a:t>
            </a:r>
            <a:r>
              <a:rPr lang="en-US" sz="7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"id": </a:t>
            </a:r>
            <a:r>
              <a:rPr lang="en-US" sz="700" b="1" dirty="0">
                <a:latin typeface="Courier New" panose="02070309020205020404" pitchFamily="49" charset="0"/>
                <a:ea typeface="Times New Roman" panose="02020603050405020304" pitchFamily="18" charset="0"/>
                <a:cs typeface="Times New Roman" panose="02020603050405020304" pitchFamily="18" charset="0"/>
              </a:rPr>
              <a:t>"https://access.atis.org/credentials/3003"</a:t>
            </a:r>
            <a:r>
              <a:rPr lang="en-US" sz="7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"type": ["</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VerifiableCredential</a:t>
            </a:r>
            <a:r>
              <a:rPr lang="en-US" sz="700" dirty="0">
                <a:latin typeface="Courier New" panose="02070309020205020404" pitchFamily="49" charset="0"/>
                <a:ea typeface="Times New Roman" panose="02020603050405020304" pitchFamily="18" charset="0"/>
                <a:cs typeface="Times New Roman" panose="02020603050405020304" pitchFamily="18" charset="0"/>
              </a:rPr>
              <a:t>", "TN Authorization"],</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"holder":  "</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700" dirty="0">
                <a:latin typeface="Courier New" panose="02070309020205020404" pitchFamily="49" charset="0"/>
                <a:ea typeface="Times New Roman" panose="02020603050405020304" pitchFamily="18" charset="0"/>
                <a:cs typeface="Times New Roman" panose="02020603050405020304" pitchFamily="18" charset="0"/>
              </a:rPr>
              <a:t>:&lt;</a:t>
            </a:r>
            <a:r>
              <a:rPr lang="en-US" sz="700" b="1" dirty="0">
                <a:latin typeface="Courier New" panose="02070309020205020404" pitchFamily="49" charset="0"/>
                <a:ea typeface="Times New Roman" panose="02020603050405020304" pitchFamily="18" charset="0"/>
                <a:cs typeface="Times New Roman" panose="02020603050405020304" pitchFamily="18" charset="0"/>
              </a:rPr>
              <a:t>BRAND1</a:t>
            </a:r>
            <a:r>
              <a:rPr lang="en-US" sz="7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"issuer": "</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did:ibm</a:t>
            </a:r>
            <a:r>
              <a:rPr lang="en-US" sz="700" dirty="0">
                <a:latin typeface="Courier New" panose="02070309020205020404" pitchFamily="49" charset="0"/>
                <a:ea typeface="Times New Roman" panose="02020603050405020304" pitchFamily="18" charset="0"/>
                <a:cs typeface="Times New Roman" panose="02020603050405020304" pitchFamily="18" charset="0"/>
              </a:rPr>
              <a:t>:&lt;</a:t>
            </a:r>
            <a:r>
              <a:rPr lang="en-US" sz="700" b="1" dirty="0">
                <a:latin typeface="Courier New" panose="02070309020205020404" pitchFamily="49" charset="0"/>
                <a:ea typeface="Times New Roman" panose="02020603050405020304" pitchFamily="18" charset="0"/>
                <a:cs typeface="Times New Roman" panose="02020603050405020304" pitchFamily="18" charset="0"/>
              </a:rPr>
              <a:t>TNR1</a:t>
            </a:r>
            <a:r>
              <a:rPr lang="en-US" sz="7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issuanceDate</a:t>
            </a:r>
            <a:r>
              <a:rPr lang="en-US" sz="700" dirty="0">
                <a:latin typeface="Courier New" panose="02070309020205020404" pitchFamily="49" charset="0"/>
                <a:ea typeface="Times New Roman" panose="02020603050405020304" pitchFamily="18" charset="0"/>
                <a:cs typeface="Times New Roman" panose="02020603050405020304" pitchFamily="18" charset="0"/>
              </a:rPr>
              <a:t>": "2020-01-01T19:73:24Z</a:t>
            </a:r>
            <a:r>
              <a:rPr lang="en-US" sz="700" dirty="0" smtClean="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r>
              <a:rPr lang="en-US" sz="700" b="1" dirty="0" err="1">
                <a:solidFill>
                  <a:schemeClr val="tx2"/>
                </a:solidFill>
                <a:latin typeface="Courier New" panose="02070309020205020404" pitchFamily="49" charset="0"/>
                <a:ea typeface="Times New Roman" panose="02020603050405020304" pitchFamily="18" charset="0"/>
                <a:cs typeface="Times New Roman" panose="02020603050405020304" pitchFamily="18" charset="0"/>
              </a:rPr>
              <a:t>credentialSubject</a:t>
            </a: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"id": "</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did:iota</a:t>
            </a:r>
            <a:r>
              <a:rPr lang="en-US" sz="700" dirty="0">
                <a:latin typeface="Courier New" panose="02070309020205020404" pitchFamily="49" charset="0"/>
                <a:ea typeface="Times New Roman" panose="02020603050405020304" pitchFamily="18" charset="0"/>
                <a:cs typeface="Times New Roman" panose="02020603050405020304" pitchFamily="18" charset="0"/>
              </a:rPr>
              <a:t>:&lt;</a:t>
            </a:r>
            <a:r>
              <a:rPr lang="en-US" sz="700" b="1" dirty="0">
                <a:latin typeface="Courier New" panose="02070309020205020404" pitchFamily="49" charset="0"/>
                <a:ea typeface="Times New Roman" panose="02020603050405020304" pitchFamily="18" charset="0"/>
                <a:cs typeface="Times New Roman" panose="02020603050405020304" pitchFamily="18" charset="0"/>
              </a:rPr>
              <a:t>TNIDENTITY</a:t>
            </a:r>
            <a:r>
              <a:rPr lang="en-US" sz="700" dirty="0">
                <a:latin typeface="Courier New" panose="02070309020205020404" pitchFamily="49" charset="0"/>
                <a:ea typeface="Times New Roman" panose="02020603050405020304" pitchFamily="18" charset="0"/>
                <a:cs typeface="Times New Roman" panose="02020603050405020304" pitchFamily="18" charset="0"/>
              </a:rPr>
              <a:t>&gt;",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"TN Authorization":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"TN": "</a:t>
            </a:r>
            <a:r>
              <a:rPr lang="en-US" sz="700" b="1" dirty="0">
                <a:latin typeface="Courier New" panose="02070309020205020404" pitchFamily="49" charset="0"/>
                <a:ea typeface="Times New Roman" panose="02020603050405020304" pitchFamily="18" charset="0"/>
                <a:cs typeface="Times New Roman" panose="02020603050405020304" pitchFamily="18" charset="0"/>
              </a:rPr>
              <a:t>12002001234</a:t>
            </a:r>
            <a:r>
              <a:rPr lang="en-US" sz="7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"Type": "</a:t>
            </a:r>
            <a:r>
              <a:rPr lang="en-US" sz="700" b="1" dirty="0">
                <a:latin typeface="Courier New" panose="02070309020205020404" pitchFamily="49" charset="0"/>
                <a:ea typeface="Times New Roman" panose="02020603050405020304" pitchFamily="18" charset="0"/>
                <a:cs typeface="Times New Roman" panose="02020603050405020304" pitchFamily="18" charset="0"/>
              </a:rPr>
              <a:t>Delegation</a:t>
            </a:r>
            <a:r>
              <a:rPr lang="en-US" sz="7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CallerName</a:t>
            </a: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r>
              <a:rPr lang="en-US" sz="700" b="1" dirty="0">
                <a:latin typeface="Courier New" panose="02070309020205020404" pitchFamily="49" charset="0"/>
                <a:ea typeface="Times New Roman" panose="02020603050405020304" pitchFamily="18" charset="0"/>
                <a:cs typeface="Times New Roman" panose="02020603050405020304" pitchFamily="18" charset="0"/>
              </a:rPr>
              <a:t>Big Bank</a:t>
            </a:r>
            <a:r>
              <a:rPr lang="en-US" sz="700" dirty="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“Purpose”: “</a:t>
            </a:r>
            <a:r>
              <a:rPr lang="en-US" sz="700" b="1" dirty="0">
                <a:latin typeface="Courier New" panose="02070309020205020404" pitchFamily="49" charset="0"/>
                <a:ea typeface="Times New Roman" panose="02020603050405020304" pitchFamily="18" charset="0"/>
                <a:cs typeface="Times New Roman" panose="02020603050405020304" pitchFamily="18" charset="0"/>
              </a:rPr>
              <a:t>Loan Application</a:t>
            </a:r>
            <a:r>
              <a:rPr lang="en-US" sz="700" dirty="0" smtClean="0">
                <a:latin typeface="Courier New" panose="02070309020205020404" pitchFamily="49" charset="0"/>
                <a:ea typeface="Times New Roman" panose="02020603050405020304" pitchFamily="18" charset="0"/>
                <a:cs typeface="Times New Roman" panose="02020603050405020304" pitchFamily="18" charset="0"/>
              </a:rPr>
              <a:t>”</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r>
              <a:rPr lang="en-US" sz="700" dirty="0" smtClean="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smtClean="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smtClean="0">
                <a:latin typeface="Courier New" panose="02070309020205020404" pitchFamily="49" charset="0"/>
                <a:ea typeface="Times New Roman" panose="02020603050405020304" pitchFamily="18" charset="0"/>
                <a:cs typeface="Times New Roman" panose="02020603050405020304" pitchFamily="18" charset="0"/>
              </a:rPr>
              <a:t>"</a:t>
            </a:r>
            <a:r>
              <a:rPr lang="en-US" sz="700" dirty="0" err="1">
                <a:latin typeface="Courier New" panose="02070309020205020404" pitchFamily="49" charset="0"/>
                <a:ea typeface="Times New Roman" panose="02020603050405020304" pitchFamily="18" charset="0"/>
                <a:cs typeface="Times New Roman" panose="02020603050405020304" pitchFamily="18" charset="0"/>
              </a:rPr>
              <a:t>credentialStatus</a:t>
            </a: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"id": "https:// access.atis.org /status/24,</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"type": "CredentialStatusList2017"</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a:p>
            <a:pPr marL="914400" algn="just">
              <a:spcBef>
                <a:spcPts val="300"/>
              </a:spcBef>
              <a:spcAft>
                <a:spcPts val="600"/>
              </a:spcAft>
            </a:pPr>
            <a:r>
              <a:rPr lang="en-US" sz="700" dirty="0">
                <a:latin typeface="Courier New" panose="02070309020205020404" pitchFamily="49" charset="0"/>
                <a:ea typeface="Times New Roman" panose="02020603050405020304" pitchFamily="18" charset="0"/>
                <a:cs typeface="Times New Roman" panose="02020603050405020304" pitchFamily="18" charset="0"/>
              </a:rPr>
              <a:t>  "proof": </a:t>
            </a:r>
            <a:r>
              <a:rPr lang="en-US" sz="700" dirty="0" smtClean="0">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5837998" y="1284514"/>
            <a:ext cx="21772" cy="5065486"/>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124000" y="943368"/>
            <a:ext cx="4757394" cy="369332"/>
          </a:xfrm>
          <a:prstGeom prst="rect">
            <a:avLst/>
          </a:prstGeom>
        </p:spPr>
        <p:txBody>
          <a:bodyPr wrap="square">
            <a:spAutoFit/>
          </a:bodyPr>
          <a:lstStyle/>
          <a:p>
            <a:r>
              <a:rPr lang="en-US" dirty="0" smtClean="0">
                <a:latin typeface="Arial" panose="020B0604020202020204" pitchFamily="34" charset="0"/>
                <a:ea typeface="Times New Roman" panose="02020603050405020304" pitchFamily="18" charset="0"/>
                <a:cs typeface="Times New Roman" panose="02020603050405020304" pitchFamily="18" charset="0"/>
              </a:rPr>
              <a:t>DID Document representing </a:t>
            </a:r>
            <a:r>
              <a:rPr lang="en-US" dirty="0">
                <a:latin typeface="Arial" panose="020B0604020202020204" pitchFamily="34" charset="0"/>
                <a:ea typeface="Times New Roman" panose="02020603050405020304" pitchFamily="18" charset="0"/>
                <a:cs typeface="Times New Roman" panose="02020603050405020304" pitchFamily="18" charset="0"/>
              </a:rPr>
              <a:t>the TN </a:t>
            </a:r>
            <a:r>
              <a:rPr lang="en-US" dirty="0" smtClean="0">
                <a:latin typeface="Arial" panose="020B0604020202020204" pitchFamily="34" charset="0"/>
                <a:ea typeface="Times New Roman" panose="02020603050405020304" pitchFamily="18" charset="0"/>
                <a:cs typeface="Times New Roman" panose="02020603050405020304" pitchFamily="18" charset="0"/>
              </a:rPr>
              <a:t>Asset</a:t>
            </a:r>
            <a:endParaRPr lang="en-US" dirty="0"/>
          </a:p>
        </p:txBody>
      </p:sp>
    </p:spTree>
    <p:extLst>
      <p:ext uri="{BB962C8B-B14F-4D97-AF65-F5344CB8AC3E}">
        <p14:creationId xmlns:p14="http://schemas.microsoft.com/office/powerpoint/2010/main" val="316057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6313"/>
            <a:ext cx="11274552" cy="861774"/>
          </a:xfrm>
        </p:spPr>
        <p:txBody>
          <a:bodyPr/>
          <a:lstStyle/>
          <a:p>
            <a:r>
              <a:rPr lang="en-GB" dirty="0"/>
              <a:t>Enterprise Identity Distributed Ledger Network </a:t>
            </a:r>
          </a:p>
          <a:p>
            <a:r>
              <a:rPr lang="en-GB" sz="2400" dirty="0"/>
              <a:t>SHAKEN Interworking call flow</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22</a:t>
            </a:fld>
            <a:endParaRPr lang="en-US" dirty="0"/>
          </a:p>
        </p:txBody>
      </p:sp>
      <p:sp>
        <p:nvSpPr>
          <p:cNvPr id="6" name="Rectangle 5"/>
          <p:cNvSpPr/>
          <p:nvPr/>
        </p:nvSpPr>
        <p:spPr>
          <a:xfrm>
            <a:off x="8275257" y="1091208"/>
            <a:ext cx="3456495" cy="5355312"/>
          </a:xfrm>
          <a:prstGeom prst="rect">
            <a:avLst/>
          </a:prstGeom>
        </p:spPr>
        <p:txBody>
          <a:bodyPr wrap="square">
            <a:spAutoFit/>
          </a:bodyPr>
          <a:lstStyle/>
          <a:p>
            <a:pPr marL="342900" indent="-34290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Using the private key generate a </a:t>
            </a:r>
            <a:r>
              <a:rPr lang="en-US" dirty="0" err="1">
                <a:latin typeface="Tahoma" panose="020B0604030504040204" pitchFamily="34" charset="0"/>
                <a:ea typeface="Tahoma" panose="020B0604030504040204" pitchFamily="34" charset="0"/>
                <a:cs typeface="Tahoma" panose="020B0604030504040204" pitchFamily="34" charset="0"/>
              </a:rPr>
              <a:t>PASSporT</a:t>
            </a:r>
            <a:r>
              <a:rPr lang="en-US" dirty="0">
                <a:latin typeface="Tahoma" panose="020B0604030504040204" pitchFamily="34" charset="0"/>
                <a:ea typeface="Tahoma" panose="020B0604030504040204" pitchFamily="34" charset="0"/>
                <a:cs typeface="Tahoma" panose="020B0604030504040204" pitchFamily="34" charset="0"/>
              </a:rPr>
              <a:t> , including the DID of the caller identity. </a:t>
            </a:r>
          </a:p>
          <a:p>
            <a:pPr marL="342900" indent="-342900">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The ‘Verification Service’, can verify the </a:t>
            </a:r>
            <a:r>
              <a:rPr lang="en-US" dirty="0" err="1">
                <a:latin typeface="Tahoma" panose="020B0604030504040204" pitchFamily="34" charset="0"/>
                <a:ea typeface="Tahoma" panose="020B0604030504040204" pitchFamily="34" charset="0"/>
                <a:cs typeface="Tahoma" panose="020B0604030504040204" pitchFamily="34" charset="0"/>
              </a:rPr>
              <a:t>PASSport</a:t>
            </a:r>
            <a:r>
              <a:rPr lang="en-US" dirty="0">
                <a:latin typeface="Tahoma" panose="020B0604030504040204" pitchFamily="34" charset="0"/>
                <a:ea typeface="Tahoma" panose="020B0604030504040204" pitchFamily="34" charset="0"/>
                <a:cs typeface="Tahoma" panose="020B0604030504040204" pitchFamily="34" charset="0"/>
              </a:rPr>
              <a:t> from the DID Document/Public key. Verify that both the identity is KYC vetted and the TN is authorized to be used by this DID. </a:t>
            </a:r>
          </a:p>
          <a:p>
            <a:pPr marL="342900" indent="-342900">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If valid, the OSP STI-AS can apply “A” Attestation on the SHAKEN </a:t>
            </a:r>
            <a:r>
              <a:rPr lang="en-US" dirty="0" err="1">
                <a:latin typeface="Tahoma" panose="020B0604030504040204" pitchFamily="34" charset="0"/>
                <a:ea typeface="Tahoma" panose="020B0604030504040204" pitchFamily="34" charset="0"/>
                <a:cs typeface="Tahoma" panose="020B0604030504040204" pitchFamily="34" charset="0"/>
              </a:rPr>
              <a:t>PASSporT</a:t>
            </a:r>
            <a:r>
              <a:rPr lang="en-US" dirty="0">
                <a:latin typeface="Tahoma" panose="020B0604030504040204" pitchFamily="34" charset="0"/>
                <a:ea typeface="Tahoma" panose="020B0604030504040204" pitchFamily="34" charset="0"/>
                <a:cs typeface="Tahoma" panose="020B0604030504040204" pitchFamily="34" charset="0"/>
              </a:rPr>
              <a:t>. </a:t>
            </a:r>
          </a:p>
          <a:p>
            <a:pPr marL="342900" indent="-342900">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The TSP verifies SHAKEN as usual.  </a:t>
            </a:r>
          </a:p>
        </p:txBody>
      </p:sp>
      <p:pic>
        <p:nvPicPr>
          <p:cNvPr id="3" name="Picture 2"/>
          <p:cNvPicPr>
            <a:picLocks noChangeAspect="1"/>
          </p:cNvPicPr>
          <p:nvPr/>
        </p:nvPicPr>
        <p:blipFill>
          <a:blip r:embed="rId2"/>
          <a:stretch>
            <a:fillRect/>
          </a:stretch>
        </p:blipFill>
        <p:spPr>
          <a:xfrm>
            <a:off x="939690" y="1862253"/>
            <a:ext cx="6775583" cy="3970342"/>
          </a:xfrm>
          <a:prstGeom prst="rect">
            <a:avLst/>
          </a:prstGeom>
        </p:spPr>
      </p:pic>
    </p:spTree>
    <p:extLst>
      <p:ext uri="{BB962C8B-B14F-4D97-AF65-F5344CB8AC3E}">
        <p14:creationId xmlns:p14="http://schemas.microsoft.com/office/powerpoint/2010/main" val="16082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6313"/>
            <a:ext cx="11274552" cy="861774"/>
          </a:xfrm>
        </p:spPr>
        <p:txBody>
          <a:bodyPr/>
          <a:lstStyle/>
          <a:p>
            <a:r>
              <a:rPr lang="en-GB" dirty="0"/>
              <a:t>Enterprise </a:t>
            </a:r>
            <a:r>
              <a:rPr lang="en-GB" dirty="0" err="1"/>
              <a:t>PASSport</a:t>
            </a:r>
            <a:r>
              <a:rPr lang="en-GB" dirty="0"/>
              <a:t> Encoding. </a:t>
            </a:r>
          </a:p>
          <a:p>
            <a:r>
              <a:rPr lang="en-GB" sz="2400" dirty="0"/>
              <a:t>Option 1. Modified Base </a:t>
            </a:r>
            <a:r>
              <a:rPr lang="en-GB" sz="2400" dirty="0" err="1"/>
              <a:t>PASSporT</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23</a:t>
            </a:fld>
            <a:endParaRPr lang="en-US" dirty="0"/>
          </a:p>
        </p:txBody>
      </p:sp>
      <p:sp>
        <p:nvSpPr>
          <p:cNvPr id="5" name="Rectangle 4"/>
          <p:cNvSpPr/>
          <p:nvPr/>
        </p:nvSpPr>
        <p:spPr>
          <a:xfrm>
            <a:off x="768600" y="888087"/>
            <a:ext cx="8283019" cy="5073697"/>
          </a:xfrm>
          <a:prstGeom prst="rect">
            <a:avLst/>
          </a:prstGeom>
        </p:spPr>
        <p:txBody>
          <a:bodyPr wrap="square">
            <a:spAutoFit/>
          </a:bodyPr>
          <a:lstStyle/>
          <a:p>
            <a:pPr algn="just">
              <a:spcBef>
                <a:spcPts val="300"/>
              </a:spcBef>
              <a:spcAft>
                <a:spcPts val="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300"/>
              </a:spcBef>
              <a:spcAft>
                <a:spcPts val="0"/>
              </a:spcAft>
            </a:pPr>
            <a:r>
              <a:rPr lang="en-US" sz="1600" dirty="0">
                <a:latin typeface="+mn-lt"/>
                <a:ea typeface="Times New Roman" panose="02020603050405020304" pitchFamily="18" charset="0"/>
                <a:cs typeface="Times New Roman" panose="02020603050405020304" pitchFamily="18" charset="0"/>
              </a:rPr>
              <a:t>Protected Header </a:t>
            </a:r>
          </a:p>
          <a:p>
            <a:pPr marL="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4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typ</a:t>
            </a: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":"passport",</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"alg":"ES256",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“jku":”did:ibm:098765432abcdefghi”</a:t>
            </a: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0"/>
              </a:spcAft>
            </a:pPr>
            <a:r>
              <a:rPr lang="en-US" sz="1600" dirty="0">
                <a:latin typeface="+mn-lt"/>
                <a:ea typeface="Times New Roman" panose="02020603050405020304" pitchFamily="18" charset="0"/>
                <a:cs typeface="Times New Roman" panose="02020603050405020304" pitchFamily="18" charset="0"/>
              </a:rPr>
              <a:t>Payload</a:t>
            </a:r>
          </a:p>
          <a:p>
            <a:pPr marL="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4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dest</a:t>
            </a: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":{"tn":"12125551213 "},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"iat":1443208345, </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"orig":"tn":"12155551212"},</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400" dirty="0" err="1">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tnauth</a:t>
            </a:r>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400" dirty="0" err="1">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uri</a:t>
            </a:r>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":["did:ibm:123456789hutnigk"]</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spcAft>
                <a:spcPts val="0"/>
              </a:spcAft>
            </a:pPr>
            <a:r>
              <a:rPr lang="en-US" sz="14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997990" y="2574611"/>
            <a:ext cx="4354286" cy="923330"/>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DID of the Caller Identity used to authenticate the caller identity and using the private key to verify the </a:t>
            </a:r>
            <a:r>
              <a:rPr lang="en-US" dirty="0" err="1">
                <a:latin typeface="Tahoma" panose="020B0604030504040204" pitchFamily="34" charset="0"/>
                <a:ea typeface="Tahoma" panose="020B0604030504040204" pitchFamily="34" charset="0"/>
                <a:cs typeface="Tahoma" panose="020B0604030504040204" pitchFamily="34" charset="0"/>
              </a:rPr>
              <a:t>PASSport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7089430" y="5091388"/>
            <a:ext cx="4354286" cy="64633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DID of the TN Assignment defined by the verifiable credential claim </a:t>
            </a:r>
          </a:p>
        </p:txBody>
      </p:sp>
      <p:cxnSp>
        <p:nvCxnSpPr>
          <p:cNvPr id="8" name="Straight Arrow Connector 7"/>
          <p:cNvCxnSpPr/>
          <p:nvPr/>
        </p:nvCxnSpPr>
        <p:spPr>
          <a:xfrm flipH="1">
            <a:off x="5612674" y="2759277"/>
            <a:ext cx="1310640" cy="53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1"/>
          </p:cNvCxnSpPr>
          <p:nvPr/>
        </p:nvCxnSpPr>
        <p:spPr>
          <a:xfrm flipH="1" flipV="1">
            <a:off x="6483532" y="5323951"/>
            <a:ext cx="605898" cy="90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28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6313"/>
            <a:ext cx="11274552" cy="861774"/>
          </a:xfrm>
        </p:spPr>
        <p:txBody>
          <a:bodyPr/>
          <a:lstStyle/>
          <a:p>
            <a:r>
              <a:rPr lang="en-GB" dirty="0"/>
              <a:t>Enterprise </a:t>
            </a:r>
            <a:r>
              <a:rPr lang="en-GB" dirty="0" err="1"/>
              <a:t>PASSport</a:t>
            </a:r>
            <a:r>
              <a:rPr lang="en-GB" dirty="0"/>
              <a:t> Encoding. </a:t>
            </a:r>
          </a:p>
          <a:p>
            <a:r>
              <a:rPr lang="en-GB" sz="2400" dirty="0"/>
              <a:t>Option 2. </a:t>
            </a:r>
            <a:r>
              <a:rPr lang="en-US" sz="2400" dirty="0">
                <a:latin typeface="Arial" panose="020B0604020202020204" pitchFamily="34" charset="0"/>
                <a:ea typeface="Times New Roman" panose="02020603050405020304" pitchFamily="18" charset="0"/>
                <a:cs typeface="Times New Roman" panose="02020603050405020304" pitchFamily="18" charset="0"/>
              </a:rPr>
              <a:t>"</a:t>
            </a:r>
            <a:r>
              <a:rPr lang="en-US" sz="2400" dirty="0" err="1">
                <a:latin typeface="Arial" panose="020B0604020202020204" pitchFamily="34" charset="0"/>
                <a:ea typeface="Times New Roman" panose="02020603050405020304" pitchFamily="18" charset="0"/>
                <a:cs typeface="Times New Roman" panose="02020603050405020304" pitchFamily="18" charset="0"/>
              </a:rPr>
              <a:t>rcd</a:t>
            </a:r>
            <a:r>
              <a:rPr lang="en-US" sz="2400" dirty="0">
                <a:latin typeface="Arial" panose="020B0604020202020204" pitchFamily="34" charset="0"/>
                <a:ea typeface="Times New Roman" panose="02020603050405020304" pitchFamily="18" charset="0"/>
                <a:cs typeface="Times New Roman" panose="02020603050405020304" pitchFamily="18" charset="0"/>
              </a:rPr>
              <a:t>" extension </a:t>
            </a:r>
            <a:r>
              <a:rPr lang="en-US" sz="2400" dirty="0" err="1">
                <a:latin typeface="Arial" panose="020B0604020202020204" pitchFamily="34" charset="0"/>
                <a:ea typeface="Times New Roman" panose="02020603050405020304" pitchFamily="18" charset="0"/>
                <a:cs typeface="Times New Roman" panose="02020603050405020304" pitchFamily="18" charset="0"/>
              </a:rPr>
              <a:t>PASSporT</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24</a:t>
            </a:fld>
            <a:endParaRPr lang="en-US" dirty="0"/>
          </a:p>
        </p:txBody>
      </p:sp>
      <p:sp>
        <p:nvSpPr>
          <p:cNvPr id="3" name="Rectangle 2"/>
          <p:cNvSpPr/>
          <p:nvPr/>
        </p:nvSpPr>
        <p:spPr>
          <a:xfrm>
            <a:off x="734568" y="1060058"/>
            <a:ext cx="8683752" cy="5170005"/>
          </a:xfrm>
          <a:prstGeom prst="rect">
            <a:avLst/>
          </a:prstGeom>
        </p:spPr>
        <p:txBody>
          <a:bodyPr wrap="square">
            <a:spAutoFit/>
          </a:bodyPr>
          <a:lstStyle/>
          <a:p>
            <a:pPr algn="just">
              <a:lnSpc>
                <a:spcPct val="150000"/>
              </a:lnSpc>
              <a:spcBef>
                <a:spcPts val="300"/>
              </a:spcBef>
              <a:spcAft>
                <a:spcPts val="0"/>
              </a:spcAft>
            </a:pPr>
            <a:r>
              <a:rPr lang="en-US" sz="1400" dirty="0">
                <a:latin typeface="+mn-lt"/>
                <a:ea typeface="Times New Roman" panose="02020603050405020304" pitchFamily="18" charset="0"/>
                <a:cs typeface="Times New Roman" panose="02020603050405020304" pitchFamily="18" charset="0"/>
              </a:rPr>
              <a:t>Protected Header</a:t>
            </a:r>
          </a:p>
          <a:p>
            <a:pPr marL="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"alg":"ES256",</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typ</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":"passport",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ppt</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“jku":”did:ibm:098765432abcdefghi”</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0"/>
              </a:spcAft>
            </a:pPr>
            <a:r>
              <a:rPr lang="en-US" sz="1400" dirty="0">
                <a:latin typeface="+mn-lt"/>
                <a:ea typeface="Times New Roman" panose="02020603050405020304" pitchFamily="18" charset="0"/>
                <a:cs typeface="Times New Roman" panose="02020603050405020304" pitchFamily="18" charset="0"/>
              </a:rPr>
              <a:t>Payload </a:t>
            </a:r>
          </a:p>
          <a:p>
            <a:pPr marL="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dest</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":{“tn”:"12155551213"}</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"iat":1443208345,</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orig</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":{“tn”:"12155551212"},</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nam</a:t>
            </a: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":"Dentist Office"}</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50000"/>
              </a:lnSpc>
              <a:spcBef>
                <a:spcPts val="300"/>
              </a:spcBef>
              <a:spcAft>
                <a:spcPts val="0"/>
              </a:spcAft>
            </a:pPr>
            <a:r>
              <a:rPr lang="en-US" sz="12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tnauth</a:t>
            </a:r>
            <a:r>
              <a:rPr lang="en-US" sz="12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uri</a:t>
            </a:r>
            <a:r>
              <a:rPr lang="en-US" sz="12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":["did:ibm:123456789hutnigk"]</a:t>
            </a: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spcAft>
                <a:spcPts val="0"/>
              </a:spcAft>
            </a:pPr>
            <a:r>
              <a:rPr lang="en-US" sz="12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6997990" y="2574611"/>
            <a:ext cx="4354286" cy="923330"/>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DID of the Caller Identity used to authenticate the caller identity and using the private key to verify the </a:t>
            </a:r>
            <a:r>
              <a:rPr lang="en-US" dirty="0" err="1">
                <a:latin typeface="Tahoma" panose="020B0604030504040204" pitchFamily="34" charset="0"/>
                <a:ea typeface="Tahoma" panose="020B0604030504040204" pitchFamily="34" charset="0"/>
                <a:cs typeface="Tahoma" panose="020B0604030504040204" pitchFamily="34" charset="0"/>
              </a:rPr>
              <a:t>PASSport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7089430" y="5091388"/>
            <a:ext cx="4354286" cy="64633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DID of the TN Assignment defined by the verifiable credential claim </a:t>
            </a:r>
          </a:p>
        </p:txBody>
      </p:sp>
      <p:cxnSp>
        <p:nvCxnSpPr>
          <p:cNvPr id="7" name="Straight Arrow Connector 6"/>
          <p:cNvCxnSpPr/>
          <p:nvPr/>
        </p:nvCxnSpPr>
        <p:spPr>
          <a:xfrm flipH="1">
            <a:off x="5046617" y="2759277"/>
            <a:ext cx="1876698" cy="110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1"/>
          </p:cNvCxnSpPr>
          <p:nvPr/>
        </p:nvCxnSpPr>
        <p:spPr>
          <a:xfrm flipH="1">
            <a:off x="5947954" y="5414554"/>
            <a:ext cx="1141476" cy="202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493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10979"/>
            <a:ext cx="11274552" cy="492443"/>
          </a:xfrm>
        </p:spPr>
        <p:txBody>
          <a:bodyPr/>
          <a:lstStyle/>
          <a:p>
            <a:r>
              <a:rPr lang="en-GB" dirty="0"/>
              <a:t>Draft Proposal for IPNNI </a:t>
            </a:r>
            <a:endParaRPr lang="en-US" dirty="0"/>
          </a:p>
        </p:txBody>
      </p:sp>
      <p:sp>
        <p:nvSpPr>
          <p:cNvPr id="3" name="Content Placeholder 2"/>
          <p:cNvSpPr>
            <a:spLocks noGrp="1"/>
          </p:cNvSpPr>
          <p:nvPr>
            <p:ph idx="1"/>
          </p:nvPr>
        </p:nvSpPr>
        <p:spPr>
          <a:xfrm>
            <a:off x="457200" y="1838304"/>
            <a:ext cx="11274552" cy="3959352"/>
          </a:xfrm>
        </p:spPr>
        <p:txBody>
          <a:bodyPr/>
          <a:lstStyle/>
          <a:p>
            <a:pPr>
              <a:lnSpc>
                <a:spcPct val="150000"/>
              </a:lnSpc>
            </a:pPr>
            <a:r>
              <a:rPr lang="en-GB" sz="2800" dirty="0"/>
              <a:t>Working draft of </a:t>
            </a:r>
            <a:r>
              <a:rPr lang="en-GB" sz="2800" dirty="0" smtClean="0"/>
              <a:t>Technical Report</a:t>
            </a:r>
            <a:endParaRPr lang="en-GB" sz="2800" dirty="0"/>
          </a:p>
          <a:p>
            <a:pPr>
              <a:lnSpc>
                <a:spcPct val="150000"/>
              </a:lnSpc>
            </a:pPr>
            <a:r>
              <a:rPr lang="en-GB" sz="2800" dirty="0"/>
              <a:t>Consideration as optional solution for Enterprise identity </a:t>
            </a:r>
            <a:r>
              <a:rPr lang="en-GB" sz="2000" dirty="0" smtClean="0"/>
              <a:t>(ATIS-1000089)</a:t>
            </a:r>
            <a:endParaRPr lang="en-GB" sz="2000" dirty="0"/>
          </a:p>
          <a:p>
            <a:pPr>
              <a:lnSpc>
                <a:spcPct val="150000"/>
              </a:lnSpc>
            </a:pPr>
            <a:r>
              <a:rPr lang="en-GB" sz="2800" dirty="0"/>
              <a:t>Include broader audience to advance content </a:t>
            </a:r>
          </a:p>
          <a:p>
            <a:pPr>
              <a:lnSpc>
                <a:spcPct val="150000"/>
              </a:lnSpc>
            </a:pPr>
            <a:r>
              <a:rPr lang="en-GB" sz="2800" dirty="0" smtClean="0"/>
              <a:t>Worked </a:t>
            </a:r>
            <a:r>
              <a:rPr lang="en-GB" sz="2800" dirty="0"/>
              <a:t>on in </a:t>
            </a:r>
            <a:r>
              <a:rPr lang="en-GB" sz="2800" dirty="0" smtClean="0"/>
              <a:t>DLT group and/or IPNNI interest </a:t>
            </a:r>
            <a:r>
              <a:rPr lang="en-GB" sz="2800" dirty="0"/>
              <a:t>group </a:t>
            </a:r>
          </a:p>
          <a:p>
            <a:pPr marL="0" indent="0">
              <a:buNone/>
            </a:pPr>
            <a:endParaRPr lang="en-GB" sz="2800" dirty="0"/>
          </a:p>
          <a:p>
            <a:endParaRPr lang="en-GB" sz="2800"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25</a:t>
            </a:fld>
            <a:endParaRPr lang="en-US" dirty="0"/>
          </a:p>
        </p:txBody>
      </p:sp>
    </p:spTree>
    <p:extLst>
      <p:ext uri="{BB962C8B-B14F-4D97-AF65-F5344CB8AC3E}">
        <p14:creationId xmlns:p14="http://schemas.microsoft.com/office/powerpoint/2010/main" val="392888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458270C7-BC45-4A2D-B792-88E0EA3C3B56}"/>
              </a:ext>
            </a:extLst>
          </p:cNvPr>
          <p:cNvSpPr>
            <a:spLocks noGrp="1"/>
          </p:cNvSpPr>
          <p:nvPr>
            <p:ph type="body" sz="quarter" idx="10"/>
          </p:nvPr>
        </p:nvSpPr>
        <p:spPr>
          <a:xfrm>
            <a:off x="457200" y="210979"/>
            <a:ext cx="11274552" cy="492443"/>
          </a:xfrm>
        </p:spPr>
        <p:txBody>
          <a:bodyPr/>
          <a:lstStyle/>
          <a:p>
            <a:r>
              <a:rPr lang="en-US" dirty="0"/>
              <a:t>Questions?</a:t>
            </a:r>
          </a:p>
        </p:txBody>
      </p:sp>
      <p:sp>
        <p:nvSpPr>
          <p:cNvPr id="4" name="Slide Number Placeholder 3">
            <a:extLst>
              <a:ext uri="{FF2B5EF4-FFF2-40B4-BE49-F238E27FC236}">
                <a16:creationId xmlns:a16="http://schemas.microsoft.com/office/drawing/2014/main" xmlns="" id="{32075169-2E7C-D947-B2EF-4382DB4C86EB}"/>
              </a:ext>
            </a:extLst>
          </p:cNvPr>
          <p:cNvSpPr>
            <a:spLocks noGrp="1"/>
          </p:cNvSpPr>
          <p:nvPr>
            <p:ph type="sldNum" sz="quarter" idx="11"/>
          </p:nvPr>
        </p:nvSpPr>
        <p:spPr/>
        <p:txBody>
          <a:bodyPr/>
          <a:lstStyle/>
          <a:p>
            <a:pPr algn="r">
              <a:defRPr/>
            </a:pPr>
            <a:fld id="{379C486E-DB2A-4BE6-BF4D-5CBEF5B8BFFA}" type="slidenum">
              <a:rPr lang="en-US" smtClean="0"/>
              <a:pPr algn="r">
                <a:defRPr/>
              </a:pPr>
              <a:t>26</a:t>
            </a:fld>
            <a:endParaRPr lang="en-US" dirty="0"/>
          </a:p>
        </p:txBody>
      </p:sp>
      <p:pic>
        <p:nvPicPr>
          <p:cNvPr id="7" name="Picture 6">
            <a:extLst>
              <a:ext uri="{FF2B5EF4-FFF2-40B4-BE49-F238E27FC236}">
                <a16:creationId xmlns:a16="http://schemas.microsoft.com/office/drawing/2014/main" xmlns="" id="{7B6AE910-2B75-B042-A5B6-00049BF8BA26}"/>
              </a:ext>
            </a:extLst>
          </p:cNvPr>
          <p:cNvPicPr>
            <a:picLocks noChangeAspect="1"/>
          </p:cNvPicPr>
          <p:nvPr/>
        </p:nvPicPr>
        <p:blipFill>
          <a:blip r:embed="rId3"/>
          <a:stretch>
            <a:fillRect/>
          </a:stretch>
        </p:blipFill>
        <p:spPr>
          <a:xfrm>
            <a:off x="2424547" y="1234440"/>
            <a:ext cx="7342906" cy="4846320"/>
          </a:xfrm>
          <a:prstGeom prst="rect">
            <a:avLst/>
          </a:prstGeom>
        </p:spPr>
      </p:pic>
    </p:spTree>
    <p:extLst>
      <p:ext uri="{BB962C8B-B14F-4D97-AF65-F5344CB8AC3E}">
        <p14:creationId xmlns:p14="http://schemas.microsoft.com/office/powerpoint/2010/main" val="100634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29" y="1277372"/>
            <a:ext cx="6397275" cy="4269658"/>
          </a:xfrm>
        </p:spPr>
        <p:txBody>
          <a:bodyPr/>
          <a:lstStyle/>
          <a:p>
            <a:r>
              <a:rPr lang="en-US" sz="1800" b="1" dirty="0"/>
              <a:t>DLT Focus Group - Established May 2018 </a:t>
            </a:r>
          </a:p>
          <a:p>
            <a:pPr lvl="1"/>
            <a:r>
              <a:rPr lang="en-US" sz="1600" dirty="0"/>
              <a:t>Validate key aspects of distributed ledger technology (DLT) as it applies to real-world challenges facing today’s communications industry</a:t>
            </a:r>
          </a:p>
          <a:p>
            <a:pPr>
              <a:spcAft>
                <a:spcPts val="1200"/>
              </a:spcAft>
            </a:pPr>
            <a:r>
              <a:rPr lang="en-US" sz="1800" b="1" dirty="0"/>
              <a:t>Objective: </a:t>
            </a:r>
          </a:p>
          <a:p>
            <a:pPr lvl="1"/>
            <a:r>
              <a:rPr lang="en-US" sz="1600" dirty="0"/>
              <a:t>Deep dive of use cases, identify key issues where industry collaboration can benefit from DLT based solution</a:t>
            </a:r>
          </a:p>
          <a:p>
            <a:pPr lvl="1"/>
            <a:r>
              <a:rPr lang="en-US" sz="1600" dirty="0"/>
              <a:t>Validate whether a distributed ledger solution can be demonstrated as viable</a:t>
            </a:r>
          </a:p>
          <a:p>
            <a:pPr>
              <a:spcAft>
                <a:spcPts val="1200"/>
              </a:spcAft>
            </a:pPr>
            <a:r>
              <a:rPr lang="en-US" sz="1800" b="1" dirty="0"/>
              <a:t>Goal: </a:t>
            </a:r>
          </a:p>
          <a:p>
            <a:pPr lvl="1">
              <a:spcAft>
                <a:spcPts val="1200"/>
              </a:spcAft>
            </a:pPr>
            <a:r>
              <a:rPr lang="en-US" sz="1600" dirty="0"/>
              <a:t>Identify a use case for a collaborative Proof of Concept (PoC) related to distributed ledger</a:t>
            </a:r>
          </a:p>
          <a:p>
            <a:pPr lvl="1">
              <a:spcAft>
                <a:spcPts val="1200"/>
              </a:spcAft>
            </a:pPr>
            <a:r>
              <a:rPr lang="en-US" sz="1600" dirty="0"/>
              <a:t>An effective PoC not only solves problems currently plaguing the industry but can also lead to further business opportunities</a:t>
            </a:r>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3</a:t>
            </a:fld>
            <a:endParaRPr lang="en-US" dirty="0"/>
          </a:p>
        </p:txBody>
      </p:sp>
      <p:sp>
        <p:nvSpPr>
          <p:cNvPr id="5" name="Title 2">
            <a:extLst>
              <a:ext uri="{FF2B5EF4-FFF2-40B4-BE49-F238E27FC236}">
                <a16:creationId xmlns:a16="http://schemas.microsoft.com/office/drawing/2014/main" xmlns="" id="{09F7CC7C-9754-8542-87F0-F3C1F23266AB}"/>
              </a:ext>
            </a:extLst>
          </p:cNvPr>
          <p:cNvSpPr txBox="1">
            <a:spLocks/>
          </p:cNvSpPr>
          <p:nvPr/>
        </p:nvSpPr>
        <p:spPr>
          <a:xfrm>
            <a:off x="303816" y="5345"/>
            <a:ext cx="10515600" cy="923330"/>
          </a:xfrm>
          <a:prstGeom prst="rect">
            <a:avLst/>
          </a:prstGeom>
        </p:spPr>
        <p:txBody>
          <a:bodyPr wrap="square" lIns="0" tIns="0" rIns="0" bIns="0" anchor="ctr">
            <a:spAutoFit/>
          </a:bodyPr>
          <a:lstStyle>
            <a:lvl1pPr marL="0" indent="0" eaLnBrk="1" hangingPunct="1">
              <a:spcBef>
                <a:spcPts val="0"/>
              </a:spcBef>
              <a:buFont typeface="Arial" charse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indent="0" eaLnBrk="1" hangingPunct="1">
              <a:spcBef>
                <a:spcPct val="20000"/>
              </a:spcBef>
              <a:buFont typeface="Arial" charset="0"/>
              <a:buNone/>
              <a:defRPr sz="2800">
                <a:solidFill>
                  <a:schemeClr val="bg1"/>
                </a:solidFill>
                <a:latin typeface="Tahoma" panose="020B0604030504040204" pitchFamily="34" charset="0"/>
                <a:ea typeface="Tahoma" panose="020B0604030504040204" pitchFamily="34" charset="0"/>
                <a:cs typeface="Tahoma" panose="020B0604030504040204" pitchFamily="34" charset="0"/>
              </a:defRPr>
            </a:lvl2pPr>
            <a:lvl3pPr indent="0" eaLnBrk="1" hangingPunct="1">
              <a:spcBef>
                <a:spcPct val="20000"/>
              </a:spcBef>
              <a:buFont typeface="Arial" charset="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3pPr>
            <a:lvl4pPr indent="0" eaLnBrk="1" hangingPunct="1">
              <a:spcBef>
                <a:spcPct val="20000"/>
              </a:spcBef>
              <a:buFont typeface="Arial" charset="0"/>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4pPr>
            <a:lvl5pPr indent="0" eaLnBrk="1" hangingPunct="1">
              <a:spcBef>
                <a:spcPct val="20000"/>
              </a:spcBef>
              <a:buFont typeface="Arial" charset="0"/>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en-US" dirty="0"/>
              <a:t>ATIS DLT Focus Group</a:t>
            </a:r>
          </a:p>
          <a:p>
            <a:r>
              <a:rPr lang="en-US" sz="2800" dirty="0"/>
              <a:t>Background</a:t>
            </a:r>
          </a:p>
        </p:txBody>
      </p:sp>
      <p:grpSp>
        <p:nvGrpSpPr>
          <p:cNvPr id="6" name="Group 5"/>
          <p:cNvGrpSpPr/>
          <p:nvPr/>
        </p:nvGrpSpPr>
        <p:grpSpPr>
          <a:xfrm>
            <a:off x="6416298" y="2139558"/>
            <a:ext cx="5602638" cy="3820938"/>
            <a:chOff x="4211586" y="1488368"/>
            <a:chExt cx="7875174" cy="5153369"/>
          </a:xfrm>
        </p:grpSpPr>
        <p:grpSp>
          <p:nvGrpSpPr>
            <p:cNvPr id="7" name="Group 6">
              <a:extLst>
                <a:ext uri="{FF2B5EF4-FFF2-40B4-BE49-F238E27FC236}">
                  <a16:creationId xmlns:a16="http://schemas.microsoft.com/office/drawing/2014/main" xmlns="" id="{E1484818-2D25-D64F-B3EB-46638DEA29D6}"/>
                </a:ext>
              </a:extLst>
            </p:cNvPr>
            <p:cNvGrpSpPr/>
            <p:nvPr/>
          </p:nvGrpSpPr>
          <p:grpSpPr>
            <a:xfrm>
              <a:off x="6294801" y="2119256"/>
              <a:ext cx="3591066" cy="3697198"/>
              <a:chOff x="3641482" y="1540428"/>
              <a:chExt cx="4846945" cy="4788364"/>
            </a:xfrm>
          </p:grpSpPr>
          <p:grpSp>
            <p:nvGrpSpPr>
              <p:cNvPr id="21" name="Group 20">
                <a:extLst>
                  <a:ext uri="{FF2B5EF4-FFF2-40B4-BE49-F238E27FC236}">
                    <a16:creationId xmlns:a16="http://schemas.microsoft.com/office/drawing/2014/main" xmlns="" id="{A51F5763-257C-734B-93A6-A8AA79A251ED}"/>
                  </a:ext>
                </a:extLst>
              </p:cNvPr>
              <p:cNvGrpSpPr/>
              <p:nvPr/>
            </p:nvGrpSpPr>
            <p:grpSpPr>
              <a:xfrm>
                <a:off x="5164572" y="1540428"/>
                <a:ext cx="1862856" cy="2562311"/>
                <a:chOff x="752005" y="2019714"/>
                <a:chExt cx="1862856" cy="2562311"/>
              </a:xfrm>
            </p:grpSpPr>
            <p:sp>
              <p:nvSpPr>
                <p:cNvPr id="31" name="Shape">
                  <a:extLst>
                    <a:ext uri="{FF2B5EF4-FFF2-40B4-BE49-F238E27FC236}">
                      <a16:creationId xmlns:a16="http://schemas.microsoft.com/office/drawing/2014/main" xmlns="" id="{9593C8D3-D547-D544-B1C4-55FE97581C20}"/>
                    </a:ext>
                  </a:extLst>
                </p:cNvPr>
                <p:cNvSpPr/>
                <p:nvPr/>
              </p:nvSpPr>
              <p:spPr>
                <a:xfrm rot="5400000">
                  <a:off x="402278" y="2369441"/>
                  <a:ext cx="2562310" cy="1862856"/>
                </a:xfrm>
                <a:custGeom>
                  <a:avLst/>
                  <a:gdLst/>
                  <a:ahLst/>
                  <a:cxnLst>
                    <a:cxn ang="0">
                      <a:pos x="wd2" y="hd2"/>
                    </a:cxn>
                    <a:cxn ang="5400000">
                      <a:pos x="wd2" y="hd2"/>
                    </a:cxn>
                    <a:cxn ang="10800000">
                      <a:pos x="wd2" y="hd2"/>
                    </a:cxn>
                    <a:cxn ang="16200000">
                      <a:pos x="wd2" y="hd2"/>
                    </a:cxn>
                  </a:cxnLst>
                  <a:rect l="0" t="0" r="r" b="b"/>
                  <a:pathLst>
                    <a:path w="21600" h="21600" extrusionOk="0">
                      <a:moveTo>
                        <a:pt x="11057" y="21600"/>
                      </a:moveTo>
                      <a:lnTo>
                        <a:pt x="7852" y="21600"/>
                      </a:lnTo>
                      <a:cubicBezTo>
                        <a:pt x="3516" y="21600"/>
                        <a:pt x="0" y="16764"/>
                        <a:pt x="0" y="10800"/>
                      </a:cubicBezTo>
                      <a:lnTo>
                        <a:pt x="0" y="10800"/>
                      </a:lnTo>
                      <a:cubicBezTo>
                        <a:pt x="0" y="4836"/>
                        <a:pt x="3516" y="0"/>
                        <a:pt x="7852" y="0"/>
                      </a:cubicBezTo>
                      <a:lnTo>
                        <a:pt x="21600" y="0"/>
                      </a:lnTo>
                      <a:lnTo>
                        <a:pt x="21600" y="7472"/>
                      </a:lnTo>
                      <a:lnTo>
                        <a:pt x="7852" y="7472"/>
                      </a:lnTo>
                      <a:cubicBezTo>
                        <a:pt x="6519" y="7472"/>
                        <a:pt x="5432" y="8959"/>
                        <a:pt x="5432" y="10800"/>
                      </a:cubicBezTo>
                      <a:lnTo>
                        <a:pt x="5432" y="10800"/>
                      </a:lnTo>
                      <a:cubicBezTo>
                        <a:pt x="5432" y="12634"/>
                        <a:pt x="6514" y="14128"/>
                        <a:pt x="7852" y="14128"/>
                      </a:cubicBezTo>
                      <a:lnTo>
                        <a:pt x="11057" y="14128"/>
                      </a:lnTo>
                      <a:lnTo>
                        <a:pt x="11057" y="21600"/>
                      </a:ln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sz="2000" dirty="0"/>
                </a:p>
              </p:txBody>
            </p:sp>
            <p:sp>
              <p:nvSpPr>
                <p:cNvPr id="32" name="Freeform: Shape 12">
                  <a:extLst>
                    <a:ext uri="{FF2B5EF4-FFF2-40B4-BE49-F238E27FC236}">
                      <a16:creationId xmlns:a16="http://schemas.microsoft.com/office/drawing/2014/main" xmlns="" id="{751E27BC-7F56-434D-8B69-C24F16ACCCE1}"/>
                    </a:ext>
                  </a:extLst>
                </p:cNvPr>
                <p:cNvSpPr/>
                <p:nvPr/>
              </p:nvSpPr>
              <p:spPr>
                <a:xfrm rot="5400000">
                  <a:off x="691624" y="3253880"/>
                  <a:ext cx="1983617" cy="672673"/>
                </a:xfrm>
                <a:custGeom>
                  <a:avLst/>
                  <a:gdLst>
                    <a:gd name="connsiteX0" fmla="*/ 0 w 1983617"/>
                    <a:gd name="connsiteY0" fmla="*/ 336337 h 672673"/>
                    <a:gd name="connsiteX1" fmla="*/ 326784 w 1983617"/>
                    <a:gd name="connsiteY1" fmla="*/ 0 h 672673"/>
                    <a:gd name="connsiteX2" fmla="*/ 575582 w 1983617"/>
                    <a:gd name="connsiteY2" fmla="*/ 0 h 672673"/>
                    <a:gd name="connsiteX3" fmla="*/ 610501 w 1983617"/>
                    <a:gd name="connsiteY3" fmla="*/ 0 h 672673"/>
                    <a:gd name="connsiteX4" fmla="*/ 1983617 w 1983617"/>
                    <a:gd name="connsiteY4" fmla="*/ 0 h 672673"/>
                    <a:gd name="connsiteX5" fmla="*/ 1983617 w 1983617"/>
                    <a:gd name="connsiteY5" fmla="*/ 49318 h 672673"/>
                    <a:gd name="connsiteX6" fmla="*/ 352754 w 1983617"/>
                    <a:gd name="connsiteY6" fmla="*/ 49318 h 672673"/>
                    <a:gd name="connsiteX7" fmla="*/ 65680 w 1983617"/>
                    <a:gd name="connsiteY7" fmla="*/ 336336 h 672673"/>
                    <a:gd name="connsiteX8" fmla="*/ 352754 w 1983617"/>
                    <a:gd name="connsiteY8" fmla="*/ 623353 h 672673"/>
                    <a:gd name="connsiteX9" fmla="*/ 732948 w 1983617"/>
                    <a:gd name="connsiteY9" fmla="*/ 623353 h 672673"/>
                    <a:gd name="connsiteX10" fmla="*/ 732948 w 1983617"/>
                    <a:gd name="connsiteY10" fmla="*/ 672673 h 672673"/>
                    <a:gd name="connsiteX11" fmla="*/ 610501 w 1983617"/>
                    <a:gd name="connsiteY11" fmla="*/ 672673 h 672673"/>
                    <a:gd name="connsiteX12" fmla="*/ 575582 w 1983617"/>
                    <a:gd name="connsiteY12" fmla="*/ 672673 h 672673"/>
                    <a:gd name="connsiteX13" fmla="*/ 326784 w 1983617"/>
                    <a:gd name="connsiteY13" fmla="*/ 672673 h 672673"/>
                    <a:gd name="connsiteX14" fmla="*/ 0 w 1983617"/>
                    <a:gd name="connsiteY14" fmla="*/ 336337 h 6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3617" h="672673">
                      <a:moveTo>
                        <a:pt x="0" y="336337"/>
                      </a:moveTo>
                      <a:cubicBezTo>
                        <a:pt x="0" y="150280"/>
                        <a:pt x="146783" y="0"/>
                        <a:pt x="326784" y="0"/>
                      </a:cubicBezTo>
                      <a:lnTo>
                        <a:pt x="575582" y="0"/>
                      </a:lnTo>
                      <a:lnTo>
                        <a:pt x="610501" y="0"/>
                      </a:lnTo>
                      <a:lnTo>
                        <a:pt x="1983617" y="0"/>
                      </a:lnTo>
                      <a:lnTo>
                        <a:pt x="1983617" y="49318"/>
                      </a:lnTo>
                      <a:lnTo>
                        <a:pt x="352754" y="49318"/>
                      </a:lnTo>
                      <a:cubicBezTo>
                        <a:pt x="194626" y="49318"/>
                        <a:pt x="65680" y="177562"/>
                        <a:pt x="65680" y="336336"/>
                      </a:cubicBezTo>
                      <a:cubicBezTo>
                        <a:pt x="65680" y="494506"/>
                        <a:pt x="194033" y="623353"/>
                        <a:pt x="352754" y="623353"/>
                      </a:cubicBezTo>
                      <a:lnTo>
                        <a:pt x="732948" y="623353"/>
                      </a:lnTo>
                      <a:lnTo>
                        <a:pt x="732948" y="672673"/>
                      </a:lnTo>
                      <a:lnTo>
                        <a:pt x="610501" y="672673"/>
                      </a:lnTo>
                      <a:lnTo>
                        <a:pt x="575582" y="672673"/>
                      </a:lnTo>
                      <a:lnTo>
                        <a:pt x="326784" y="672673"/>
                      </a:lnTo>
                      <a:cubicBezTo>
                        <a:pt x="146107" y="672673"/>
                        <a:pt x="0" y="521685"/>
                        <a:pt x="0" y="336337"/>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sz="2000"/>
                </a:p>
              </p:txBody>
            </p:sp>
          </p:grpSp>
          <p:grpSp>
            <p:nvGrpSpPr>
              <p:cNvPr id="22" name="Group 21">
                <a:extLst>
                  <a:ext uri="{FF2B5EF4-FFF2-40B4-BE49-F238E27FC236}">
                    <a16:creationId xmlns:a16="http://schemas.microsoft.com/office/drawing/2014/main" xmlns="" id="{263E7D1E-87B5-7C42-94CF-E5C01140138D}"/>
                  </a:ext>
                </a:extLst>
              </p:cNvPr>
              <p:cNvGrpSpPr/>
              <p:nvPr/>
            </p:nvGrpSpPr>
            <p:grpSpPr>
              <a:xfrm rot="16200000">
                <a:off x="3991210" y="2596629"/>
                <a:ext cx="1862856" cy="2562311"/>
                <a:chOff x="752005" y="2019714"/>
                <a:chExt cx="1862856" cy="2562311"/>
              </a:xfrm>
            </p:grpSpPr>
            <p:sp>
              <p:nvSpPr>
                <p:cNvPr id="29" name="Shape">
                  <a:extLst>
                    <a:ext uri="{FF2B5EF4-FFF2-40B4-BE49-F238E27FC236}">
                      <a16:creationId xmlns:a16="http://schemas.microsoft.com/office/drawing/2014/main" xmlns="" id="{799C0E10-34DB-2E4D-8469-D1185DF69EE6}"/>
                    </a:ext>
                  </a:extLst>
                </p:cNvPr>
                <p:cNvSpPr/>
                <p:nvPr/>
              </p:nvSpPr>
              <p:spPr>
                <a:xfrm rot="5400000">
                  <a:off x="402278" y="2369441"/>
                  <a:ext cx="2562310" cy="1862856"/>
                </a:xfrm>
                <a:custGeom>
                  <a:avLst/>
                  <a:gdLst/>
                  <a:ahLst/>
                  <a:cxnLst>
                    <a:cxn ang="0">
                      <a:pos x="wd2" y="hd2"/>
                    </a:cxn>
                    <a:cxn ang="5400000">
                      <a:pos x="wd2" y="hd2"/>
                    </a:cxn>
                    <a:cxn ang="10800000">
                      <a:pos x="wd2" y="hd2"/>
                    </a:cxn>
                    <a:cxn ang="16200000">
                      <a:pos x="wd2" y="hd2"/>
                    </a:cxn>
                  </a:cxnLst>
                  <a:rect l="0" t="0" r="r" b="b"/>
                  <a:pathLst>
                    <a:path w="21600" h="21600" extrusionOk="0">
                      <a:moveTo>
                        <a:pt x="11057" y="21600"/>
                      </a:moveTo>
                      <a:lnTo>
                        <a:pt x="7852" y="21600"/>
                      </a:lnTo>
                      <a:cubicBezTo>
                        <a:pt x="3516" y="21600"/>
                        <a:pt x="0" y="16764"/>
                        <a:pt x="0" y="10800"/>
                      </a:cubicBezTo>
                      <a:lnTo>
                        <a:pt x="0" y="10800"/>
                      </a:lnTo>
                      <a:cubicBezTo>
                        <a:pt x="0" y="4836"/>
                        <a:pt x="3516" y="0"/>
                        <a:pt x="7852" y="0"/>
                      </a:cubicBezTo>
                      <a:lnTo>
                        <a:pt x="21600" y="0"/>
                      </a:lnTo>
                      <a:lnTo>
                        <a:pt x="21600" y="7472"/>
                      </a:lnTo>
                      <a:lnTo>
                        <a:pt x="7852" y="7472"/>
                      </a:lnTo>
                      <a:cubicBezTo>
                        <a:pt x="6519" y="7472"/>
                        <a:pt x="5432" y="8959"/>
                        <a:pt x="5432" y="10800"/>
                      </a:cubicBezTo>
                      <a:lnTo>
                        <a:pt x="5432" y="10800"/>
                      </a:lnTo>
                      <a:cubicBezTo>
                        <a:pt x="5432" y="12634"/>
                        <a:pt x="6514" y="14128"/>
                        <a:pt x="7852" y="14128"/>
                      </a:cubicBezTo>
                      <a:lnTo>
                        <a:pt x="11057" y="14128"/>
                      </a:lnTo>
                      <a:lnTo>
                        <a:pt x="11057" y="21600"/>
                      </a:ln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sz="2000" dirty="0"/>
                </a:p>
              </p:txBody>
            </p:sp>
            <p:sp>
              <p:nvSpPr>
                <p:cNvPr id="30" name="Freeform: Shape 15">
                  <a:extLst>
                    <a:ext uri="{FF2B5EF4-FFF2-40B4-BE49-F238E27FC236}">
                      <a16:creationId xmlns:a16="http://schemas.microsoft.com/office/drawing/2014/main" xmlns="" id="{17407BAD-5DBF-584E-9870-F68C36287E9C}"/>
                    </a:ext>
                  </a:extLst>
                </p:cNvPr>
                <p:cNvSpPr/>
                <p:nvPr/>
              </p:nvSpPr>
              <p:spPr>
                <a:xfrm rot="5400000">
                  <a:off x="691624" y="3253880"/>
                  <a:ext cx="1983617" cy="672673"/>
                </a:xfrm>
                <a:custGeom>
                  <a:avLst/>
                  <a:gdLst>
                    <a:gd name="connsiteX0" fmla="*/ 0 w 1983617"/>
                    <a:gd name="connsiteY0" fmla="*/ 336337 h 672673"/>
                    <a:gd name="connsiteX1" fmla="*/ 326784 w 1983617"/>
                    <a:gd name="connsiteY1" fmla="*/ 0 h 672673"/>
                    <a:gd name="connsiteX2" fmla="*/ 575582 w 1983617"/>
                    <a:gd name="connsiteY2" fmla="*/ 0 h 672673"/>
                    <a:gd name="connsiteX3" fmla="*/ 610501 w 1983617"/>
                    <a:gd name="connsiteY3" fmla="*/ 0 h 672673"/>
                    <a:gd name="connsiteX4" fmla="*/ 1983617 w 1983617"/>
                    <a:gd name="connsiteY4" fmla="*/ 0 h 672673"/>
                    <a:gd name="connsiteX5" fmla="*/ 1983617 w 1983617"/>
                    <a:gd name="connsiteY5" fmla="*/ 49318 h 672673"/>
                    <a:gd name="connsiteX6" fmla="*/ 352754 w 1983617"/>
                    <a:gd name="connsiteY6" fmla="*/ 49318 h 672673"/>
                    <a:gd name="connsiteX7" fmla="*/ 65680 w 1983617"/>
                    <a:gd name="connsiteY7" fmla="*/ 336336 h 672673"/>
                    <a:gd name="connsiteX8" fmla="*/ 352754 w 1983617"/>
                    <a:gd name="connsiteY8" fmla="*/ 623353 h 672673"/>
                    <a:gd name="connsiteX9" fmla="*/ 732948 w 1983617"/>
                    <a:gd name="connsiteY9" fmla="*/ 623353 h 672673"/>
                    <a:gd name="connsiteX10" fmla="*/ 732948 w 1983617"/>
                    <a:gd name="connsiteY10" fmla="*/ 672673 h 672673"/>
                    <a:gd name="connsiteX11" fmla="*/ 610501 w 1983617"/>
                    <a:gd name="connsiteY11" fmla="*/ 672673 h 672673"/>
                    <a:gd name="connsiteX12" fmla="*/ 575582 w 1983617"/>
                    <a:gd name="connsiteY12" fmla="*/ 672673 h 672673"/>
                    <a:gd name="connsiteX13" fmla="*/ 326784 w 1983617"/>
                    <a:gd name="connsiteY13" fmla="*/ 672673 h 672673"/>
                    <a:gd name="connsiteX14" fmla="*/ 0 w 1983617"/>
                    <a:gd name="connsiteY14" fmla="*/ 336337 h 6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3617" h="672673">
                      <a:moveTo>
                        <a:pt x="0" y="336337"/>
                      </a:moveTo>
                      <a:cubicBezTo>
                        <a:pt x="0" y="150280"/>
                        <a:pt x="146783" y="0"/>
                        <a:pt x="326784" y="0"/>
                      </a:cubicBezTo>
                      <a:lnTo>
                        <a:pt x="575582" y="0"/>
                      </a:lnTo>
                      <a:lnTo>
                        <a:pt x="610501" y="0"/>
                      </a:lnTo>
                      <a:lnTo>
                        <a:pt x="1983617" y="0"/>
                      </a:lnTo>
                      <a:lnTo>
                        <a:pt x="1983617" y="49318"/>
                      </a:lnTo>
                      <a:lnTo>
                        <a:pt x="352754" y="49318"/>
                      </a:lnTo>
                      <a:cubicBezTo>
                        <a:pt x="194626" y="49318"/>
                        <a:pt x="65680" y="177562"/>
                        <a:pt x="65680" y="336336"/>
                      </a:cubicBezTo>
                      <a:cubicBezTo>
                        <a:pt x="65680" y="494506"/>
                        <a:pt x="194033" y="623353"/>
                        <a:pt x="352754" y="623353"/>
                      </a:cubicBezTo>
                      <a:lnTo>
                        <a:pt x="732948" y="623353"/>
                      </a:lnTo>
                      <a:lnTo>
                        <a:pt x="732948" y="672673"/>
                      </a:lnTo>
                      <a:lnTo>
                        <a:pt x="610501" y="672673"/>
                      </a:lnTo>
                      <a:lnTo>
                        <a:pt x="575582" y="672673"/>
                      </a:lnTo>
                      <a:lnTo>
                        <a:pt x="326784" y="672673"/>
                      </a:lnTo>
                      <a:cubicBezTo>
                        <a:pt x="146107" y="672673"/>
                        <a:pt x="0" y="521685"/>
                        <a:pt x="0" y="336337"/>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sz="2000"/>
                </a:p>
              </p:txBody>
            </p:sp>
          </p:grpSp>
          <p:grpSp>
            <p:nvGrpSpPr>
              <p:cNvPr id="23" name="Group 22">
                <a:extLst>
                  <a:ext uri="{FF2B5EF4-FFF2-40B4-BE49-F238E27FC236}">
                    <a16:creationId xmlns:a16="http://schemas.microsoft.com/office/drawing/2014/main" xmlns="" id="{8C77961E-B4EA-8A41-9985-316C4AD7AF58}"/>
                  </a:ext>
                </a:extLst>
              </p:cNvPr>
              <p:cNvGrpSpPr/>
              <p:nvPr/>
            </p:nvGrpSpPr>
            <p:grpSpPr>
              <a:xfrm rot="10800000">
                <a:off x="5164572" y="3766481"/>
                <a:ext cx="1862856" cy="2562311"/>
                <a:chOff x="752005" y="2019714"/>
                <a:chExt cx="1862856" cy="2562311"/>
              </a:xfrm>
            </p:grpSpPr>
            <p:sp>
              <p:nvSpPr>
                <p:cNvPr id="27" name="Shape">
                  <a:extLst>
                    <a:ext uri="{FF2B5EF4-FFF2-40B4-BE49-F238E27FC236}">
                      <a16:creationId xmlns:a16="http://schemas.microsoft.com/office/drawing/2014/main" xmlns="" id="{8C3185F6-FA48-8D40-B504-6E70757FE891}"/>
                    </a:ext>
                  </a:extLst>
                </p:cNvPr>
                <p:cNvSpPr/>
                <p:nvPr/>
              </p:nvSpPr>
              <p:spPr>
                <a:xfrm rot="5400000">
                  <a:off x="402278" y="2369441"/>
                  <a:ext cx="2562310" cy="1862856"/>
                </a:xfrm>
                <a:custGeom>
                  <a:avLst/>
                  <a:gdLst/>
                  <a:ahLst/>
                  <a:cxnLst>
                    <a:cxn ang="0">
                      <a:pos x="wd2" y="hd2"/>
                    </a:cxn>
                    <a:cxn ang="5400000">
                      <a:pos x="wd2" y="hd2"/>
                    </a:cxn>
                    <a:cxn ang="10800000">
                      <a:pos x="wd2" y="hd2"/>
                    </a:cxn>
                    <a:cxn ang="16200000">
                      <a:pos x="wd2" y="hd2"/>
                    </a:cxn>
                  </a:cxnLst>
                  <a:rect l="0" t="0" r="r" b="b"/>
                  <a:pathLst>
                    <a:path w="21600" h="21600" extrusionOk="0">
                      <a:moveTo>
                        <a:pt x="11057" y="21600"/>
                      </a:moveTo>
                      <a:lnTo>
                        <a:pt x="7852" y="21600"/>
                      </a:lnTo>
                      <a:cubicBezTo>
                        <a:pt x="3516" y="21600"/>
                        <a:pt x="0" y="16764"/>
                        <a:pt x="0" y="10800"/>
                      </a:cubicBezTo>
                      <a:lnTo>
                        <a:pt x="0" y="10800"/>
                      </a:lnTo>
                      <a:cubicBezTo>
                        <a:pt x="0" y="4836"/>
                        <a:pt x="3516" y="0"/>
                        <a:pt x="7852" y="0"/>
                      </a:cubicBezTo>
                      <a:lnTo>
                        <a:pt x="21600" y="0"/>
                      </a:lnTo>
                      <a:lnTo>
                        <a:pt x="21600" y="7472"/>
                      </a:lnTo>
                      <a:lnTo>
                        <a:pt x="7852" y="7472"/>
                      </a:lnTo>
                      <a:cubicBezTo>
                        <a:pt x="6519" y="7472"/>
                        <a:pt x="5432" y="8959"/>
                        <a:pt x="5432" y="10800"/>
                      </a:cubicBezTo>
                      <a:lnTo>
                        <a:pt x="5432" y="10800"/>
                      </a:lnTo>
                      <a:cubicBezTo>
                        <a:pt x="5432" y="12634"/>
                        <a:pt x="6514" y="14128"/>
                        <a:pt x="7852" y="14128"/>
                      </a:cubicBezTo>
                      <a:lnTo>
                        <a:pt x="11057" y="14128"/>
                      </a:lnTo>
                      <a:lnTo>
                        <a:pt x="11057" y="21600"/>
                      </a:ln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sz="2000" dirty="0"/>
                </a:p>
              </p:txBody>
            </p:sp>
            <p:sp>
              <p:nvSpPr>
                <p:cNvPr id="28" name="Freeform: Shape 18">
                  <a:extLst>
                    <a:ext uri="{FF2B5EF4-FFF2-40B4-BE49-F238E27FC236}">
                      <a16:creationId xmlns:a16="http://schemas.microsoft.com/office/drawing/2014/main" xmlns="" id="{B1103419-1764-704A-BBED-C974A782576B}"/>
                    </a:ext>
                  </a:extLst>
                </p:cNvPr>
                <p:cNvSpPr/>
                <p:nvPr/>
              </p:nvSpPr>
              <p:spPr>
                <a:xfrm rot="5400000">
                  <a:off x="691624" y="3253880"/>
                  <a:ext cx="1983617" cy="672673"/>
                </a:xfrm>
                <a:custGeom>
                  <a:avLst/>
                  <a:gdLst>
                    <a:gd name="connsiteX0" fmla="*/ 0 w 1983617"/>
                    <a:gd name="connsiteY0" fmla="*/ 336337 h 672673"/>
                    <a:gd name="connsiteX1" fmla="*/ 326784 w 1983617"/>
                    <a:gd name="connsiteY1" fmla="*/ 0 h 672673"/>
                    <a:gd name="connsiteX2" fmla="*/ 575582 w 1983617"/>
                    <a:gd name="connsiteY2" fmla="*/ 0 h 672673"/>
                    <a:gd name="connsiteX3" fmla="*/ 610501 w 1983617"/>
                    <a:gd name="connsiteY3" fmla="*/ 0 h 672673"/>
                    <a:gd name="connsiteX4" fmla="*/ 1983617 w 1983617"/>
                    <a:gd name="connsiteY4" fmla="*/ 0 h 672673"/>
                    <a:gd name="connsiteX5" fmla="*/ 1983617 w 1983617"/>
                    <a:gd name="connsiteY5" fmla="*/ 49318 h 672673"/>
                    <a:gd name="connsiteX6" fmla="*/ 352754 w 1983617"/>
                    <a:gd name="connsiteY6" fmla="*/ 49318 h 672673"/>
                    <a:gd name="connsiteX7" fmla="*/ 65680 w 1983617"/>
                    <a:gd name="connsiteY7" fmla="*/ 336336 h 672673"/>
                    <a:gd name="connsiteX8" fmla="*/ 352754 w 1983617"/>
                    <a:gd name="connsiteY8" fmla="*/ 623353 h 672673"/>
                    <a:gd name="connsiteX9" fmla="*/ 732948 w 1983617"/>
                    <a:gd name="connsiteY9" fmla="*/ 623353 h 672673"/>
                    <a:gd name="connsiteX10" fmla="*/ 732948 w 1983617"/>
                    <a:gd name="connsiteY10" fmla="*/ 672673 h 672673"/>
                    <a:gd name="connsiteX11" fmla="*/ 610501 w 1983617"/>
                    <a:gd name="connsiteY11" fmla="*/ 672673 h 672673"/>
                    <a:gd name="connsiteX12" fmla="*/ 575582 w 1983617"/>
                    <a:gd name="connsiteY12" fmla="*/ 672673 h 672673"/>
                    <a:gd name="connsiteX13" fmla="*/ 326784 w 1983617"/>
                    <a:gd name="connsiteY13" fmla="*/ 672673 h 672673"/>
                    <a:gd name="connsiteX14" fmla="*/ 0 w 1983617"/>
                    <a:gd name="connsiteY14" fmla="*/ 336337 h 6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3617" h="672673">
                      <a:moveTo>
                        <a:pt x="0" y="336337"/>
                      </a:moveTo>
                      <a:cubicBezTo>
                        <a:pt x="0" y="150280"/>
                        <a:pt x="146783" y="0"/>
                        <a:pt x="326784" y="0"/>
                      </a:cubicBezTo>
                      <a:lnTo>
                        <a:pt x="575582" y="0"/>
                      </a:lnTo>
                      <a:lnTo>
                        <a:pt x="610501" y="0"/>
                      </a:lnTo>
                      <a:lnTo>
                        <a:pt x="1983617" y="0"/>
                      </a:lnTo>
                      <a:lnTo>
                        <a:pt x="1983617" y="49318"/>
                      </a:lnTo>
                      <a:lnTo>
                        <a:pt x="352754" y="49318"/>
                      </a:lnTo>
                      <a:cubicBezTo>
                        <a:pt x="194626" y="49318"/>
                        <a:pt x="65680" y="177562"/>
                        <a:pt x="65680" y="336336"/>
                      </a:cubicBezTo>
                      <a:cubicBezTo>
                        <a:pt x="65680" y="494506"/>
                        <a:pt x="194033" y="623353"/>
                        <a:pt x="352754" y="623353"/>
                      </a:cubicBezTo>
                      <a:lnTo>
                        <a:pt x="732948" y="623353"/>
                      </a:lnTo>
                      <a:lnTo>
                        <a:pt x="732948" y="672673"/>
                      </a:lnTo>
                      <a:lnTo>
                        <a:pt x="610501" y="672673"/>
                      </a:lnTo>
                      <a:lnTo>
                        <a:pt x="575582" y="672673"/>
                      </a:lnTo>
                      <a:lnTo>
                        <a:pt x="326784" y="672673"/>
                      </a:lnTo>
                      <a:cubicBezTo>
                        <a:pt x="146107" y="672673"/>
                        <a:pt x="0" y="521685"/>
                        <a:pt x="0" y="336337"/>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sz="2000"/>
                </a:p>
              </p:txBody>
            </p:sp>
          </p:grpSp>
          <p:grpSp>
            <p:nvGrpSpPr>
              <p:cNvPr id="24" name="Group 23">
                <a:extLst>
                  <a:ext uri="{FF2B5EF4-FFF2-40B4-BE49-F238E27FC236}">
                    <a16:creationId xmlns:a16="http://schemas.microsoft.com/office/drawing/2014/main" xmlns="" id="{060CCA64-957F-6648-A3E5-B221934CCD0A}"/>
                  </a:ext>
                </a:extLst>
              </p:cNvPr>
              <p:cNvGrpSpPr/>
              <p:nvPr/>
            </p:nvGrpSpPr>
            <p:grpSpPr>
              <a:xfrm rot="5400000">
                <a:off x="6275844" y="2649945"/>
                <a:ext cx="1862856" cy="2562311"/>
                <a:chOff x="752005" y="2019714"/>
                <a:chExt cx="1862856" cy="2562311"/>
              </a:xfrm>
            </p:grpSpPr>
            <p:sp>
              <p:nvSpPr>
                <p:cNvPr id="25" name="Shape">
                  <a:extLst>
                    <a:ext uri="{FF2B5EF4-FFF2-40B4-BE49-F238E27FC236}">
                      <a16:creationId xmlns:a16="http://schemas.microsoft.com/office/drawing/2014/main" xmlns="" id="{91F081CD-A4D6-BD49-9104-DAD611303E4F}"/>
                    </a:ext>
                  </a:extLst>
                </p:cNvPr>
                <p:cNvSpPr/>
                <p:nvPr/>
              </p:nvSpPr>
              <p:spPr>
                <a:xfrm rot="5400000">
                  <a:off x="402278" y="2369441"/>
                  <a:ext cx="2562310" cy="1862856"/>
                </a:xfrm>
                <a:custGeom>
                  <a:avLst/>
                  <a:gdLst/>
                  <a:ahLst/>
                  <a:cxnLst>
                    <a:cxn ang="0">
                      <a:pos x="wd2" y="hd2"/>
                    </a:cxn>
                    <a:cxn ang="5400000">
                      <a:pos x="wd2" y="hd2"/>
                    </a:cxn>
                    <a:cxn ang="10800000">
                      <a:pos x="wd2" y="hd2"/>
                    </a:cxn>
                    <a:cxn ang="16200000">
                      <a:pos x="wd2" y="hd2"/>
                    </a:cxn>
                  </a:cxnLst>
                  <a:rect l="0" t="0" r="r" b="b"/>
                  <a:pathLst>
                    <a:path w="21600" h="21600" extrusionOk="0">
                      <a:moveTo>
                        <a:pt x="11057" y="21600"/>
                      </a:moveTo>
                      <a:lnTo>
                        <a:pt x="7852" y="21600"/>
                      </a:lnTo>
                      <a:cubicBezTo>
                        <a:pt x="3516" y="21600"/>
                        <a:pt x="0" y="16764"/>
                        <a:pt x="0" y="10800"/>
                      </a:cubicBezTo>
                      <a:lnTo>
                        <a:pt x="0" y="10800"/>
                      </a:lnTo>
                      <a:cubicBezTo>
                        <a:pt x="0" y="4836"/>
                        <a:pt x="3516" y="0"/>
                        <a:pt x="7852" y="0"/>
                      </a:cubicBezTo>
                      <a:lnTo>
                        <a:pt x="21600" y="0"/>
                      </a:lnTo>
                      <a:lnTo>
                        <a:pt x="21600" y="7472"/>
                      </a:lnTo>
                      <a:lnTo>
                        <a:pt x="7852" y="7472"/>
                      </a:lnTo>
                      <a:cubicBezTo>
                        <a:pt x="6519" y="7472"/>
                        <a:pt x="5432" y="8959"/>
                        <a:pt x="5432" y="10800"/>
                      </a:cubicBezTo>
                      <a:lnTo>
                        <a:pt x="5432" y="10800"/>
                      </a:lnTo>
                      <a:cubicBezTo>
                        <a:pt x="5432" y="12634"/>
                        <a:pt x="6514" y="14128"/>
                        <a:pt x="7852" y="14128"/>
                      </a:cubicBezTo>
                      <a:lnTo>
                        <a:pt x="11057" y="14128"/>
                      </a:lnTo>
                      <a:lnTo>
                        <a:pt x="11057" y="21600"/>
                      </a:ln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sz="2000" dirty="0"/>
                </a:p>
              </p:txBody>
            </p:sp>
            <p:sp>
              <p:nvSpPr>
                <p:cNvPr id="26" name="Freeform: Shape 21">
                  <a:extLst>
                    <a:ext uri="{FF2B5EF4-FFF2-40B4-BE49-F238E27FC236}">
                      <a16:creationId xmlns:a16="http://schemas.microsoft.com/office/drawing/2014/main" xmlns="" id="{C10BC76D-B7AF-9D4D-B595-A328DBD35858}"/>
                    </a:ext>
                  </a:extLst>
                </p:cNvPr>
                <p:cNvSpPr/>
                <p:nvPr/>
              </p:nvSpPr>
              <p:spPr>
                <a:xfrm rot="5400000">
                  <a:off x="691624" y="3253880"/>
                  <a:ext cx="1983617" cy="672673"/>
                </a:xfrm>
                <a:custGeom>
                  <a:avLst/>
                  <a:gdLst>
                    <a:gd name="connsiteX0" fmla="*/ 0 w 1983617"/>
                    <a:gd name="connsiteY0" fmla="*/ 336337 h 672673"/>
                    <a:gd name="connsiteX1" fmla="*/ 326784 w 1983617"/>
                    <a:gd name="connsiteY1" fmla="*/ 0 h 672673"/>
                    <a:gd name="connsiteX2" fmla="*/ 575582 w 1983617"/>
                    <a:gd name="connsiteY2" fmla="*/ 0 h 672673"/>
                    <a:gd name="connsiteX3" fmla="*/ 610501 w 1983617"/>
                    <a:gd name="connsiteY3" fmla="*/ 0 h 672673"/>
                    <a:gd name="connsiteX4" fmla="*/ 1983617 w 1983617"/>
                    <a:gd name="connsiteY4" fmla="*/ 0 h 672673"/>
                    <a:gd name="connsiteX5" fmla="*/ 1983617 w 1983617"/>
                    <a:gd name="connsiteY5" fmla="*/ 49318 h 672673"/>
                    <a:gd name="connsiteX6" fmla="*/ 352754 w 1983617"/>
                    <a:gd name="connsiteY6" fmla="*/ 49318 h 672673"/>
                    <a:gd name="connsiteX7" fmla="*/ 65680 w 1983617"/>
                    <a:gd name="connsiteY7" fmla="*/ 336336 h 672673"/>
                    <a:gd name="connsiteX8" fmla="*/ 352754 w 1983617"/>
                    <a:gd name="connsiteY8" fmla="*/ 623353 h 672673"/>
                    <a:gd name="connsiteX9" fmla="*/ 732948 w 1983617"/>
                    <a:gd name="connsiteY9" fmla="*/ 623353 h 672673"/>
                    <a:gd name="connsiteX10" fmla="*/ 732948 w 1983617"/>
                    <a:gd name="connsiteY10" fmla="*/ 672673 h 672673"/>
                    <a:gd name="connsiteX11" fmla="*/ 610501 w 1983617"/>
                    <a:gd name="connsiteY11" fmla="*/ 672673 h 672673"/>
                    <a:gd name="connsiteX12" fmla="*/ 575582 w 1983617"/>
                    <a:gd name="connsiteY12" fmla="*/ 672673 h 672673"/>
                    <a:gd name="connsiteX13" fmla="*/ 326784 w 1983617"/>
                    <a:gd name="connsiteY13" fmla="*/ 672673 h 672673"/>
                    <a:gd name="connsiteX14" fmla="*/ 0 w 1983617"/>
                    <a:gd name="connsiteY14" fmla="*/ 336337 h 67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3617" h="672673">
                      <a:moveTo>
                        <a:pt x="0" y="336337"/>
                      </a:moveTo>
                      <a:cubicBezTo>
                        <a:pt x="0" y="150280"/>
                        <a:pt x="146783" y="0"/>
                        <a:pt x="326784" y="0"/>
                      </a:cubicBezTo>
                      <a:lnTo>
                        <a:pt x="575582" y="0"/>
                      </a:lnTo>
                      <a:lnTo>
                        <a:pt x="610501" y="0"/>
                      </a:lnTo>
                      <a:lnTo>
                        <a:pt x="1983617" y="0"/>
                      </a:lnTo>
                      <a:lnTo>
                        <a:pt x="1983617" y="49318"/>
                      </a:lnTo>
                      <a:lnTo>
                        <a:pt x="352754" y="49318"/>
                      </a:lnTo>
                      <a:cubicBezTo>
                        <a:pt x="194626" y="49318"/>
                        <a:pt x="65680" y="177562"/>
                        <a:pt x="65680" y="336336"/>
                      </a:cubicBezTo>
                      <a:cubicBezTo>
                        <a:pt x="65680" y="494506"/>
                        <a:pt x="194033" y="623353"/>
                        <a:pt x="352754" y="623353"/>
                      </a:cubicBezTo>
                      <a:lnTo>
                        <a:pt x="732948" y="623353"/>
                      </a:lnTo>
                      <a:lnTo>
                        <a:pt x="732948" y="672673"/>
                      </a:lnTo>
                      <a:lnTo>
                        <a:pt x="610501" y="672673"/>
                      </a:lnTo>
                      <a:lnTo>
                        <a:pt x="575582" y="672673"/>
                      </a:lnTo>
                      <a:lnTo>
                        <a:pt x="326784" y="672673"/>
                      </a:lnTo>
                      <a:cubicBezTo>
                        <a:pt x="146107" y="672673"/>
                        <a:pt x="0" y="521685"/>
                        <a:pt x="0" y="336337"/>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sz="2000"/>
                </a:p>
              </p:txBody>
            </p:sp>
          </p:grpSp>
        </p:grpSp>
        <p:pic>
          <p:nvPicPr>
            <p:cNvPr id="9" name="Picture 8">
              <a:extLst>
                <a:ext uri="{FF2B5EF4-FFF2-40B4-BE49-F238E27FC236}">
                  <a16:creationId xmlns:a16="http://schemas.microsoft.com/office/drawing/2014/main" xmlns="" id="{DEB23037-F71C-3B42-A038-7FDBDB484899}"/>
                </a:ext>
              </a:extLst>
            </p:cNvPr>
            <p:cNvPicPr>
              <a:picLocks noChangeAspect="1"/>
            </p:cNvPicPr>
            <p:nvPr/>
          </p:nvPicPr>
          <p:blipFill>
            <a:blip r:embed="rId2"/>
            <a:stretch>
              <a:fillRect/>
            </a:stretch>
          </p:blipFill>
          <p:spPr>
            <a:xfrm>
              <a:off x="7333538" y="3245969"/>
              <a:ext cx="1613612" cy="1613612"/>
            </a:xfrm>
            <a:prstGeom prst="rect">
              <a:avLst/>
            </a:prstGeom>
          </p:spPr>
        </p:pic>
        <p:grpSp>
          <p:nvGrpSpPr>
            <p:cNvPr id="10" name="Group 9">
              <a:extLst>
                <a:ext uri="{FF2B5EF4-FFF2-40B4-BE49-F238E27FC236}">
                  <a16:creationId xmlns:a16="http://schemas.microsoft.com/office/drawing/2014/main" xmlns="" id="{D76FFD2D-E2F7-7045-968C-73EFA8DC8579}"/>
                </a:ext>
              </a:extLst>
            </p:cNvPr>
            <p:cNvGrpSpPr/>
            <p:nvPr/>
          </p:nvGrpSpPr>
          <p:grpSpPr>
            <a:xfrm>
              <a:off x="6917817" y="1488368"/>
              <a:ext cx="2062038" cy="548640"/>
              <a:chOff x="4934344" y="1298304"/>
              <a:chExt cx="2062038" cy="548640"/>
            </a:xfrm>
          </p:grpSpPr>
          <p:sp>
            <p:nvSpPr>
              <p:cNvPr id="19" name="TextBox 18">
                <a:extLst>
                  <a:ext uri="{FF2B5EF4-FFF2-40B4-BE49-F238E27FC236}">
                    <a16:creationId xmlns:a16="http://schemas.microsoft.com/office/drawing/2014/main" xmlns="" id="{9744A915-BBC5-0F47-AADC-8BA6D2222B6C}"/>
                  </a:ext>
                </a:extLst>
              </p:cNvPr>
              <p:cNvSpPr txBox="1"/>
              <p:nvPr/>
            </p:nvSpPr>
            <p:spPr>
              <a:xfrm>
                <a:off x="4934344" y="1381796"/>
                <a:ext cx="2062038" cy="456614"/>
              </a:xfrm>
              <a:prstGeom prst="rect">
                <a:avLst/>
              </a:prstGeom>
              <a:noFill/>
            </p:spPr>
            <p:txBody>
              <a:bodyPr wrap="square" lIns="0" rIns="0" rtlCol="0" anchor="b">
                <a:spAutoFit/>
              </a:bodyPr>
              <a:lstStyle/>
              <a:p>
                <a:pPr algn="r" defTabSz="914400" fontAlgn="auto">
                  <a:spcBef>
                    <a:spcPts val="0"/>
                  </a:spcBef>
                  <a:spcAft>
                    <a:spcPts val="0"/>
                  </a:spcAft>
                </a:pPr>
                <a:r>
                  <a:rPr lang="en-US" sz="1600" b="1" noProof="1">
                    <a:solidFill>
                      <a:prstClr val="black"/>
                    </a:solidFill>
                    <a:latin typeface="Tahoma" panose="020B0604030504040204" pitchFamily="34" charset="0"/>
                    <a:ea typeface="Tahoma" panose="020B0604030504040204" pitchFamily="34" charset="0"/>
                    <a:cs typeface="Tahoma" panose="020B0604030504040204" pitchFamily="34" charset="0"/>
                  </a:rPr>
                  <a:t>Trust</a:t>
                </a:r>
              </a:p>
            </p:txBody>
          </p:sp>
          <p:pic>
            <p:nvPicPr>
              <p:cNvPr id="20" name="Picture 19">
                <a:extLst>
                  <a:ext uri="{FF2B5EF4-FFF2-40B4-BE49-F238E27FC236}">
                    <a16:creationId xmlns:a16="http://schemas.microsoft.com/office/drawing/2014/main" xmlns="" id="{0D3A37DA-144F-8143-A6F8-CE0AA11BA227}"/>
                  </a:ext>
                </a:extLst>
              </p:cNvPr>
              <p:cNvPicPr>
                <a:picLocks noChangeAspect="1"/>
              </p:cNvPicPr>
              <p:nvPr/>
            </p:nvPicPr>
            <p:blipFill>
              <a:blip r:embed="rId3"/>
              <a:stretch>
                <a:fillRect/>
              </a:stretch>
            </p:blipFill>
            <p:spPr>
              <a:xfrm>
                <a:off x="5477704" y="1298304"/>
                <a:ext cx="548640" cy="548640"/>
              </a:xfrm>
              <a:prstGeom prst="rect">
                <a:avLst/>
              </a:prstGeom>
            </p:spPr>
          </p:pic>
        </p:grpSp>
        <p:sp>
          <p:nvSpPr>
            <p:cNvPr id="11" name="TextBox 10">
              <a:extLst>
                <a:ext uri="{FF2B5EF4-FFF2-40B4-BE49-F238E27FC236}">
                  <a16:creationId xmlns:a16="http://schemas.microsoft.com/office/drawing/2014/main" xmlns="" id="{3DCAFC42-917C-EF41-8003-B05450C0D53E}"/>
                </a:ext>
              </a:extLst>
            </p:cNvPr>
            <p:cNvSpPr txBox="1"/>
            <p:nvPr/>
          </p:nvSpPr>
          <p:spPr>
            <a:xfrm>
              <a:off x="9918572" y="3264448"/>
              <a:ext cx="2168188" cy="456614"/>
            </a:xfrm>
            <a:prstGeom prst="rect">
              <a:avLst/>
            </a:prstGeom>
            <a:noFill/>
          </p:spPr>
          <p:txBody>
            <a:bodyPr wrap="square" lIns="0" rIns="0" rtlCol="0" anchor="b">
              <a:spAutoFit/>
            </a:bodyPr>
            <a:lstStyle/>
            <a:p>
              <a:pPr defTabSz="914400" fontAlgn="auto">
                <a:spcBef>
                  <a:spcPts val="0"/>
                </a:spcBef>
                <a:spcAft>
                  <a:spcPts val="0"/>
                </a:spcAft>
              </a:pPr>
              <a:r>
                <a:rPr lang="en-US" sz="1600" b="1" noProof="1">
                  <a:solidFill>
                    <a:prstClr val="black"/>
                  </a:solidFill>
                  <a:latin typeface="Tahoma" panose="020B0604030504040204" pitchFamily="34" charset="0"/>
                  <a:ea typeface="Tahoma" panose="020B0604030504040204" pitchFamily="34" charset="0"/>
                  <a:cs typeface="Tahoma" panose="020B0604030504040204" pitchFamily="34" charset="0"/>
                </a:rPr>
                <a:t>Authentication</a:t>
              </a:r>
            </a:p>
          </p:txBody>
        </p:sp>
        <p:pic>
          <p:nvPicPr>
            <p:cNvPr id="12" name="Picture 11">
              <a:extLst>
                <a:ext uri="{FF2B5EF4-FFF2-40B4-BE49-F238E27FC236}">
                  <a16:creationId xmlns:a16="http://schemas.microsoft.com/office/drawing/2014/main" xmlns="" id="{AAF9D329-D081-804D-9DE2-AFF51AE8F67A}"/>
                </a:ext>
              </a:extLst>
            </p:cNvPr>
            <p:cNvPicPr>
              <a:picLocks noChangeAspect="1"/>
            </p:cNvPicPr>
            <p:nvPr/>
          </p:nvPicPr>
          <p:blipFill>
            <a:blip r:embed="rId4"/>
            <a:stretch>
              <a:fillRect/>
            </a:stretch>
          </p:blipFill>
          <p:spPr>
            <a:xfrm>
              <a:off x="10672524" y="3702420"/>
              <a:ext cx="548640" cy="548640"/>
            </a:xfrm>
            <a:prstGeom prst="rect">
              <a:avLst/>
            </a:prstGeom>
          </p:spPr>
        </p:pic>
        <p:sp>
          <p:nvSpPr>
            <p:cNvPr id="13" name="TextBox 12">
              <a:extLst>
                <a:ext uri="{FF2B5EF4-FFF2-40B4-BE49-F238E27FC236}">
                  <a16:creationId xmlns:a16="http://schemas.microsoft.com/office/drawing/2014/main" xmlns="" id="{35BEA947-CDD6-5845-8A1F-6D91745FA881}"/>
                </a:ext>
              </a:extLst>
            </p:cNvPr>
            <p:cNvSpPr txBox="1"/>
            <p:nvPr/>
          </p:nvSpPr>
          <p:spPr>
            <a:xfrm>
              <a:off x="4211586" y="3235881"/>
              <a:ext cx="2254864" cy="1162290"/>
            </a:xfrm>
            <a:prstGeom prst="rect">
              <a:avLst/>
            </a:prstGeom>
            <a:noFill/>
          </p:spPr>
          <p:txBody>
            <a:bodyPr wrap="square" lIns="0" rIns="0" rtlCol="0" anchor="b">
              <a:spAutoFit/>
            </a:bodyPr>
            <a:lstStyle/>
            <a:p>
              <a:pPr algn="ctr" defTabSz="914400" fontAlgn="auto">
                <a:spcBef>
                  <a:spcPts val="0"/>
                </a:spcBef>
                <a:spcAft>
                  <a:spcPts val="0"/>
                </a:spcAft>
              </a:pPr>
              <a:r>
                <a:rPr lang="en-US" sz="1600" b="1" noProof="1">
                  <a:solidFill>
                    <a:prstClr val="black"/>
                  </a:solidFill>
                  <a:latin typeface="Tahoma" panose="020B0604030504040204" pitchFamily="34" charset="0"/>
                  <a:ea typeface="Tahoma" panose="020B0604030504040204" pitchFamily="34" charset="0"/>
                  <a:cs typeface="Tahoma" panose="020B0604030504040204" pitchFamily="34" charset="0"/>
                </a:rPr>
                <a:t>Asset Control </a:t>
              </a:r>
            </a:p>
            <a:p>
              <a:pPr algn="ctr" defTabSz="914400" fontAlgn="auto">
                <a:spcBef>
                  <a:spcPts val="0"/>
                </a:spcBef>
                <a:spcAft>
                  <a:spcPts val="0"/>
                </a:spcAft>
              </a:pPr>
              <a:r>
                <a:rPr lang="en-US" sz="1600" b="1" noProof="1">
                  <a:solidFill>
                    <a:prstClr val="black"/>
                  </a:solidFill>
                  <a:latin typeface="Tahoma" panose="020B0604030504040204" pitchFamily="34" charset="0"/>
                  <a:ea typeface="Tahoma" panose="020B0604030504040204" pitchFamily="34" charset="0"/>
                  <a:cs typeface="Tahoma" panose="020B0604030504040204" pitchFamily="34" charset="0"/>
                </a:rPr>
                <a:t>and Supply </a:t>
              </a:r>
            </a:p>
            <a:p>
              <a:pPr algn="ctr" defTabSz="914400" fontAlgn="auto">
                <a:spcBef>
                  <a:spcPts val="0"/>
                </a:spcBef>
                <a:spcAft>
                  <a:spcPts val="0"/>
                </a:spcAft>
              </a:pPr>
              <a:r>
                <a:rPr lang="en-US" sz="1600" b="1" noProof="1">
                  <a:solidFill>
                    <a:prstClr val="black"/>
                  </a:solidFill>
                  <a:latin typeface="Tahoma" panose="020B0604030504040204" pitchFamily="34" charset="0"/>
                  <a:ea typeface="Tahoma" panose="020B0604030504040204" pitchFamily="34" charset="0"/>
                  <a:cs typeface="Tahoma" panose="020B0604030504040204" pitchFamily="34" charset="0"/>
                </a:rPr>
                <a:t>Chain</a:t>
              </a:r>
            </a:p>
          </p:txBody>
        </p:sp>
        <p:pic>
          <p:nvPicPr>
            <p:cNvPr id="14" name="Picture 13">
              <a:extLst>
                <a:ext uri="{FF2B5EF4-FFF2-40B4-BE49-F238E27FC236}">
                  <a16:creationId xmlns:a16="http://schemas.microsoft.com/office/drawing/2014/main" xmlns="" id="{99E339B5-9FE6-E54C-80A8-6196DB39DC31}"/>
                </a:ext>
              </a:extLst>
            </p:cNvPr>
            <p:cNvPicPr>
              <a:picLocks noChangeAspect="1"/>
            </p:cNvPicPr>
            <p:nvPr/>
          </p:nvPicPr>
          <p:blipFill>
            <a:blip r:embed="rId5"/>
            <a:stretch>
              <a:fillRect/>
            </a:stretch>
          </p:blipFill>
          <p:spPr>
            <a:xfrm>
              <a:off x="5104593" y="4366292"/>
              <a:ext cx="548640" cy="548640"/>
            </a:xfrm>
            <a:prstGeom prst="rect">
              <a:avLst/>
            </a:prstGeom>
          </p:spPr>
        </p:pic>
        <p:grpSp>
          <p:nvGrpSpPr>
            <p:cNvPr id="15" name="Group 14">
              <a:extLst>
                <a:ext uri="{FF2B5EF4-FFF2-40B4-BE49-F238E27FC236}">
                  <a16:creationId xmlns:a16="http://schemas.microsoft.com/office/drawing/2014/main" xmlns="" id="{52D1C203-6809-BC41-B1E9-A467B9A3CBEA}"/>
                </a:ext>
              </a:extLst>
            </p:cNvPr>
            <p:cNvGrpSpPr/>
            <p:nvPr/>
          </p:nvGrpSpPr>
          <p:grpSpPr>
            <a:xfrm>
              <a:off x="6917817" y="5860650"/>
              <a:ext cx="2323401" cy="548640"/>
              <a:chOff x="5120891" y="5987608"/>
              <a:chExt cx="2323401" cy="548640"/>
            </a:xfrm>
          </p:grpSpPr>
          <p:sp>
            <p:nvSpPr>
              <p:cNvPr id="17" name="TextBox 16">
                <a:extLst>
                  <a:ext uri="{FF2B5EF4-FFF2-40B4-BE49-F238E27FC236}">
                    <a16:creationId xmlns:a16="http://schemas.microsoft.com/office/drawing/2014/main" xmlns="" id="{E284DDC5-B17E-F242-92FE-0F993C6C3C0A}"/>
                  </a:ext>
                </a:extLst>
              </p:cNvPr>
              <p:cNvSpPr txBox="1"/>
              <p:nvPr/>
            </p:nvSpPr>
            <p:spPr>
              <a:xfrm>
                <a:off x="5120891" y="6023681"/>
                <a:ext cx="2323401" cy="456614"/>
              </a:xfrm>
              <a:prstGeom prst="rect">
                <a:avLst/>
              </a:prstGeom>
              <a:noFill/>
            </p:spPr>
            <p:txBody>
              <a:bodyPr wrap="square" lIns="0" rIns="0" rtlCol="0" anchor="b">
                <a:spAutoFit/>
              </a:bodyPr>
              <a:lstStyle/>
              <a:p>
                <a:pPr defTabSz="914400" fontAlgn="auto">
                  <a:spcBef>
                    <a:spcPts val="0"/>
                  </a:spcBef>
                  <a:spcAft>
                    <a:spcPts val="0"/>
                  </a:spcAft>
                </a:pPr>
                <a:r>
                  <a:rPr lang="en-US" sz="1600" b="1" noProof="1">
                    <a:solidFill>
                      <a:prstClr val="black"/>
                    </a:solidFill>
                    <a:latin typeface="Tahoma" panose="020B0604030504040204" pitchFamily="34" charset="0"/>
                    <a:ea typeface="Tahoma" panose="020B0604030504040204" pitchFamily="34" charset="0"/>
                    <a:cs typeface="Tahoma" panose="020B0604030504040204" pitchFamily="34" charset="0"/>
                  </a:rPr>
                  <a:t>Identity</a:t>
                </a:r>
              </a:p>
            </p:txBody>
          </p:sp>
          <p:pic>
            <p:nvPicPr>
              <p:cNvPr id="18" name="Picture 17">
                <a:extLst>
                  <a:ext uri="{FF2B5EF4-FFF2-40B4-BE49-F238E27FC236}">
                    <a16:creationId xmlns:a16="http://schemas.microsoft.com/office/drawing/2014/main" xmlns="" id="{D4DB1B3D-1981-B947-B479-5EAF91F38C36}"/>
                  </a:ext>
                </a:extLst>
              </p:cNvPr>
              <p:cNvPicPr>
                <a:picLocks noChangeAspect="1"/>
              </p:cNvPicPr>
              <p:nvPr/>
            </p:nvPicPr>
            <p:blipFill>
              <a:blip r:embed="rId6"/>
              <a:stretch>
                <a:fillRect/>
              </a:stretch>
            </p:blipFill>
            <p:spPr>
              <a:xfrm>
                <a:off x="6586067" y="5987608"/>
                <a:ext cx="548640" cy="548640"/>
              </a:xfrm>
              <a:prstGeom prst="rect">
                <a:avLst/>
              </a:prstGeom>
            </p:spPr>
          </p:pic>
        </p:grpSp>
        <p:sp>
          <p:nvSpPr>
            <p:cNvPr id="16" name="Slide Number Placeholder 3"/>
            <p:cNvSpPr txBox="1">
              <a:spLocks/>
            </p:cNvSpPr>
            <p:nvPr/>
          </p:nvSpPr>
          <p:spPr>
            <a:xfrm>
              <a:off x="10972800" y="6434185"/>
              <a:ext cx="758953" cy="207552"/>
            </a:xfrm>
            <a:prstGeom prst="rect">
              <a:avLst/>
            </a:prstGeom>
          </p:spPr>
          <p:txBody>
            <a:bodyPr lIns="0" tIns="0" rIns="0" bIns="0" anchor="ctr" anchorCtr="0">
              <a:spAutoFit/>
            </a:bodyPr>
            <a:lstStyle>
              <a:defPPr>
                <a:defRPr lang="en-US"/>
              </a:defPPr>
              <a:lvl1pPr marL="0" indent="0" algn="l" defTabSz="457200" rtl="0" fontAlgn="base">
                <a:spcBef>
                  <a:spcPct val="0"/>
                </a:spcBef>
                <a:spcAft>
                  <a:spcPct val="0"/>
                </a:spcAft>
                <a:buFont typeface="Arial" panose="020B0604020202020204" pitchFamily="34" charset="0"/>
                <a:buNone/>
                <a:defRPr sz="1200" b="0" i="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defRPr/>
              </a:pPr>
              <a:r>
                <a:rPr lang="en-US" sz="1000" dirty="0"/>
                <a:t>4</a:t>
              </a:r>
            </a:p>
          </p:txBody>
        </p:sp>
      </p:grpSp>
    </p:spTree>
    <p:extLst>
      <p:ext uri="{BB962C8B-B14F-4D97-AF65-F5344CB8AC3E}">
        <p14:creationId xmlns:p14="http://schemas.microsoft.com/office/powerpoint/2010/main" val="97073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9F284D-D91A-DA43-9506-48E9F096EE4E}"/>
              </a:ext>
            </a:extLst>
          </p:cNvPr>
          <p:cNvSpPr>
            <a:spLocks noGrp="1"/>
          </p:cNvSpPr>
          <p:nvPr>
            <p:ph type="body" sz="quarter" idx="10"/>
          </p:nvPr>
        </p:nvSpPr>
        <p:spPr>
          <a:xfrm>
            <a:off x="144535" y="54618"/>
            <a:ext cx="11274552" cy="861774"/>
          </a:xfrm>
        </p:spPr>
        <p:txBody>
          <a:bodyPr/>
          <a:lstStyle/>
          <a:p>
            <a:r>
              <a:rPr lang="en-US" dirty="0"/>
              <a:t>Enterprise Identity &amp; Trusted Telephone Numbers</a:t>
            </a:r>
            <a:br>
              <a:rPr lang="en-US" dirty="0"/>
            </a:br>
            <a:r>
              <a:rPr lang="en-US" sz="2400" dirty="0"/>
              <a:t>Use Case – Problem Statement </a:t>
            </a:r>
            <a:endParaRPr lang="en-US" dirty="0"/>
          </a:p>
        </p:txBody>
      </p:sp>
      <p:sp>
        <p:nvSpPr>
          <p:cNvPr id="4" name="Slide Number Placeholder 3">
            <a:extLst>
              <a:ext uri="{FF2B5EF4-FFF2-40B4-BE49-F238E27FC236}">
                <a16:creationId xmlns:a16="http://schemas.microsoft.com/office/drawing/2014/main" xmlns="" id="{9A049FF4-14C9-FF4B-BEFA-589BF2B801D5}"/>
              </a:ext>
            </a:extLst>
          </p:cNvPr>
          <p:cNvSpPr>
            <a:spLocks noGrp="1"/>
          </p:cNvSpPr>
          <p:nvPr>
            <p:ph type="sldNum" sz="quarter" idx="11"/>
          </p:nvPr>
        </p:nvSpPr>
        <p:spPr>
          <a:xfrm>
            <a:off x="13317968" y="6349701"/>
            <a:ext cx="758952" cy="182880"/>
          </a:xfrm>
        </p:spPr>
        <p:txBody>
          <a:bodyPr/>
          <a:lstStyle/>
          <a:p>
            <a:pPr algn="r">
              <a:defRPr/>
            </a:pPr>
            <a:fld id="{379C486E-DB2A-4BE6-BF4D-5CBEF5B8BFFA}" type="slidenum">
              <a:rPr lang="en-US" smtClean="0"/>
              <a:pPr algn="r">
                <a:defRPr/>
              </a:pPr>
              <a:t>4</a:t>
            </a:fld>
            <a:endParaRPr lang="en-US" dirty="0"/>
          </a:p>
        </p:txBody>
      </p:sp>
      <p:pic>
        <p:nvPicPr>
          <p:cNvPr id="29" name="Picture 28">
            <a:extLst>
              <a:ext uri="{FF2B5EF4-FFF2-40B4-BE49-F238E27FC236}">
                <a16:creationId xmlns:a16="http://schemas.microsoft.com/office/drawing/2014/main" xmlns="" id="{4D98A4AE-E83B-A040-8569-AC7420318647}"/>
              </a:ext>
            </a:extLst>
          </p:cNvPr>
          <p:cNvPicPr>
            <a:picLocks noChangeAspect="1"/>
          </p:cNvPicPr>
          <p:nvPr/>
        </p:nvPicPr>
        <p:blipFill>
          <a:blip r:embed="rId3">
            <a:duotone>
              <a:schemeClr val="accent1">
                <a:shade val="45000"/>
                <a:satMod val="135000"/>
              </a:schemeClr>
              <a:prstClr val="white"/>
            </a:duotone>
          </a:blip>
          <a:stretch>
            <a:fillRect/>
          </a:stretch>
        </p:blipFill>
        <p:spPr>
          <a:xfrm>
            <a:off x="3659421" y="4050389"/>
            <a:ext cx="405441" cy="447221"/>
          </a:xfrm>
          <a:prstGeom prst="rect">
            <a:avLst/>
          </a:prstGeom>
        </p:spPr>
      </p:pic>
      <p:pic>
        <p:nvPicPr>
          <p:cNvPr id="30" name="Picture 29">
            <a:extLst>
              <a:ext uri="{FF2B5EF4-FFF2-40B4-BE49-F238E27FC236}">
                <a16:creationId xmlns:a16="http://schemas.microsoft.com/office/drawing/2014/main" xmlns="" id="{4D98A4AE-E83B-A040-8569-AC7420318647}"/>
              </a:ext>
            </a:extLst>
          </p:cNvPr>
          <p:cNvPicPr>
            <a:picLocks noChangeAspect="1"/>
          </p:cNvPicPr>
          <p:nvPr/>
        </p:nvPicPr>
        <p:blipFill>
          <a:blip r:embed="rId3">
            <a:duotone>
              <a:schemeClr val="accent1">
                <a:shade val="45000"/>
                <a:satMod val="135000"/>
              </a:schemeClr>
              <a:prstClr val="white"/>
            </a:duotone>
          </a:blip>
          <a:stretch>
            <a:fillRect/>
          </a:stretch>
        </p:blipFill>
        <p:spPr>
          <a:xfrm>
            <a:off x="3102494" y="3781555"/>
            <a:ext cx="405441" cy="447221"/>
          </a:xfrm>
          <a:prstGeom prst="rect">
            <a:avLst/>
          </a:prstGeom>
        </p:spPr>
      </p:pic>
      <p:pic>
        <p:nvPicPr>
          <p:cNvPr id="31" name="Picture 30">
            <a:extLst>
              <a:ext uri="{FF2B5EF4-FFF2-40B4-BE49-F238E27FC236}">
                <a16:creationId xmlns:a16="http://schemas.microsoft.com/office/drawing/2014/main" xmlns="" id="{4D98A4AE-E83B-A040-8569-AC7420318647}"/>
              </a:ext>
            </a:extLst>
          </p:cNvPr>
          <p:cNvPicPr>
            <a:picLocks noChangeAspect="1"/>
          </p:cNvPicPr>
          <p:nvPr/>
        </p:nvPicPr>
        <p:blipFill>
          <a:blip r:embed="rId3">
            <a:duotone>
              <a:schemeClr val="accent1">
                <a:shade val="45000"/>
                <a:satMod val="135000"/>
              </a:schemeClr>
              <a:prstClr val="white"/>
            </a:duotone>
          </a:blip>
          <a:stretch>
            <a:fillRect/>
          </a:stretch>
        </p:blipFill>
        <p:spPr>
          <a:xfrm>
            <a:off x="3102494" y="4468288"/>
            <a:ext cx="405441" cy="447221"/>
          </a:xfrm>
          <a:prstGeom prst="rect">
            <a:avLst/>
          </a:prstGeom>
        </p:spPr>
      </p:pic>
      <p:pic>
        <p:nvPicPr>
          <p:cNvPr id="32" name="Picture 31">
            <a:extLst>
              <a:ext uri="{FF2B5EF4-FFF2-40B4-BE49-F238E27FC236}">
                <a16:creationId xmlns:a16="http://schemas.microsoft.com/office/drawing/2014/main" xmlns="" id="{51CB9DF5-590D-7C4B-B7CC-6ACFBDFCD0BF}"/>
              </a:ext>
            </a:extLst>
          </p:cNvPr>
          <p:cNvPicPr>
            <a:picLocks noChangeAspect="1"/>
          </p:cNvPicPr>
          <p:nvPr/>
        </p:nvPicPr>
        <p:blipFill>
          <a:blip r:embed="rId4"/>
          <a:stretch>
            <a:fillRect/>
          </a:stretch>
        </p:blipFill>
        <p:spPr>
          <a:xfrm>
            <a:off x="5695150" y="3801770"/>
            <a:ext cx="474535" cy="645286"/>
          </a:xfrm>
          <a:prstGeom prst="rect">
            <a:avLst/>
          </a:prstGeom>
        </p:spPr>
      </p:pic>
      <p:pic>
        <p:nvPicPr>
          <p:cNvPr id="33" name="Picture 32">
            <a:extLst>
              <a:ext uri="{FF2B5EF4-FFF2-40B4-BE49-F238E27FC236}">
                <a16:creationId xmlns:a16="http://schemas.microsoft.com/office/drawing/2014/main" xmlns="" id="{51CB9DF5-590D-7C4B-B7CC-6ACFBDFCD0BF}"/>
              </a:ext>
            </a:extLst>
          </p:cNvPr>
          <p:cNvPicPr>
            <a:picLocks noChangeAspect="1"/>
          </p:cNvPicPr>
          <p:nvPr/>
        </p:nvPicPr>
        <p:blipFill>
          <a:blip r:embed="rId4"/>
          <a:stretch>
            <a:fillRect/>
          </a:stretch>
        </p:blipFill>
        <p:spPr>
          <a:xfrm>
            <a:off x="5408056" y="4192168"/>
            <a:ext cx="474535" cy="645286"/>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xmlns="" id="{EEFD4699-4283-514A-9F34-2A85AE848B51}"/>
              </a:ext>
            </a:extLst>
          </p:cNvPr>
          <p:cNvPicPr>
            <a:picLocks noChangeAspect="1"/>
          </p:cNvPicPr>
          <p:nvPr/>
        </p:nvPicPr>
        <p:blipFill>
          <a:blip r:embed="rId5"/>
          <a:stretch>
            <a:fillRect/>
          </a:stretch>
        </p:blipFill>
        <p:spPr>
          <a:xfrm>
            <a:off x="661730" y="2988070"/>
            <a:ext cx="1063853" cy="365760"/>
          </a:xfrm>
          <a:prstGeom prst="rect">
            <a:avLst/>
          </a:prstGeom>
        </p:spPr>
      </p:pic>
      <p:pic>
        <p:nvPicPr>
          <p:cNvPr id="35" name="Picture 34">
            <a:extLst>
              <a:ext uri="{FF2B5EF4-FFF2-40B4-BE49-F238E27FC236}">
                <a16:creationId xmlns:a16="http://schemas.microsoft.com/office/drawing/2014/main" xmlns="" id="{D77B63BF-E2C9-BF42-8471-3FCE7940173C}"/>
              </a:ext>
            </a:extLst>
          </p:cNvPr>
          <p:cNvPicPr>
            <a:picLocks noChangeAspect="1"/>
          </p:cNvPicPr>
          <p:nvPr/>
        </p:nvPicPr>
        <p:blipFill>
          <a:blip r:embed="rId6"/>
          <a:stretch>
            <a:fillRect/>
          </a:stretch>
        </p:blipFill>
        <p:spPr>
          <a:xfrm>
            <a:off x="752095" y="3599091"/>
            <a:ext cx="1055058" cy="457200"/>
          </a:xfrm>
          <a:prstGeom prst="rect">
            <a:avLst/>
          </a:prstGeom>
        </p:spPr>
      </p:pic>
      <p:pic>
        <p:nvPicPr>
          <p:cNvPr id="36" name="Picture 35" descr="A picture containing object, monitor, indoor, clock&#10;&#10;Description automatically generated">
            <a:extLst>
              <a:ext uri="{FF2B5EF4-FFF2-40B4-BE49-F238E27FC236}">
                <a16:creationId xmlns:a16="http://schemas.microsoft.com/office/drawing/2014/main" xmlns="" id="{A88E4E19-D530-F34F-8851-D6076726C5F5}"/>
              </a:ext>
            </a:extLst>
          </p:cNvPr>
          <p:cNvPicPr>
            <a:picLocks noChangeAspect="1"/>
          </p:cNvPicPr>
          <p:nvPr/>
        </p:nvPicPr>
        <p:blipFill>
          <a:blip r:embed="rId7"/>
          <a:stretch>
            <a:fillRect/>
          </a:stretch>
        </p:blipFill>
        <p:spPr>
          <a:xfrm>
            <a:off x="598712" y="4155243"/>
            <a:ext cx="1371575" cy="274320"/>
          </a:xfrm>
          <a:prstGeom prst="rect">
            <a:avLst/>
          </a:prstGeom>
        </p:spPr>
      </p:pic>
      <p:pic>
        <p:nvPicPr>
          <p:cNvPr id="37" name="Picture 36" descr="A black sign with white text&#10;&#10;Description automatically generated">
            <a:extLst>
              <a:ext uri="{FF2B5EF4-FFF2-40B4-BE49-F238E27FC236}">
                <a16:creationId xmlns:a16="http://schemas.microsoft.com/office/drawing/2014/main" xmlns="" id="{2E67981E-C47B-A94E-8E05-6BEFF7DED865}"/>
              </a:ext>
            </a:extLst>
          </p:cNvPr>
          <p:cNvPicPr>
            <a:picLocks noChangeAspect="1"/>
          </p:cNvPicPr>
          <p:nvPr/>
        </p:nvPicPr>
        <p:blipFill>
          <a:blip r:embed="rId8"/>
          <a:stretch>
            <a:fillRect/>
          </a:stretch>
        </p:blipFill>
        <p:spPr>
          <a:xfrm>
            <a:off x="929735" y="4596544"/>
            <a:ext cx="746234" cy="548640"/>
          </a:xfrm>
          <a:prstGeom prst="rect">
            <a:avLst/>
          </a:prstGeom>
        </p:spPr>
      </p:pic>
      <p:pic>
        <p:nvPicPr>
          <p:cNvPr id="38" name="Picture 37">
            <a:extLst>
              <a:ext uri="{FF2B5EF4-FFF2-40B4-BE49-F238E27FC236}">
                <a16:creationId xmlns:a16="http://schemas.microsoft.com/office/drawing/2014/main" xmlns="" id="{51CB9DF5-590D-7C4B-B7CC-6ACFBDFCD0BF}"/>
              </a:ext>
            </a:extLst>
          </p:cNvPr>
          <p:cNvPicPr>
            <a:picLocks noChangeAspect="1"/>
          </p:cNvPicPr>
          <p:nvPr/>
        </p:nvPicPr>
        <p:blipFill>
          <a:blip r:embed="rId4"/>
          <a:stretch>
            <a:fillRect/>
          </a:stretch>
        </p:blipFill>
        <p:spPr>
          <a:xfrm>
            <a:off x="4952125" y="4470797"/>
            <a:ext cx="474535" cy="645286"/>
          </a:xfrm>
          <a:prstGeom prst="rect">
            <a:avLst/>
          </a:prstGeom>
        </p:spPr>
      </p:pic>
      <p:sp>
        <p:nvSpPr>
          <p:cNvPr id="39" name="Rectangle 38"/>
          <p:cNvSpPr/>
          <p:nvPr/>
        </p:nvSpPr>
        <p:spPr>
          <a:xfrm>
            <a:off x="794225" y="5134820"/>
            <a:ext cx="733739" cy="262962"/>
          </a:xfrm>
          <a:prstGeom prst="rect">
            <a:avLst/>
          </a:prstGeom>
        </p:spPr>
        <p:txBody>
          <a:bodyPr wrap="none">
            <a:noAutofit/>
          </a:bodyPr>
          <a:lstStyle/>
          <a:p>
            <a:pPr algn="ctr"/>
            <a:r>
              <a:rPr lang="en-US" b="1" dirty="0">
                <a:solidFill>
                  <a:srgbClr val="0070C0"/>
                </a:solidFill>
                <a:latin typeface="+mn-lt"/>
                <a:ea typeface="Calibri" panose="020F0502020204030204" pitchFamily="34" charset="0"/>
                <a:cs typeface="Arial" panose="020B0604020202020204" pitchFamily="34" charset="0"/>
              </a:rPr>
              <a:t>Brands</a:t>
            </a:r>
            <a:endParaRPr lang="en-US" b="1" dirty="0">
              <a:solidFill>
                <a:srgbClr val="0070C0"/>
              </a:solidFill>
              <a:latin typeface="+mn-lt"/>
            </a:endParaRPr>
          </a:p>
        </p:txBody>
      </p:sp>
      <p:sp>
        <p:nvSpPr>
          <p:cNvPr id="40" name="Rectangle 39"/>
          <p:cNvSpPr/>
          <p:nvPr/>
        </p:nvSpPr>
        <p:spPr>
          <a:xfrm>
            <a:off x="2820477" y="5026269"/>
            <a:ext cx="1172582" cy="262962"/>
          </a:xfrm>
          <a:prstGeom prst="rect">
            <a:avLst/>
          </a:prstGeom>
        </p:spPr>
        <p:txBody>
          <a:bodyPr wrap="none">
            <a:noAutofit/>
          </a:bodyPr>
          <a:lstStyle/>
          <a:p>
            <a:pPr algn="ctr"/>
            <a:r>
              <a:rPr lang="en-US" b="1" dirty="0">
                <a:solidFill>
                  <a:srgbClr val="0070C0"/>
                </a:solidFill>
                <a:latin typeface="+mn-lt"/>
                <a:ea typeface="Calibri" panose="020F0502020204030204" pitchFamily="34" charset="0"/>
                <a:cs typeface="Arial" panose="020B0604020202020204" pitchFamily="34" charset="0"/>
              </a:rPr>
              <a:t>Call Centers</a:t>
            </a:r>
          </a:p>
        </p:txBody>
      </p:sp>
      <p:sp>
        <p:nvSpPr>
          <p:cNvPr id="41" name="Rectangle 40"/>
          <p:cNvSpPr/>
          <p:nvPr/>
        </p:nvSpPr>
        <p:spPr>
          <a:xfrm>
            <a:off x="4407711" y="5095099"/>
            <a:ext cx="1563362" cy="454207"/>
          </a:xfrm>
          <a:prstGeom prst="rect">
            <a:avLst/>
          </a:prstGeom>
        </p:spPr>
        <p:txBody>
          <a:bodyPr wrap="none">
            <a:noAutofit/>
          </a:bodyPr>
          <a:lstStyle/>
          <a:p>
            <a:pPr algn="ctr"/>
            <a:r>
              <a:rPr lang="en-US" b="1" dirty="0">
                <a:solidFill>
                  <a:srgbClr val="0070C0"/>
                </a:solidFill>
                <a:latin typeface="+mn-lt"/>
                <a:ea typeface="Calibri" panose="020F0502020204030204" pitchFamily="34" charset="0"/>
                <a:cs typeface="Arial" panose="020B0604020202020204" pitchFamily="34" charset="0"/>
              </a:rPr>
              <a:t>Originating </a:t>
            </a:r>
          </a:p>
          <a:p>
            <a:pPr algn="ctr"/>
            <a:r>
              <a:rPr lang="en-GB" b="1" dirty="0">
                <a:solidFill>
                  <a:srgbClr val="0070C0"/>
                </a:solidFill>
                <a:latin typeface="+mn-lt"/>
                <a:ea typeface="Calibri" panose="020F0502020204030204" pitchFamily="34" charset="0"/>
                <a:cs typeface="Arial" panose="020B0604020202020204" pitchFamily="34" charset="0"/>
              </a:rPr>
              <a:t>Service Providers</a:t>
            </a:r>
            <a:endParaRPr lang="en-US" b="1" dirty="0">
              <a:solidFill>
                <a:srgbClr val="0070C0"/>
              </a:solidFill>
              <a:latin typeface="+mn-lt"/>
              <a:ea typeface="Calibri" panose="020F0502020204030204" pitchFamily="34" charset="0"/>
              <a:cs typeface="Arial" panose="020B0604020202020204" pitchFamily="34" charset="0"/>
            </a:endParaRPr>
          </a:p>
        </p:txBody>
      </p:sp>
      <p:pic>
        <p:nvPicPr>
          <p:cNvPr id="42" name="Picture 2" descr="data icon"/>
          <p:cNvPicPr>
            <a:picLocks noChangeAspect="1" noChangeArrowheads="1"/>
          </p:cNvPicPr>
          <p:nvPr/>
        </p:nvPicPr>
        <p:blipFill>
          <a:blip r:embed="rId9"/>
          <a:srcRect/>
          <a:stretch>
            <a:fillRect/>
          </a:stretch>
        </p:blipFill>
        <p:spPr bwMode="auto">
          <a:xfrm>
            <a:off x="5117453" y="2595306"/>
            <a:ext cx="548308" cy="543096"/>
          </a:xfrm>
          <a:prstGeom prst="rect">
            <a:avLst/>
          </a:prstGeom>
          <a:noFill/>
        </p:spPr>
      </p:pic>
      <p:sp>
        <p:nvSpPr>
          <p:cNvPr id="43" name="Rectangle 42"/>
          <p:cNvSpPr/>
          <p:nvPr/>
        </p:nvSpPr>
        <p:spPr>
          <a:xfrm>
            <a:off x="3225242" y="3125076"/>
            <a:ext cx="1298584" cy="262962"/>
          </a:xfrm>
          <a:prstGeom prst="rect">
            <a:avLst/>
          </a:prstGeom>
        </p:spPr>
        <p:txBody>
          <a:bodyPr wrap="none">
            <a:noAutofit/>
          </a:bodyPr>
          <a:lstStyle/>
          <a:p>
            <a:pPr algn="ctr"/>
            <a:r>
              <a:rPr lang="en-US" b="1" dirty="0">
                <a:solidFill>
                  <a:srgbClr val="0070C0"/>
                </a:solidFill>
                <a:latin typeface="+mn-lt"/>
                <a:ea typeface="Calibri" panose="020F0502020204030204" pitchFamily="34" charset="0"/>
                <a:cs typeface="Arial" panose="020B0604020202020204" pitchFamily="34" charset="0"/>
              </a:rPr>
              <a:t>TN Providers </a:t>
            </a:r>
          </a:p>
        </p:txBody>
      </p:sp>
      <p:cxnSp>
        <p:nvCxnSpPr>
          <p:cNvPr id="44" name="Straight Arrow Connector 43">
            <a:extLst>
              <a:ext uri="{FF2B5EF4-FFF2-40B4-BE49-F238E27FC236}">
                <a16:creationId xmlns:a16="http://schemas.microsoft.com/office/drawing/2014/main" xmlns="" id="{1F7F978A-C813-5747-A584-00AA83A91D1B}"/>
              </a:ext>
            </a:extLst>
          </p:cNvPr>
          <p:cNvCxnSpPr>
            <a:cxnSpLocks/>
          </p:cNvCxnSpPr>
          <p:nvPr/>
        </p:nvCxnSpPr>
        <p:spPr>
          <a:xfrm flipV="1">
            <a:off x="3807914" y="3483245"/>
            <a:ext cx="1482899" cy="472734"/>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Picture 2" descr="data icon"/>
          <p:cNvPicPr>
            <a:picLocks noChangeAspect="1" noChangeArrowheads="1"/>
          </p:cNvPicPr>
          <p:nvPr/>
        </p:nvPicPr>
        <p:blipFill>
          <a:blip r:embed="rId9"/>
          <a:srcRect/>
          <a:stretch>
            <a:fillRect/>
          </a:stretch>
        </p:blipFill>
        <p:spPr bwMode="auto">
          <a:xfrm>
            <a:off x="3689993" y="2607099"/>
            <a:ext cx="522948" cy="517977"/>
          </a:xfrm>
          <a:prstGeom prst="rect">
            <a:avLst/>
          </a:prstGeom>
          <a:noFill/>
        </p:spPr>
      </p:pic>
      <p:sp>
        <p:nvSpPr>
          <p:cNvPr id="46" name="Rectangle 45"/>
          <p:cNvSpPr/>
          <p:nvPr/>
        </p:nvSpPr>
        <p:spPr>
          <a:xfrm>
            <a:off x="4806676" y="3121776"/>
            <a:ext cx="1202759" cy="262962"/>
          </a:xfrm>
          <a:prstGeom prst="rect">
            <a:avLst/>
          </a:prstGeom>
        </p:spPr>
        <p:txBody>
          <a:bodyPr wrap="none">
            <a:noAutofit/>
          </a:bodyPr>
          <a:lstStyle/>
          <a:p>
            <a:pPr algn="ctr"/>
            <a:r>
              <a:rPr lang="en-US" b="1" dirty="0">
                <a:solidFill>
                  <a:srgbClr val="0070C0"/>
                </a:solidFill>
                <a:latin typeface="+mn-lt"/>
                <a:ea typeface="Calibri" panose="020F0502020204030204" pitchFamily="34" charset="0"/>
                <a:cs typeface="Arial" panose="020B0604020202020204" pitchFamily="34" charset="0"/>
              </a:rPr>
              <a:t>TN Resellers </a:t>
            </a:r>
          </a:p>
        </p:txBody>
      </p:sp>
      <p:cxnSp>
        <p:nvCxnSpPr>
          <p:cNvPr id="47" name="Straight Arrow Connector 46">
            <a:extLst>
              <a:ext uri="{FF2B5EF4-FFF2-40B4-BE49-F238E27FC236}">
                <a16:creationId xmlns:a16="http://schemas.microsoft.com/office/drawing/2014/main" xmlns="" id="{1F7F978A-C813-5747-A584-00AA83A91D1B}"/>
              </a:ext>
            </a:extLst>
          </p:cNvPr>
          <p:cNvCxnSpPr>
            <a:cxnSpLocks/>
          </p:cNvCxnSpPr>
          <p:nvPr/>
        </p:nvCxnSpPr>
        <p:spPr>
          <a:xfrm flipH="1">
            <a:off x="3672198" y="3461653"/>
            <a:ext cx="155702" cy="447034"/>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1F7F978A-C813-5747-A584-00AA83A91D1B}"/>
              </a:ext>
            </a:extLst>
          </p:cNvPr>
          <p:cNvCxnSpPr>
            <a:cxnSpLocks/>
          </p:cNvCxnSpPr>
          <p:nvPr/>
        </p:nvCxnSpPr>
        <p:spPr>
          <a:xfrm flipH="1">
            <a:off x="1970287" y="3452464"/>
            <a:ext cx="3219106" cy="329091"/>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1F7F978A-C813-5747-A584-00AA83A91D1B}"/>
              </a:ext>
            </a:extLst>
          </p:cNvPr>
          <p:cNvCxnSpPr>
            <a:cxnSpLocks/>
            <a:stCxn id="45" idx="1"/>
          </p:cNvCxnSpPr>
          <p:nvPr/>
        </p:nvCxnSpPr>
        <p:spPr>
          <a:xfrm flipH="1">
            <a:off x="2092176" y="2866088"/>
            <a:ext cx="1597817" cy="408365"/>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F7F978A-C813-5747-A584-00AA83A91D1B}"/>
              </a:ext>
            </a:extLst>
          </p:cNvPr>
          <p:cNvCxnSpPr>
            <a:cxnSpLocks/>
          </p:cNvCxnSpPr>
          <p:nvPr/>
        </p:nvCxnSpPr>
        <p:spPr>
          <a:xfrm flipH="1" flipV="1">
            <a:off x="2036460" y="4278460"/>
            <a:ext cx="992964" cy="84409"/>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1F7F978A-C813-5747-A584-00AA83A91D1B}"/>
              </a:ext>
            </a:extLst>
          </p:cNvPr>
          <p:cNvCxnSpPr>
            <a:cxnSpLocks/>
          </p:cNvCxnSpPr>
          <p:nvPr/>
        </p:nvCxnSpPr>
        <p:spPr>
          <a:xfrm flipH="1">
            <a:off x="4267155" y="3928048"/>
            <a:ext cx="1297235" cy="157571"/>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xmlns="" id="{51CB9DF5-590D-7C4B-B7CC-6ACFBDFCD0BF}"/>
              </a:ext>
            </a:extLst>
          </p:cNvPr>
          <p:cNvPicPr>
            <a:picLocks noChangeAspect="1"/>
          </p:cNvPicPr>
          <p:nvPr/>
        </p:nvPicPr>
        <p:blipFill>
          <a:blip r:embed="rId4"/>
          <a:stretch>
            <a:fillRect/>
          </a:stretch>
        </p:blipFill>
        <p:spPr>
          <a:xfrm>
            <a:off x="8520832" y="3747770"/>
            <a:ext cx="474535" cy="645286"/>
          </a:xfrm>
          <a:prstGeom prst="rect">
            <a:avLst/>
          </a:prstGeom>
        </p:spPr>
      </p:pic>
      <p:pic>
        <p:nvPicPr>
          <p:cNvPr id="53" name="Picture 52">
            <a:extLst>
              <a:ext uri="{FF2B5EF4-FFF2-40B4-BE49-F238E27FC236}">
                <a16:creationId xmlns:a16="http://schemas.microsoft.com/office/drawing/2014/main" xmlns="" id="{51CB9DF5-590D-7C4B-B7CC-6ACFBDFCD0BF}"/>
              </a:ext>
            </a:extLst>
          </p:cNvPr>
          <p:cNvPicPr>
            <a:picLocks noChangeAspect="1"/>
          </p:cNvPicPr>
          <p:nvPr/>
        </p:nvPicPr>
        <p:blipFill>
          <a:blip r:embed="rId4"/>
          <a:stretch>
            <a:fillRect/>
          </a:stretch>
        </p:blipFill>
        <p:spPr>
          <a:xfrm>
            <a:off x="8233738" y="4138168"/>
            <a:ext cx="474535" cy="645286"/>
          </a:xfrm>
          <a:prstGeom prst="rect">
            <a:avLst/>
          </a:prstGeom>
        </p:spPr>
      </p:pic>
      <p:pic>
        <p:nvPicPr>
          <p:cNvPr id="67" name="Picture 66">
            <a:extLst>
              <a:ext uri="{FF2B5EF4-FFF2-40B4-BE49-F238E27FC236}">
                <a16:creationId xmlns:a16="http://schemas.microsoft.com/office/drawing/2014/main" xmlns="" id="{51CB9DF5-590D-7C4B-B7CC-6ACFBDFCD0BF}"/>
              </a:ext>
            </a:extLst>
          </p:cNvPr>
          <p:cNvPicPr>
            <a:picLocks noChangeAspect="1"/>
          </p:cNvPicPr>
          <p:nvPr/>
        </p:nvPicPr>
        <p:blipFill>
          <a:blip r:embed="rId4"/>
          <a:stretch>
            <a:fillRect/>
          </a:stretch>
        </p:blipFill>
        <p:spPr>
          <a:xfrm>
            <a:off x="7777808" y="4416797"/>
            <a:ext cx="474535" cy="645286"/>
          </a:xfrm>
          <a:prstGeom prst="rect">
            <a:avLst/>
          </a:prstGeom>
        </p:spPr>
      </p:pic>
      <p:sp>
        <p:nvSpPr>
          <p:cNvPr id="79" name="Rectangle 78"/>
          <p:cNvSpPr/>
          <p:nvPr/>
        </p:nvSpPr>
        <p:spPr>
          <a:xfrm>
            <a:off x="7421863" y="5095099"/>
            <a:ext cx="1813318" cy="483285"/>
          </a:xfrm>
          <a:prstGeom prst="rect">
            <a:avLst/>
          </a:prstGeom>
        </p:spPr>
        <p:txBody>
          <a:bodyPr wrap="square">
            <a:noAutofit/>
          </a:bodyPr>
          <a:lstStyle/>
          <a:p>
            <a:pPr algn="ctr"/>
            <a:r>
              <a:rPr lang="en-US" b="1" dirty="0">
                <a:solidFill>
                  <a:srgbClr val="0070C0"/>
                </a:solidFill>
                <a:latin typeface="+mn-lt"/>
                <a:ea typeface="Calibri" panose="020F0502020204030204" pitchFamily="34" charset="0"/>
                <a:cs typeface="Arial" panose="020B0604020202020204" pitchFamily="34" charset="0"/>
              </a:rPr>
              <a:t>Terminating </a:t>
            </a:r>
          </a:p>
          <a:p>
            <a:pPr algn="ctr"/>
            <a:r>
              <a:rPr lang="en-GB" b="1" dirty="0">
                <a:solidFill>
                  <a:srgbClr val="0070C0"/>
                </a:solidFill>
                <a:latin typeface="+mn-lt"/>
                <a:ea typeface="Calibri" panose="020F0502020204030204" pitchFamily="34" charset="0"/>
                <a:cs typeface="Arial" panose="020B0604020202020204" pitchFamily="34" charset="0"/>
              </a:rPr>
              <a:t>Service Providers</a:t>
            </a:r>
            <a:endParaRPr lang="en-US" b="1" dirty="0">
              <a:solidFill>
                <a:srgbClr val="0070C0"/>
              </a:solidFill>
              <a:latin typeface="+mn-lt"/>
              <a:ea typeface="Calibri" panose="020F0502020204030204" pitchFamily="34" charset="0"/>
              <a:cs typeface="Arial" panose="020B0604020202020204" pitchFamily="34" charset="0"/>
            </a:endParaRPr>
          </a:p>
        </p:txBody>
      </p:sp>
      <p:cxnSp>
        <p:nvCxnSpPr>
          <p:cNvPr id="81" name="Straight Arrow Connector 80">
            <a:extLst>
              <a:ext uri="{FF2B5EF4-FFF2-40B4-BE49-F238E27FC236}">
                <a16:creationId xmlns:a16="http://schemas.microsoft.com/office/drawing/2014/main" xmlns="" id="{1F7F978A-C813-5747-A584-00AA83A91D1B}"/>
              </a:ext>
            </a:extLst>
          </p:cNvPr>
          <p:cNvCxnSpPr>
            <a:cxnSpLocks/>
          </p:cNvCxnSpPr>
          <p:nvPr/>
        </p:nvCxnSpPr>
        <p:spPr>
          <a:xfrm flipH="1">
            <a:off x="6321977" y="4086153"/>
            <a:ext cx="1796445" cy="8353"/>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1F7F978A-C813-5747-A584-00AA83A91D1B}"/>
              </a:ext>
            </a:extLst>
          </p:cNvPr>
          <p:cNvCxnSpPr>
            <a:cxnSpLocks/>
          </p:cNvCxnSpPr>
          <p:nvPr/>
        </p:nvCxnSpPr>
        <p:spPr>
          <a:xfrm rot="10800000">
            <a:off x="9206283" y="4121041"/>
            <a:ext cx="949945" cy="1233"/>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9">
            <a:extLst>
              <a:ext uri="{FF2B5EF4-FFF2-40B4-BE49-F238E27FC236}">
                <a16:creationId xmlns:a16="http://schemas.microsoft.com/office/drawing/2014/main" xmlns="" id="{75CF1476-DF0E-4E7B-AD48-E716AA6FF7D7}"/>
              </a:ext>
            </a:extLst>
          </p:cNvPr>
          <p:cNvSpPr/>
          <p:nvPr/>
        </p:nvSpPr>
        <p:spPr>
          <a:xfrm>
            <a:off x="7673252" y="1010144"/>
            <a:ext cx="3977777" cy="2476194"/>
          </a:xfrm>
          <a:prstGeom prst="roundRect">
            <a:avLst/>
          </a:prstGeom>
          <a:solidFill>
            <a:srgbClr val="0054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6038199F-88CD-47B5-AB33-876BB8D23148}"/>
              </a:ext>
            </a:extLst>
          </p:cNvPr>
          <p:cNvSpPr/>
          <p:nvPr/>
        </p:nvSpPr>
        <p:spPr>
          <a:xfrm>
            <a:off x="7847314" y="1069140"/>
            <a:ext cx="3695679" cy="2369880"/>
          </a:xfrm>
          <a:prstGeom prst="rect">
            <a:avLst/>
          </a:prstGeom>
        </p:spPr>
        <p:txBody>
          <a:bodyPr wrap="square" anchor="t">
            <a:spAutoFit/>
          </a:bodyP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Difficulty Attesting to a TN: </a:t>
            </a:r>
          </a:p>
          <a:p>
            <a:pPr marL="342900" indent="-342900">
              <a:buFont typeface="Arial" panose="020B0604020202020204" pitchFamily="34" charset="0"/>
              <a:buChar cha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TN can be provided from multiple sources</a:t>
            </a:r>
          </a:p>
          <a:p>
            <a:pPr marL="342900" indent="-342900">
              <a:buFont typeface="Arial" panose="020B0604020202020204" pitchFamily="34" charset="0"/>
              <a:buChar cha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Brand is the owner, 3rd party making calls on their behalf </a:t>
            </a:r>
          </a:p>
          <a:p>
            <a:pPr marL="342900" indent="-342900">
              <a:buFont typeface="Arial" panose="020B0604020202020204" pitchFamily="34" charset="0"/>
              <a:buChar cha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Place calls through multiple routes </a:t>
            </a:r>
          </a:p>
        </p:txBody>
      </p:sp>
      <p:cxnSp>
        <p:nvCxnSpPr>
          <p:cNvPr id="85" name="Straight Arrow Connector 84">
            <a:extLst>
              <a:ext uri="{FF2B5EF4-FFF2-40B4-BE49-F238E27FC236}">
                <a16:creationId xmlns:a16="http://schemas.microsoft.com/office/drawing/2014/main" xmlns="" id="{D8C14E3A-E437-4A8C-8682-3EC6E3907C32}"/>
              </a:ext>
            </a:extLst>
          </p:cNvPr>
          <p:cNvCxnSpPr>
            <a:cxnSpLocks/>
          </p:cNvCxnSpPr>
          <p:nvPr/>
        </p:nvCxnSpPr>
        <p:spPr>
          <a:xfrm flipH="1" flipV="1">
            <a:off x="4208532" y="4247581"/>
            <a:ext cx="1082281" cy="2391"/>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xmlns="" id="{98F42E7F-FC34-445A-A923-1D81BD976A79}"/>
              </a:ext>
            </a:extLst>
          </p:cNvPr>
          <p:cNvCxnSpPr>
            <a:cxnSpLocks/>
          </p:cNvCxnSpPr>
          <p:nvPr/>
        </p:nvCxnSpPr>
        <p:spPr>
          <a:xfrm flipH="1" flipV="1">
            <a:off x="4179443" y="4379098"/>
            <a:ext cx="681462" cy="286245"/>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xmlns="" id="{2F963A3B-3B9F-4AFD-92CD-754EB62D6FB5}"/>
              </a:ext>
            </a:extLst>
          </p:cNvPr>
          <p:cNvCxnSpPr>
            <a:cxnSpLocks/>
          </p:cNvCxnSpPr>
          <p:nvPr/>
        </p:nvCxnSpPr>
        <p:spPr>
          <a:xfrm flipH="1" flipV="1">
            <a:off x="2085314" y="4410109"/>
            <a:ext cx="934341" cy="324353"/>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9BC464D4-3506-4C8C-A44C-B1F4C053683F}"/>
              </a:ext>
            </a:extLst>
          </p:cNvPr>
          <p:cNvCxnSpPr>
            <a:cxnSpLocks/>
          </p:cNvCxnSpPr>
          <p:nvPr/>
        </p:nvCxnSpPr>
        <p:spPr>
          <a:xfrm flipH="1">
            <a:off x="2192791" y="4026627"/>
            <a:ext cx="817093" cy="123542"/>
          </a:xfrm>
          <a:prstGeom prst="straightConnector1">
            <a:avLst/>
          </a:prstGeom>
          <a:ln w="3175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xmlns="" id="{7B65E0EA-638B-A74C-BCF5-B45288E4C468}"/>
              </a:ext>
            </a:extLst>
          </p:cNvPr>
          <p:cNvSpPr/>
          <p:nvPr/>
        </p:nvSpPr>
        <p:spPr>
          <a:xfrm>
            <a:off x="0" y="5695616"/>
            <a:ext cx="12192000" cy="461665"/>
          </a:xfrm>
          <a:prstGeom prst="rect">
            <a:avLst/>
          </a:prstGeom>
        </p:spPr>
        <p:txBody>
          <a:bodyPr wrap="square">
            <a:spAutoFit/>
          </a:bodyPr>
          <a:lstStyle/>
          <a:p>
            <a:pPr algn="ct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Originating Carriers cannot attest to a number they do not own or manage.</a:t>
            </a:r>
          </a:p>
        </p:txBody>
      </p:sp>
      <p:grpSp>
        <p:nvGrpSpPr>
          <p:cNvPr id="90" name="Group 89"/>
          <p:cNvGrpSpPr/>
          <p:nvPr/>
        </p:nvGrpSpPr>
        <p:grpSpPr>
          <a:xfrm>
            <a:off x="10476193" y="3805412"/>
            <a:ext cx="1066800" cy="865909"/>
            <a:chOff x="10588281" y="3919370"/>
            <a:chExt cx="1066800" cy="1047750"/>
          </a:xfrm>
        </p:grpSpPr>
        <p:pic>
          <p:nvPicPr>
            <p:cNvPr id="91" name="Picture 90"/>
            <p:cNvPicPr>
              <a:picLocks noChangeAspect="1"/>
            </p:cNvPicPr>
            <p:nvPr/>
          </p:nvPicPr>
          <p:blipFill>
            <a:blip r:embed="rId10"/>
            <a:stretch>
              <a:fillRect/>
            </a:stretch>
          </p:blipFill>
          <p:spPr>
            <a:xfrm>
              <a:off x="10588281" y="3919370"/>
              <a:ext cx="1066800" cy="1047750"/>
            </a:xfrm>
            <a:prstGeom prst="rect">
              <a:avLst/>
            </a:prstGeom>
          </p:spPr>
        </p:pic>
        <p:sp>
          <p:nvSpPr>
            <p:cNvPr id="92" name="Rectangle 91"/>
            <p:cNvSpPr/>
            <p:nvPr/>
          </p:nvSpPr>
          <p:spPr>
            <a:xfrm>
              <a:off x="10943587" y="4006490"/>
              <a:ext cx="404278" cy="523220"/>
            </a:xfrm>
            <a:prstGeom prst="rect">
              <a:avLst/>
            </a:prstGeom>
          </p:spPr>
          <p:txBody>
            <a:bodyPr wrap="none">
              <a:spAutoFit/>
            </a:bodyPr>
            <a:lstStyle/>
            <a:p>
              <a:r>
                <a:rPr lang="en-GB" sz="2800" b="1" dirty="0">
                  <a:solidFill>
                    <a:schemeClr val="bg1"/>
                  </a:solidFill>
                </a:rPr>
                <a:t>?</a:t>
              </a:r>
              <a:endParaRPr lang="en-US" sz="2800" b="1" dirty="0">
                <a:solidFill>
                  <a:schemeClr val="bg1"/>
                </a:solidFill>
              </a:endParaRPr>
            </a:p>
          </p:txBody>
        </p:sp>
      </p:grpSp>
      <p:sp>
        <p:nvSpPr>
          <p:cNvPr id="93" name="Rounded Rectangle 9">
            <a:extLst>
              <a:ext uri="{FF2B5EF4-FFF2-40B4-BE49-F238E27FC236}">
                <a16:creationId xmlns:a16="http://schemas.microsoft.com/office/drawing/2014/main" xmlns="" id="{75CF1476-DF0E-4E7B-AD48-E716AA6FF7D7}"/>
              </a:ext>
            </a:extLst>
          </p:cNvPr>
          <p:cNvSpPr/>
          <p:nvPr/>
        </p:nvSpPr>
        <p:spPr>
          <a:xfrm>
            <a:off x="182401" y="1062801"/>
            <a:ext cx="5276152" cy="1415892"/>
          </a:xfrm>
          <a:prstGeom prst="roundRect">
            <a:avLst/>
          </a:prstGeom>
          <a:solidFill>
            <a:srgbClr val="00549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xmlns="" id="{6038199F-88CD-47B5-AB33-876BB8D23148}"/>
              </a:ext>
            </a:extLst>
          </p:cNvPr>
          <p:cNvSpPr/>
          <p:nvPr/>
        </p:nvSpPr>
        <p:spPr>
          <a:xfrm>
            <a:off x="349626" y="1161753"/>
            <a:ext cx="5005804" cy="1231106"/>
          </a:xfrm>
          <a:prstGeom prst="rect">
            <a:avLst/>
          </a:prstGeom>
        </p:spPr>
        <p:txBody>
          <a:bodyPr wrap="square" anchor="t">
            <a:spAutoFit/>
          </a:bodyP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Enterprise Identity : </a:t>
            </a:r>
          </a:p>
          <a:p>
            <a:pPr marL="342900" indent="-342900">
              <a:buFont typeface="Arial" panose="020B0604020202020204" pitchFamily="34" charset="0"/>
              <a:buChar char="•"/>
            </a:pP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Effective vetting of Enterprise creates barrier to entry</a:t>
            </a:r>
          </a:p>
          <a:p>
            <a:pPr marL="342900" indent="-342900">
              <a:buFont typeface="Arial" panose="020B0604020202020204" pitchFamily="34" charset="0"/>
              <a:buChar char="•"/>
            </a:pP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Not a universal process or portable </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421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Elbow Connector 64"/>
          <p:cNvCxnSpPr/>
          <p:nvPr/>
        </p:nvCxnSpPr>
        <p:spPr>
          <a:xfrm rot="10800000" flipV="1">
            <a:off x="3688653" y="2484154"/>
            <a:ext cx="5956378" cy="1253017"/>
          </a:xfrm>
          <a:prstGeom prst="bentConnector3">
            <a:avLst>
              <a:gd name="adj1" fmla="val 18186"/>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5</a:t>
            </a:fld>
            <a:endParaRPr lang="en-US" dirty="0"/>
          </a:p>
        </p:txBody>
      </p:sp>
      <p:sp>
        <p:nvSpPr>
          <p:cNvPr id="5" name="Rounded Rectangle 4"/>
          <p:cNvSpPr/>
          <p:nvPr/>
        </p:nvSpPr>
        <p:spPr>
          <a:xfrm>
            <a:off x="4825984" y="3022284"/>
            <a:ext cx="2590401" cy="90617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56085A7-AD09-604E-8502-3761421CED53}"/>
              </a:ext>
            </a:extLst>
          </p:cNvPr>
          <p:cNvPicPr>
            <a:picLocks noChangeAspect="1"/>
          </p:cNvPicPr>
          <p:nvPr/>
        </p:nvPicPr>
        <p:blipFill rotWithShape="1">
          <a:blip r:embed="rId2">
            <a:extLst>
              <a:ext uri="{28A0092B-C50C-407E-A947-70E740481C1C}">
                <a14:useLocalDpi xmlns:a14="http://schemas.microsoft.com/office/drawing/2010/main" val="0"/>
              </a:ext>
            </a:extLst>
          </a:blip>
          <a:srcRect l="42639" t="39196" r="41972" b="40704"/>
          <a:stretch/>
        </p:blipFill>
        <p:spPr>
          <a:xfrm>
            <a:off x="4913229" y="3086539"/>
            <a:ext cx="1346777" cy="814580"/>
          </a:xfrm>
          <a:prstGeom prst="rect">
            <a:avLst/>
          </a:prstGeom>
        </p:spPr>
      </p:pic>
      <p:sp>
        <p:nvSpPr>
          <p:cNvPr id="7" name="TextBox 6">
            <a:extLst>
              <a:ext uri="{FF2B5EF4-FFF2-40B4-BE49-F238E27FC236}">
                <a16:creationId xmlns:a16="http://schemas.microsoft.com/office/drawing/2014/main" xmlns="" id="{3A0C4D4A-0443-6D4A-AA05-B91B7157F80F}"/>
              </a:ext>
            </a:extLst>
          </p:cNvPr>
          <p:cNvSpPr txBox="1"/>
          <p:nvPr/>
        </p:nvSpPr>
        <p:spPr>
          <a:xfrm>
            <a:off x="5978775" y="3034633"/>
            <a:ext cx="1526500" cy="923330"/>
          </a:xfrm>
          <a:prstGeom prst="rect">
            <a:avLst/>
          </a:prstGeom>
          <a:noFill/>
        </p:spPr>
        <p:txBody>
          <a:bodyPr wrap="square" rtlCol="0">
            <a:spAutoFit/>
          </a:bodyPr>
          <a:lstStyle/>
          <a:p>
            <a:pPr algn="ctr"/>
            <a:r>
              <a:rPr lang="en-CA" b="1" dirty="0">
                <a:solidFill>
                  <a:schemeClr val="tx2"/>
                </a:solidFill>
                <a:latin typeface="+mn-lt"/>
                <a:cs typeface="Arial" panose="020B0604020202020204" pitchFamily="34" charset="0"/>
              </a:rPr>
              <a:t>Enterprise</a:t>
            </a:r>
          </a:p>
          <a:p>
            <a:pPr algn="ctr"/>
            <a:r>
              <a:rPr lang="en-CA" b="1" dirty="0">
                <a:solidFill>
                  <a:schemeClr val="tx2"/>
                </a:solidFill>
                <a:latin typeface="+mn-lt"/>
                <a:cs typeface="Arial" panose="020B0604020202020204" pitchFamily="34" charset="0"/>
              </a:rPr>
              <a:t>Identity DL</a:t>
            </a:r>
          </a:p>
          <a:p>
            <a:pPr algn="ctr"/>
            <a:r>
              <a:rPr lang="en-CA" b="1" dirty="0">
                <a:solidFill>
                  <a:schemeClr val="tx2"/>
                </a:solidFill>
                <a:latin typeface="+mn-lt"/>
                <a:cs typeface="Arial" panose="020B0604020202020204" pitchFamily="34" charset="0"/>
              </a:rPr>
              <a:t>Network </a:t>
            </a:r>
          </a:p>
        </p:txBody>
      </p:sp>
      <p:sp>
        <p:nvSpPr>
          <p:cNvPr id="17" name="TextBox 16">
            <a:extLst>
              <a:ext uri="{FF2B5EF4-FFF2-40B4-BE49-F238E27FC236}">
                <a16:creationId xmlns:a16="http://schemas.microsoft.com/office/drawing/2014/main" xmlns="" id="{6AACC616-C5C3-4D43-9F34-40162947228C}"/>
              </a:ext>
            </a:extLst>
          </p:cNvPr>
          <p:cNvSpPr txBox="1"/>
          <p:nvPr/>
        </p:nvSpPr>
        <p:spPr>
          <a:xfrm>
            <a:off x="4871044" y="3935095"/>
            <a:ext cx="2333520" cy="584775"/>
          </a:xfrm>
          <a:prstGeom prst="rect">
            <a:avLst/>
          </a:prstGeom>
        </p:spPr>
        <p:txBody>
          <a:bodyPr wrap="squar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sz="1600" dirty="0">
                <a:solidFill>
                  <a:srgbClr val="FF0000"/>
                </a:solidFill>
              </a:rPr>
              <a:t>Private Permissioned </a:t>
            </a:r>
          </a:p>
          <a:p>
            <a:r>
              <a:rPr lang="en-CA" sz="1600" dirty="0">
                <a:solidFill>
                  <a:srgbClr val="FF0000"/>
                </a:solidFill>
              </a:rPr>
              <a:t>Distributed Ledger</a:t>
            </a:r>
          </a:p>
        </p:txBody>
      </p:sp>
      <p:sp>
        <p:nvSpPr>
          <p:cNvPr id="18" name="TextBox 17">
            <a:extLst>
              <a:ext uri="{FF2B5EF4-FFF2-40B4-BE49-F238E27FC236}">
                <a16:creationId xmlns:a16="http://schemas.microsoft.com/office/drawing/2014/main" xmlns="" id="{8F81D46E-BB45-B741-9F1A-D16BFB4E26F5}"/>
              </a:ext>
            </a:extLst>
          </p:cNvPr>
          <p:cNvSpPr txBox="1"/>
          <p:nvPr/>
        </p:nvSpPr>
        <p:spPr>
          <a:xfrm>
            <a:off x="4913229" y="4808061"/>
            <a:ext cx="2221287" cy="584775"/>
          </a:xfrm>
          <a:prstGeom prst="rect">
            <a:avLst/>
          </a:prstGeom>
        </p:spPr>
        <p:txBody>
          <a:bodyPr wrap="square">
            <a:spAutoFit/>
          </a:bodyPr>
          <a:lstStyle>
            <a:defPPr>
              <a:defRPr lang="en-US"/>
            </a:defPPr>
            <a:lvl1pPr algn="ctr">
              <a:defRPr sz="1600" b="0">
                <a:latin typeface="+mn-lt"/>
                <a:ea typeface="Calibri" panose="020F0502020204030204" pitchFamily="34" charset="0"/>
                <a:cs typeface="Arial" panose="020B0604020202020204" pitchFamily="34" charset="0"/>
              </a:defRPr>
            </a:lvl1pPr>
          </a:lstStyle>
          <a:p>
            <a:r>
              <a:rPr lang="en-US" dirty="0"/>
              <a:t>Enterprise vetted once and stored within DLT</a:t>
            </a:r>
          </a:p>
        </p:txBody>
      </p:sp>
      <p:cxnSp>
        <p:nvCxnSpPr>
          <p:cNvPr id="19" name="Straight Connector 18">
            <a:extLst>
              <a:ext uri="{FF2B5EF4-FFF2-40B4-BE49-F238E27FC236}">
                <a16:creationId xmlns:a16="http://schemas.microsoft.com/office/drawing/2014/main" xmlns="" id="{7FB843A6-7006-4C44-94F2-FBB9EC642B2D}"/>
              </a:ext>
            </a:extLst>
          </p:cNvPr>
          <p:cNvCxnSpPr>
            <a:cxnSpLocks/>
          </p:cNvCxnSpPr>
          <p:nvPr/>
        </p:nvCxnSpPr>
        <p:spPr>
          <a:xfrm flipH="1">
            <a:off x="6037804" y="4451989"/>
            <a:ext cx="2" cy="376853"/>
          </a:xfrm>
          <a:prstGeom prst="line">
            <a:avLst/>
          </a:prstGeom>
        </p:spPr>
        <p:style>
          <a:lnRef idx="2">
            <a:schemeClr val="accent1"/>
          </a:lnRef>
          <a:fillRef idx="0">
            <a:schemeClr val="accent1"/>
          </a:fillRef>
          <a:effectRef idx="1">
            <a:schemeClr val="accent1"/>
          </a:effectRef>
          <a:fontRef idx="minor">
            <a:schemeClr val="tx1"/>
          </a:fontRef>
        </p:style>
      </p:cxnSp>
      <p:sp>
        <p:nvSpPr>
          <p:cNvPr id="28" name="Title 1">
            <a:extLst>
              <a:ext uri="{FF2B5EF4-FFF2-40B4-BE49-F238E27FC236}">
                <a16:creationId xmlns:a16="http://schemas.microsoft.com/office/drawing/2014/main" xmlns="" id="{7178EA7F-8C2B-3D4E-8F0B-8D4CE396921E}"/>
              </a:ext>
            </a:extLst>
          </p:cNvPr>
          <p:cNvSpPr>
            <a:spLocks noGrp="1"/>
          </p:cNvSpPr>
          <p:nvPr>
            <p:ph type="body" sz="quarter" idx="10"/>
          </p:nvPr>
        </p:nvSpPr>
        <p:spPr>
          <a:xfrm>
            <a:off x="172585" y="32204"/>
            <a:ext cx="11274552" cy="861774"/>
          </a:xfrm>
        </p:spPr>
        <p:txBody>
          <a:bodyPr/>
          <a:lstStyle/>
          <a:p>
            <a:r>
              <a:rPr lang="en-US" dirty="0"/>
              <a:t>Enterprise Identity Distributed Ledger Network </a:t>
            </a:r>
            <a:r>
              <a:rPr lang="en-US" sz="3600" dirty="0"/>
              <a:t/>
            </a:r>
            <a:br>
              <a:rPr lang="en-US" sz="3600" dirty="0"/>
            </a:br>
            <a:r>
              <a:rPr lang="en-US" sz="2400" dirty="0"/>
              <a:t>Addressing KYC Vetting and Proof of identity </a:t>
            </a:r>
            <a:endParaRPr lang="en-US" sz="2800" dirty="0"/>
          </a:p>
        </p:txBody>
      </p:sp>
      <p:pic>
        <p:nvPicPr>
          <p:cNvPr id="29" name="Picture 2" descr="data icon"/>
          <p:cNvPicPr>
            <a:picLocks noChangeAspect="1" noChangeArrowheads="1"/>
          </p:cNvPicPr>
          <p:nvPr/>
        </p:nvPicPr>
        <p:blipFill>
          <a:blip r:embed="rId3"/>
          <a:srcRect/>
          <a:stretch>
            <a:fillRect/>
          </a:stretch>
        </p:blipFill>
        <p:spPr bwMode="auto">
          <a:xfrm>
            <a:off x="9961093" y="3719996"/>
            <a:ext cx="701176" cy="651102"/>
          </a:xfrm>
          <a:prstGeom prst="rect">
            <a:avLst/>
          </a:prstGeom>
          <a:noFill/>
        </p:spPr>
      </p:pic>
      <p:sp>
        <p:nvSpPr>
          <p:cNvPr id="30" name="Rectangle 29"/>
          <p:cNvSpPr/>
          <p:nvPr/>
        </p:nvSpPr>
        <p:spPr>
          <a:xfrm>
            <a:off x="9594886" y="2572967"/>
            <a:ext cx="1383446" cy="32901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TN Providers </a:t>
            </a:r>
          </a:p>
        </p:txBody>
      </p:sp>
      <p:pic>
        <p:nvPicPr>
          <p:cNvPr id="31" name="Picture 2" descr="data icon"/>
          <p:cNvPicPr>
            <a:picLocks noChangeAspect="1" noChangeArrowheads="1"/>
          </p:cNvPicPr>
          <p:nvPr/>
        </p:nvPicPr>
        <p:blipFill>
          <a:blip r:embed="rId3"/>
          <a:srcRect/>
          <a:stretch>
            <a:fillRect/>
          </a:stretch>
        </p:blipFill>
        <p:spPr bwMode="auto">
          <a:xfrm>
            <a:off x="10002808" y="1983710"/>
            <a:ext cx="701176" cy="651102"/>
          </a:xfrm>
          <a:prstGeom prst="rect">
            <a:avLst/>
          </a:prstGeom>
          <a:noFill/>
        </p:spPr>
      </p:pic>
      <p:sp>
        <p:nvSpPr>
          <p:cNvPr id="32" name="Rectangle 31"/>
          <p:cNvSpPr/>
          <p:nvPr/>
        </p:nvSpPr>
        <p:spPr>
          <a:xfrm>
            <a:off x="9645029" y="4442123"/>
            <a:ext cx="1333303" cy="32901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TN Resellers </a:t>
            </a:r>
          </a:p>
        </p:txBody>
      </p:sp>
      <p:pic>
        <p:nvPicPr>
          <p:cNvPr id="33" name="Picture 32">
            <a:extLst>
              <a:ext uri="{FF2B5EF4-FFF2-40B4-BE49-F238E27FC236}">
                <a16:creationId xmlns:a16="http://schemas.microsoft.com/office/drawing/2014/main" xmlns="" id="{2E5EC083-2CFD-354A-9BB2-FF39C9861385}"/>
              </a:ext>
            </a:extLst>
          </p:cNvPr>
          <p:cNvPicPr>
            <a:picLocks noChangeAspect="1"/>
          </p:cNvPicPr>
          <p:nvPr/>
        </p:nvPicPr>
        <p:blipFill>
          <a:blip r:embed="rId4"/>
          <a:stretch>
            <a:fillRect/>
          </a:stretch>
        </p:blipFill>
        <p:spPr>
          <a:xfrm>
            <a:off x="5897840" y="1433550"/>
            <a:ext cx="912940" cy="920302"/>
          </a:xfrm>
          <a:prstGeom prst="rect">
            <a:avLst/>
          </a:prstGeom>
        </p:spPr>
      </p:pic>
      <p:sp>
        <p:nvSpPr>
          <p:cNvPr id="34" name="TextBox 33">
            <a:extLst>
              <a:ext uri="{FF2B5EF4-FFF2-40B4-BE49-F238E27FC236}">
                <a16:creationId xmlns:a16="http://schemas.microsoft.com/office/drawing/2014/main" xmlns="" id="{3A0C4D4A-0443-6D4A-AA05-B91B7157F80F}"/>
              </a:ext>
            </a:extLst>
          </p:cNvPr>
          <p:cNvSpPr txBox="1"/>
          <p:nvPr/>
        </p:nvSpPr>
        <p:spPr>
          <a:xfrm>
            <a:off x="5760622" y="1066059"/>
            <a:ext cx="1187376" cy="369332"/>
          </a:xfrm>
          <a:prstGeom prst="rect">
            <a:avLst/>
          </a:prstGeom>
        </p:spPr>
        <p:txBody>
          <a:bodyPr wrap="non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dirty="0"/>
              <a:t>KYC Vetter</a:t>
            </a:r>
          </a:p>
        </p:txBody>
      </p:sp>
      <p:cxnSp>
        <p:nvCxnSpPr>
          <p:cNvPr id="35" name="Straight Arrow Connector 34">
            <a:extLst>
              <a:ext uri="{FF2B5EF4-FFF2-40B4-BE49-F238E27FC236}">
                <a16:creationId xmlns:a16="http://schemas.microsoft.com/office/drawing/2014/main" xmlns="" id="{BA1095E6-82B1-0143-9533-0826ABDEFC34}"/>
              </a:ext>
            </a:extLst>
          </p:cNvPr>
          <p:cNvCxnSpPr>
            <a:cxnSpLocks/>
          </p:cNvCxnSpPr>
          <p:nvPr/>
        </p:nvCxnSpPr>
        <p:spPr>
          <a:xfrm>
            <a:off x="3667531" y="3475371"/>
            <a:ext cx="1108002" cy="1"/>
          </a:xfrm>
          <a:prstGeom prst="straightConnector1">
            <a:avLst/>
          </a:prstGeom>
          <a:ln w="3175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6AACC616-C5C3-4D43-9F34-40162947228C}"/>
              </a:ext>
            </a:extLst>
          </p:cNvPr>
          <p:cNvSpPr txBox="1"/>
          <p:nvPr/>
        </p:nvSpPr>
        <p:spPr>
          <a:xfrm>
            <a:off x="2022860" y="3943570"/>
            <a:ext cx="2333520" cy="830997"/>
          </a:xfrm>
          <a:prstGeom prst="rect">
            <a:avLst/>
          </a:prstGeom>
        </p:spPr>
        <p:txBody>
          <a:bodyPr wrap="squar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sz="1600" b="0" dirty="0">
                <a:solidFill>
                  <a:schemeClr val="tx1"/>
                </a:solidFill>
              </a:rPr>
              <a:t>Enterprise </a:t>
            </a:r>
          </a:p>
          <a:p>
            <a:r>
              <a:rPr lang="en-CA" sz="1600" b="0" dirty="0">
                <a:solidFill>
                  <a:schemeClr val="tx1"/>
                </a:solidFill>
              </a:rPr>
              <a:t>Digital </a:t>
            </a:r>
          </a:p>
          <a:p>
            <a:r>
              <a:rPr lang="en-CA" sz="1600" b="0" dirty="0">
                <a:solidFill>
                  <a:schemeClr val="tx1"/>
                </a:solidFill>
              </a:rPr>
              <a:t>Identity </a:t>
            </a:r>
          </a:p>
        </p:txBody>
      </p:sp>
      <p:pic>
        <p:nvPicPr>
          <p:cNvPr id="43" name="Picture 42"/>
          <p:cNvPicPr>
            <a:picLocks noChangeAspect="1"/>
          </p:cNvPicPr>
          <p:nvPr/>
        </p:nvPicPr>
        <p:blipFill>
          <a:blip r:embed="rId5"/>
          <a:stretch>
            <a:fillRect/>
          </a:stretch>
        </p:blipFill>
        <p:spPr>
          <a:xfrm>
            <a:off x="1061382" y="2679254"/>
            <a:ext cx="1104900" cy="1114425"/>
          </a:xfrm>
          <a:prstGeom prst="rect">
            <a:avLst/>
          </a:prstGeom>
        </p:spPr>
      </p:pic>
      <p:pic>
        <p:nvPicPr>
          <p:cNvPr id="44" name="Picture 43"/>
          <p:cNvPicPr>
            <a:picLocks noChangeAspect="1"/>
          </p:cNvPicPr>
          <p:nvPr/>
        </p:nvPicPr>
        <p:blipFill>
          <a:blip r:embed="rId6"/>
          <a:stretch>
            <a:fillRect/>
          </a:stretch>
        </p:blipFill>
        <p:spPr>
          <a:xfrm>
            <a:off x="2740781" y="3129288"/>
            <a:ext cx="876300" cy="828675"/>
          </a:xfrm>
          <a:prstGeom prst="rect">
            <a:avLst/>
          </a:prstGeom>
        </p:spPr>
      </p:pic>
      <p:sp>
        <p:nvSpPr>
          <p:cNvPr id="45" name="TextBox 44">
            <a:extLst>
              <a:ext uri="{FF2B5EF4-FFF2-40B4-BE49-F238E27FC236}">
                <a16:creationId xmlns:a16="http://schemas.microsoft.com/office/drawing/2014/main" xmlns="" id="{3A0C4D4A-0443-6D4A-AA05-B91B7157F80F}"/>
              </a:ext>
            </a:extLst>
          </p:cNvPr>
          <p:cNvSpPr txBox="1"/>
          <p:nvPr/>
        </p:nvSpPr>
        <p:spPr>
          <a:xfrm>
            <a:off x="1186842" y="3870747"/>
            <a:ext cx="1213666" cy="369332"/>
          </a:xfrm>
          <a:prstGeom prst="rect">
            <a:avLst/>
          </a:prstGeom>
        </p:spPr>
        <p:txBody>
          <a:bodyPr wrap="non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dirty="0"/>
              <a:t>Enterprise </a:t>
            </a:r>
          </a:p>
        </p:txBody>
      </p:sp>
      <p:sp>
        <p:nvSpPr>
          <p:cNvPr id="53" name="TextBox 52">
            <a:extLst>
              <a:ext uri="{FF2B5EF4-FFF2-40B4-BE49-F238E27FC236}">
                <a16:creationId xmlns:a16="http://schemas.microsoft.com/office/drawing/2014/main" xmlns="" id="{6AACC616-C5C3-4D43-9F34-40162947228C}"/>
              </a:ext>
            </a:extLst>
          </p:cNvPr>
          <p:cNvSpPr txBox="1"/>
          <p:nvPr/>
        </p:nvSpPr>
        <p:spPr>
          <a:xfrm>
            <a:off x="3884375" y="1302276"/>
            <a:ext cx="2333520" cy="584775"/>
          </a:xfrm>
          <a:prstGeom prst="rect">
            <a:avLst/>
          </a:prstGeom>
        </p:spPr>
        <p:txBody>
          <a:bodyPr wrap="squar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sz="1600" b="0" dirty="0">
                <a:solidFill>
                  <a:schemeClr val="tx1"/>
                </a:solidFill>
              </a:rPr>
              <a:t>Vetting </a:t>
            </a:r>
          </a:p>
          <a:p>
            <a:r>
              <a:rPr lang="en-CA" sz="1600" b="0" dirty="0">
                <a:solidFill>
                  <a:schemeClr val="tx1"/>
                </a:solidFill>
              </a:rPr>
              <a:t>Process</a:t>
            </a:r>
          </a:p>
        </p:txBody>
      </p:sp>
      <p:cxnSp>
        <p:nvCxnSpPr>
          <p:cNvPr id="55" name="Elbow Connector 54"/>
          <p:cNvCxnSpPr/>
          <p:nvPr/>
        </p:nvCxnSpPr>
        <p:spPr>
          <a:xfrm rot="10800000" flipV="1">
            <a:off x="3688653" y="1893700"/>
            <a:ext cx="2153604" cy="1349445"/>
          </a:xfrm>
          <a:prstGeom prst="bentConnector3">
            <a:avLst>
              <a:gd name="adj1" fmla="val 29888"/>
            </a:avLst>
          </a:prstGeom>
          <a:ln w="31750">
            <a:solidFill>
              <a:srgbClr val="92D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0800000">
            <a:off x="8557915" y="3758092"/>
            <a:ext cx="1108239" cy="576186"/>
          </a:xfrm>
          <a:prstGeom prst="bentConnector3">
            <a:avLst>
              <a:gd name="adj1" fmla="val 99940"/>
            </a:avLst>
          </a:prstGeom>
          <a:ln w="31750">
            <a:solidFill>
              <a:srgbClr val="00B05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AACC616-C5C3-4D43-9F34-40162947228C}"/>
              </a:ext>
            </a:extLst>
          </p:cNvPr>
          <p:cNvSpPr txBox="1"/>
          <p:nvPr/>
        </p:nvSpPr>
        <p:spPr>
          <a:xfrm>
            <a:off x="8154395" y="3201705"/>
            <a:ext cx="2333520" cy="338554"/>
          </a:xfrm>
          <a:prstGeom prst="rect">
            <a:avLst/>
          </a:prstGeom>
        </p:spPr>
        <p:txBody>
          <a:bodyPr wrap="squar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sz="1600" b="0" dirty="0">
                <a:solidFill>
                  <a:schemeClr val="tx1"/>
                </a:solidFill>
              </a:rPr>
              <a:t>TN Assignment </a:t>
            </a:r>
          </a:p>
        </p:txBody>
      </p:sp>
      <p:pic>
        <p:nvPicPr>
          <p:cNvPr id="79" name="Picture 3"/>
          <p:cNvPicPr>
            <a:picLocks noChangeAspect="1" noChangeArrowheads="1"/>
          </p:cNvPicPr>
          <p:nvPr/>
        </p:nvPicPr>
        <p:blipFill>
          <a:blip r:embed="rId7"/>
          <a:srcRect/>
          <a:stretch>
            <a:fillRect/>
          </a:stretch>
        </p:blipFill>
        <p:spPr bwMode="auto">
          <a:xfrm>
            <a:off x="3490533" y="2738755"/>
            <a:ext cx="466482" cy="439602"/>
          </a:xfrm>
          <a:prstGeom prst="rect">
            <a:avLst/>
          </a:prstGeom>
          <a:noFill/>
          <a:ln w="9525">
            <a:noFill/>
            <a:miter lim="800000"/>
            <a:headEnd/>
            <a:tailEnd/>
          </a:ln>
          <a:effectLst/>
        </p:spPr>
      </p:pic>
      <p:sp>
        <p:nvSpPr>
          <p:cNvPr id="80" name="Rectangle 79">
            <a:extLst>
              <a:ext uri="{FF2B5EF4-FFF2-40B4-BE49-F238E27FC236}">
                <a16:creationId xmlns:a16="http://schemas.microsoft.com/office/drawing/2014/main" xmlns="" id="{7B65E0EA-638B-A74C-BCF5-B45288E4C468}"/>
              </a:ext>
            </a:extLst>
          </p:cNvPr>
          <p:cNvSpPr/>
          <p:nvPr/>
        </p:nvSpPr>
        <p:spPr>
          <a:xfrm>
            <a:off x="1793675" y="5456286"/>
            <a:ext cx="11220888" cy="1015663"/>
          </a:xfrm>
          <a:prstGeom prst="rect">
            <a:avLst/>
          </a:prstGeom>
        </p:spPr>
        <p:txBody>
          <a:bodyPr wrap="square">
            <a:spAutoFit/>
          </a:bodyPr>
          <a:lstStyle/>
          <a:p>
            <a:r>
              <a:rPr lang="en-US" sz="2000" b="1" dirty="0">
                <a:solidFill>
                  <a:srgbClr val="00B050"/>
                </a:solidFill>
                <a:latin typeface="Tahoma" panose="020B0604030504040204" pitchFamily="34" charset="0"/>
                <a:ea typeface="Tahoma" panose="020B0604030504040204" pitchFamily="34" charset="0"/>
                <a:cs typeface="Tahoma" panose="020B0604030504040204" pitchFamily="34" charset="0"/>
              </a:rPr>
              <a:t>An Enterprise is vetted by a KYC Vetter and their Digital Identity is ‘Proofed’ </a:t>
            </a:r>
          </a:p>
          <a:p>
            <a:pPr marL="342900" indent="-342900">
              <a:buFont typeface="Arial" panose="020B0604020202020204" pitchFamily="34" charset="0"/>
              <a:buChar char="•"/>
            </a:pPr>
            <a:r>
              <a:rPr lang="en-US" sz="2000" b="1" dirty="0">
                <a:solidFill>
                  <a:srgbClr val="00B050"/>
                </a:solidFill>
                <a:latin typeface="Tahoma" panose="020B0604030504040204" pitchFamily="34" charset="0"/>
                <a:ea typeface="Tahoma" panose="020B0604030504040204" pitchFamily="34" charset="0"/>
                <a:cs typeface="Tahoma" panose="020B0604030504040204" pitchFamily="34" charset="0"/>
              </a:rPr>
              <a:t>To allow ‘Trusted’ TN assignment by any TNSP or TNR  </a:t>
            </a:r>
          </a:p>
          <a:p>
            <a:pPr marL="342900" indent="-342900">
              <a:buFont typeface="Arial" panose="020B0604020202020204" pitchFamily="34" charset="0"/>
              <a:buChar char="•"/>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Enable anyone in the call path to verify the caller identity </a:t>
            </a:r>
            <a:endParaRPr lang="en-US" sz="20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990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6</a:t>
            </a:fld>
            <a:endParaRPr lang="en-US" dirty="0"/>
          </a:p>
        </p:txBody>
      </p:sp>
      <p:pic>
        <p:nvPicPr>
          <p:cNvPr id="6" name="Picture 5">
            <a:extLst>
              <a:ext uri="{FF2B5EF4-FFF2-40B4-BE49-F238E27FC236}">
                <a16:creationId xmlns:a16="http://schemas.microsoft.com/office/drawing/2014/main" xmlns="" id="{4D98A4AE-E83B-A040-8569-AC7420318647}"/>
              </a:ext>
            </a:extLst>
          </p:cNvPr>
          <p:cNvPicPr>
            <a:picLocks noChangeAspect="1"/>
          </p:cNvPicPr>
          <p:nvPr/>
        </p:nvPicPr>
        <p:blipFill>
          <a:blip r:embed="rId2">
            <a:duotone>
              <a:schemeClr val="accent1">
                <a:shade val="45000"/>
                <a:satMod val="135000"/>
              </a:schemeClr>
              <a:prstClr val="white"/>
            </a:duotone>
          </a:blip>
          <a:stretch>
            <a:fillRect/>
          </a:stretch>
        </p:blipFill>
        <p:spPr>
          <a:xfrm>
            <a:off x="3649721" y="3561135"/>
            <a:ext cx="466165" cy="482064"/>
          </a:xfrm>
          <a:prstGeom prst="rect">
            <a:avLst/>
          </a:prstGeom>
        </p:spPr>
      </p:pic>
      <p:pic>
        <p:nvPicPr>
          <p:cNvPr id="7" name="Picture 6">
            <a:extLst>
              <a:ext uri="{FF2B5EF4-FFF2-40B4-BE49-F238E27FC236}">
                <a16:creationId xmlns:a16="http://schemas.microsoft.com/office/drawing/2014/main" xmlns="" id="{4D98A4AE-E83B-A040-8569-AC7420318647}"/>
              </a:ext>
            </a:extLst>
          </p:cNvPr>
          <p:cNvPicPr>
            <a:picLocks noChangeAspect="1"/>
          </p:cNvPicPr>
          <p:nvPr/>
        </p:nvPicPr>
        <p:blipFill>
          <a:blip r:embed="rId2">
            <a:duotone>
              <a:schemeClr val="accent1">
                <a:shade val="45000"/>
                <a:satMod val="135000"/>
              </a:schemeClr>
              <a:prstClr val="white"/>
            </a:duotone>
          </a:blip>
          <a:stretch>
            <a:fillRect/>
          </a:stretch>
        </p:blipFill>
        <p:spPr>
          <a:xfrm>
            <a:off x="3120514" y="3321648"/>
            <a:ext cx="466165" cy="482064"/>
          </a:xfrm>
          <a:prstGeom prst="rect">
            <a:avLst/>
          </a:prstGeom>
        </p:spPr>
      </p:pic>
      <p:pic>
        <p:nvPicPr>
          <p:cNvPr id="8" name="Picture 7">
            <a:extLst>
              <a:ext uri="{FF2B5EF4-FFF2-40B4-BE49-F238E27FC236}">
                <a16:creationId xmlns:a16="http://schemas.microsoft.com/office/drawing/2014/main" xmlns="" id="{4D98A4AE-E83B-A040-8569-AC7420318647}"/>
              </a:ext>
            </a:extLst>
          </p:cNvPr>
          <p:cNvPicPr>
            <a:picLocks noChangeAspect="1"/>
          </p:cNvPicPr>
          <p:nvPr/>
        </p:nvPicPr>
        <p:blipFill>
          <a:blip r:embed="rId2">
            <a:duotone>
              <a:schemeClr val="accent1">
                <a:shade val="45000"/>
                <a:satMod val="135000"/>
              </a:schemeClr>
              <a:prstClr val="white"/>
            </a:duotone>
          </a:blip>
          <a:stretch>
            <a:fillRect/>
          </a:stretch>
        </p:blipFill>
        <p:spPr>
          <a:xfrm>
            <a:off x="3120514" y="3933414"/>
            <a:ext cx="466165" cy="482064"/>
          </a:xfrm>
          <a:prstGeom prst="rect">
            <a:avLst/>
          </a:prstGeom>
        </p:spPr>
      </p:pic>
      <p:pic>
        <p:nvPicPr>
          <p:cNvPr id="9" name="Picture 8">
            <a:extLst>
              <a:ext uri="{FF2B5EF4-FFF2-40B4-BE49-F238E27FC236}">
                <a16:creationId xmlns:a16="http://schemas.microsoft.com/office/drawing/2014/main" xmlns="" id="{51CB9DF5-590D-7C4B-B7CC-6ACFBDFCD0BF}"/>
              </a:ext>
            </a:extLst>
          </p:cNvPr>
          <p:cNvPicPr>
            <a:picLocks noChangeAspect="1"/>
          </p:cNvPicPr>
          <p:nvPr/>
        </p:nvPicPr>
        <p:blipFill>
          <a:blip r:embed="rId3"/>
          <a:stretch>
            <a:fillRect/>
          </a:stretch>
        </p:blipFill>
        <p:spPr>
          <a:xfrm>
            <a:off x="5508806" y="3496753"/>
            <a:ext cx="545609" cy="695561"/>
          </a:xfrm>
          <a:prstGeom prst="rect">
            <a:avLst/>
          </a:prstGeom>
        </p:spPr>
      </p:pic>
      <p:pic>
        <p:nvPicPr>
          <p:cNvPr id="10" name="Picture 9">
            <a:extLst>
              <a:ext uri="{FF2B5EF4-FFF2-40B4-BE49-F238E27FC236}">
                <a16:creationId xmlns:a16="http://schemas.microsoft.com/office/drawing/2014/main" xmlns="" id="{51CB9DF5-590D-7C4B-B7CC-6ACFBDFCD0BF}"/>
              </a:ext>
            </a:extLst>
          </p:cNvPr>
          <p:cNvPicPr>
            <a:picLocks noChangeAspect="1"/>
          </p:cNvPicPr>
          <p:nvPr/>
        </p:nvPicPr>
        <p:blipFill>
          <a:blip r:embed="rId3"/>
          <a:stretch>
            <a:fillRect/>
          </a:stretch>
        </p:blipFill>
        <p:spPr>
          <a:xfrm>
            <a:off x="5236001" y="3844533"/>
            <a:ext cx="545609" cy="69556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xmlns="" id="{EEFD4699-4283-514A-9F34-2A85AE848B51}"/>
              </a:ext>
            </a:extLst>
          </p:cNvPr>
          <p:cNvPicPr>
            <a:picLocks noChangeAspect="1"/>
          </p:cNvPicPr>
          <p:nvPr/>
        </p:nvPicPr>
        <p:blipFill>
          <a:blip r:embed="rId4"/>
          <a:stretch>
            <a:fillRect/>
          </a:stretch>
        </p:blipFill>
        <p:spPr>
          <a:xfrm>
            <a:off x="762607" y="2379552"/>
            <a:ext cx="1038175" cy="334623"/>
          </a:xfrm>
          <a:prstGeom prst="rect">
            <a:avLst/>
          </a:prstGeom>
        </p:spPr>
      </p:pic>
      <p:pic>
        <p:nvPicPr>
          <p:cNvPr id="12" name="Picture 11">
            <a:extLst>
              <a:ext uri="{FF2B5EF4-FFF2-40B4-BE49-F238E27FC236}">
                <a16:creationId xmlns:a16="http://schemas.microsoft.com/office/drawing/2014/main" xmlns="" id="{D77B63BF-E2C9-BF42-8471-3FCE7940173C}"/>
              </a:ext>
            </a:extLst>
          </p:cNvPr>
          <p:cNvPicPr>
            <a:picLocks noChangeAspect="1"/>
          </p:cNvPicPr>
          <p:nvPr/>
        </p:nvPicPr>
        <p:blipFill>
          <a:blip r:embed="rId5"/>
          <a:stretch>
            <a:fillRect/>
          </a:stretch>
        </p:blipFill>
        <p:spPr>
          <a:xfrm>
            <a:off x="837758" y="2911955"/>
            <a:ext cx="1161685" cy="471941"/>
          </a:xfrm>
          <a:prstGeom prst="rect">
            <a:avLst/>
          </a:prstGeom>
        </p:spPr>
      </p:pic>
      <p:pic>
        <p:nvPicPr>
          <p:cNvPr id="13" name="Picture 12" descr="A picture containing object, monitor, indoor, clock&#10;&#10;Description automatically generated">
            <a:extLst>
              <a:ext uri="{FF2B5EF4-FFF2-40B4-BE49-F238E27FC236}">
                <a16:creationId xmlns:a16="http://schemas.microsoft.com/office/drawing/2014/main" xmlns="" id="{A88E4E19-D530-F34F-8851-D6076726C5F5}"/>
              </a:ext>
            </a:extLst>
          </p:cNvPr>
          <p:cNvPicPr>
            <a:picLocks noChangeAspect="1"/>
          </p:cNvPicPr>
          <p:nvPr/>
        </p:nvPicPr>
        <p:blipFill>
          <a:blip r:embed="rId6"/>
          <a:stretch>
            <a:fillRect/>
          </a:stretch>
        </p:blipFill>
        <p:spPr>
          <a:xfrm>
            <a:off x="1042004" y="3487760"/>
            <a:ext cx="1190869" cy="223291"/>
          </a:xfrm>
          <a:prstGeom prst="rect">
            <a:avLst/>
          </a:prstGeom>
        </p:spPr>
      </p:pic>
      <p:pic>
        <p:nvPicPr>
          <p:cNvPr id="14" name="Picture 13" descr="A black sign with white text&#10;&#10;Description automatically generated">
            <a:extLst>
              <a:ext uri="{FF2B5EF4-FFF2-40B4-BE49-F238E27FC236}">
                <a16:creationId xmlns:a16="http://schemas.microsoft.com/office/drawing/2014/main" xmlns="" id="{2E67981E-C47B-A94E-8E05-6BEFF7DED865}"/>
              </a:ext>
            </a:extLst>
          </p:cNvPr>
          <p:cNvPicPr>
            <a:picLocks noChangeAspect="1"/>
          </p:cNvPicPr>
          <p:nvPr/>
        </p:nvPicPr>
        <p:blipFill>
          <a:blip r:embed="rId7"/>
          <a:stretch>
            <a:fillRect/>
          </a:stretch>
        </p:blipFill>
        <p:spPr>
          <a:xfrm>
            <a:off x="1042003" y="3865962"/>
            <a:ext cx="753194" cy="519145"/>
          </a:xfrm>
          <a:prstGeom prst="rect">
            <a:avLst/>
          </a:prstGeom>
        </p:spPr>
      </p:pic>
      <p:pic>
        <p:nvPicPr>
          <p:cNvPr id="15" name="Picture 14">
            <a:extLst>
              <a:ext uri="{FF2B5EF4-FFF2-40B4-BE49-F238E27FC236}">
                <a16:creationId xmlns:a16="http://schemas.microsoft.com/office/drawing/2014/main" xmlns="" id="{51CB9DF5-590D-7C4B-B7CC-6ACFBDFCD0BF}"/>
              </a:ext>
            </a:extLst>
          </p:cNvPr>
          <p:cNvPicPr>
            <a:picLocks noChangeAspect="1"/>
          </p:cNvPicPr>
          <p:nvPr/>
        </p:nvPicPr>
        <p:blipFill>
          <a:blip r:embed="rId3"/>
          <a:stretch>
            <a:fillRect/>
          </a:stretch>
        </p:blipFill>
        <p:spPr>
          <a:xfrm>
            <a:off x="4802763" y="4092746"/>
            <a:ext cx="545609" cy="695561"/>
          </a:xfrm>
          <a:prstGeom prst="rect">
            <a:avLst/>
          </a:prstGeom>
        </p:spPr>
      </p:pic>
      <p:sp>
        <p:nvSpPr>
          <p:cNvPr id="16" name="Rectangle 15"/>
          <p:cNvSpPr/>
          <p:nvPr/>
        </p:nvSpPr>
        <p:spPr>
          <a:xfrm>
            <a:off x="859352" y="4415479"/>
            <a:ext cx="801273" cy="32901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Brands</a:t>
            </a:r>
            <a:endParaRPr lang="en-US" b="1" dirty="0">
              <a:solidFill>
                <a:srgbClr val="0070C0"/>
              </a:solidFill>
              <a:latin typeface="+mn-lt"/>
            </a:endParaRPr>
          </a:p>
        </p:txBody>
      </p:sp>
      <p:sp>
        <p:nvSpPr>
          <p:cNvPr id="17" name="Rectangle 16"/>
          <p:cNvSpPr/>
          <p:nvPr/>
        </p:nvSpPr>
        <p:spPr>
          <a:xfrm>
            <a:off x="2829110" y="4447718"/>
            <a:ext cx="1241971" cy="32901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Call Centers</a:t>
            </a:r>
          </a:p>
        </p:txBody>
      </p:sp>
      <p:sp>
        <p:nvSpPr>
          <p:cNvPr id="18" name="Rectangle 17"/>
          <p:cNvSpPr/>
          <p:nvPr/>
        </p:nvSpPr>
        <p:spPr>
          <a:xfrm>
            <a:off x="4209985" y="4792665"/>
            <a:ext cx="1731167" cy="57577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Originating </a:t>
            </a:r>
          </a:p>
          <a:p>
            <a:pPr algn="ctr"/>
            <a:r>
              <a:rPr lang="en-GB" b="1" dirty="0">
                <a:solidFill>
                  <a:srgbClr val="0070C0"/>
                </a:solidFill>
                <a:latin typeface="+mn-lt"/>
                <a:ea typeface="Calibri" panose="020F0502020204030204" pitchFamily="34" charset="0"/>
                <a:cs typeface="Arial" panose="020B0604020202020204" pitchFamily="34" charset="0"/>
              </a:rPr>
              <a:t>Service Providers</a:t>
            </a:r>
            <a:endParaRPr lang="en-US" b="1" dirty="0">
              <a:solidFill>
                <a:srgbClr val="0070C0"/>
              </a:solidFill>
              <a:latin typeface="+mn-lt"/>
              <a:ea typeface="Calibri" panose="020F0502020204030204" pitchFamily="34" charset="0"/>
              <a:cs typeface="Arial" panose="020B0604020202020204" pitchFamily="34" charset="0"/>
            </a:endParaRPr>
          </a:p>
        </p:txBody>
      </p:sp>
      <p:pic>
        <p:nvPicPr>
          <p:cNvPr id="19" name="Picture 2" descr="data icon"/>
          <p:cNvPicPr>
            <a:picLocks noChangeAspect="1" noChangeArrowheads="1"/>
          </p:cNvPicPr>
          <p:nvPr/>
        </p:nvPicPr>
        <p:blipFill>
          <a:blip r:embed="rId8"/>
          <a:srcRect/>
          <a:stretch>
            <a:fillRect/>
          </a:stretch>
        </p:blipFill>
        <p:spPr bwMode="auto">
          <a:xfrm>
            <a:off x="4771401" y="1261130"/>
            <a:ext cx="701176" cy="651102"/>
          </a:xfrm>
          <a:prstGeom prst="rect">
            <a:avLst/>
          </a:prstGeom>
          <a:noFill/>
        </p:spPr>
      </p:pic>
      <p:sp>
        <p:nvSpPr>
          <p:cNvPr id="20" name="Rectangle 19"/>
          <p:cNvSpPr/>
          <p:nvPr/>
        </p:nvSpPr>
        <p:spPr>
          <a:xfrm>
            <a:off x="3240180" y="1842896"/>
            <a:ext cx="683200" cy="369332"/>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TNSP</a:t>
            </a:r>
          </a:p>
        </p:txBody>
      </p:sp>
      <p:cxnSp>
        <p:nvCxnSpPr>
          <p:cNvPr id="21" name="Straight Arrow Connector 20">
            <a:extLst>
              <a:ext uri="{FF2B5EF4-FFF2-40B4-BE49-F238E27FC236}">
                <a16:creationId xmlns:a16="http://schemas.microsoft.com/office/drawing/2014/main" xmlns="" id="{1F7F978A-C813-5747-A584-00AA83A91D1B}"/>
              </a:ext>
            </a:extLst>
          </p:cNvPr>
          <p:cNvCxnSpPr>
            <a:cxnSpLocks/>
          </p:cNvCxnSpPr>
          <p:nvPr/>
        </p:nvCxnSpPr>
        <p:spPr>
          <a:xfrm flipV="1">
            <a:off x="3530088" y="2209440"/>
            <a:ext cx="29921" cy="1044304"/>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 descr="data icon"/>
          <p:cNvPicPr>
            <a:picLocks noChangeAspect="1" noChangeArrowheads="1"/>
          </p:cNvPicPr>
          <p:nvPr/>
        </p:nvPicPr>
        <p:blipFill>
          <a:blip r:embed="rId8"/>
          <a:srcRect/>
          <a:stretch>
            <a:fillRect/>
          </a:stretch>
        </p:blipFill>
        <p:spPr bwMode="auto">
          <a:xfrm>
            <a:off x="3297979" y="1253639"/>
            <a:ext cx="701176" cy="651102"/>
          </a:xfrm>
          <a:prstGeom prst="rect">
            <a:avLst/>
          </a:prstGeom>
          <a:noFill/>
        </p:spPr>
      </p:pic>
      <p:sp>
        <p:nvSpPr>
          <p:cNvPr id="23" name="Rectangle 22"/>
          <p:cNvSpPr/>
          <p:nvPr/>
        </p:nvSpPr>
        <p:spPr>
          <a:xfrm>
            <a:off x="4356693" y="1838762"/>
            <a:ext cx="1333303" cy="32901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TN Resellers </a:t>
            </a:r>
          </a:p>
        </p:txBody>
      </p:sp>
      <p:cxnSp>
        <p:nvCxnSpPr>
          <p:cNvPr id="24" name="Straight Arrow Connector 23">
            <a:extLst>
              <a:ext uri="{FF2B5EF4-FFF2-40B4-BE49-F238E27FC236}">
                <a16:creationId xmlns:a16="http://schemas.microsoft.com/office/drawing/2014/main" xmlns="" id="{1F7F978A-C813-5747-A584-00AA83A91D1B}"/>
              </a:ext>
            </a:extLst>
          </p:cNvPr>
          <p:cNvCxnSpPr>
            <a:cxnSpLocks/>
          </p:cNvCxnSpPr>
          <p:nvPr/>
        </p:nvCxnSpPr>
        <p:spPr>
          <a:xfrm flipH="1">
            <a:off x="3772974" y="2161929"/>
            <a:ext cx="1233678" cy="1076524"/>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1F7F978A-C813-5747-A584-00AA83A91D1B}"/>
              </a:ext>
            </a:extLst>
          </p:cNvPr>
          <p:cNvCxnSpPr>
            <a:cxnSpLocks/>
          </p:cNvCxnSpPr>
          <p:nvPr/>
        </p:nvCxnSpPr>
        <p:spPr>
          <a:xfrm flipH="1">
            <a:off x="2102895" y="2181731"/>
            <a:ext cx="2718074" cy="1029780"/>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F7F978A-C813-5747-A584-00AA83A91D1B}"/>
              </a:ext>
            </a:extLst>
          </p:cNvPr>
          <p:cNvCxnSpPr>
            <a:cxnSpLocks/>
          </p:cNvCxnSpPr>
          <p:nvPr/>
        </p:nvCxnSpPr>
        <p:spPr>
          <a:xfrm flipH="1">
            <a:off x="2132508" y="2163120"/>
            <a:ext cx="1248024" cy="955383"/>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1F7F978A-C813-5747-A584-00AA83A91D1B}"/>
              </a:ext>
            </a:extLst>
          </p:cNvPr>
          <p:cNvCxnSpPr>
            <a:cxnSpLocks/>
          </p:cNvCxnSpPr>
          <p:nvPr/>
        </p:nvCxnSpPr>
        <p:spPr>
          <a:xfrm flipH="1" flipV="1">
            <a:off x="2147992" y="3825954"/>
            <a:ext cx="943541" cy="90985"/>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1F7F978A-C813-5747-A584-00AA83A91D1B}"/>
              </a:ext>
            </a:extLst>
          </p:cNvPr>
          <p:cNvCxnSpPr>
            <a:cxnSpLocks/>
          </p:cNvCxnSpPr>
          <p:nvPr/>
        </p:nvCxnSpPr>
        <p:spPr>
          <a:xfrm flipH="1">
            <a:off x="4199233" y="3654866"/>
            <a:ext cx="1232668" cy="169848"/>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xmlns="" id="{51CB9DF5-590D-7C4B-B7CC-6ACFBDFCD0BF}"/>
              </a:ext>
            </a:extLst>
          </p:cNvPr>
          <p:cNvPicPr>
            <a:picLocks noChangeAspect="1"/>
          </p:cNvPicPr>
          <p:nvPr/>
        </p:nvPicPr>
        <p:blipFill>
          <a:blip r:embed="rId3"/>
          <a:stretch>
            <a:fillRect/>
          </a:stretch>
        </p:blipFill>
        <p:spPr>
          <a:xfrm>
            <a:off x="8193845" y="3448648"/>
            <a:ext cx="545609" cy="695561"/>
          </a:xfrm>
          <a:prstGeom prst="rect">
            <a:avLst/>
          </a:prstGeom>
        </p:spPr>
      </p:pic>
      <p:pic>
        <p:nvPicPr>
          <p:cNvPr id="30" name="Picture 29">
            <a:extLst>
              <a:ext uri="{FF2B5EF4-FFF2-40B4-BE49-F238E27FC236}">
                <a16:creationId xmlns:a16="http://schemas.microsoft.com/office/drawing/2014/main" xmlns="" id="{51CB9DF5-590D-7C4B-B7CC-6ACFBDFCD0BF}"/>
              </a:ext>
            </a:extLst>
          </p:cNvPr>
          <p:cNvPicPr>
            <a:picLocks noChangeAspect="1"/>
          </p:cNvPicPr>
          <p:nvPr/>
        </p:nvPicPr>
        <p:blipFill>
          <a:blip r:embed="rId3"/>
          <a:stretch>
            <a:fillRect/>
          </a:stretch>
        </p:blipFill>
        <p:spPr>
          <a:xfrm>
            <a:off x="7921041" y="3796428"/>
            <a:ext cx="545609" cy="695561"/>
          </a:xfrm>
          <a:prstGeom prst="rect">
            <a:avLst/>
          </a:prstGeom>
        </p:spPr>
      </p:pic>
      <p:pic>
        <p:nvPicPr>
          <p:cNvPr id="31" name="Picture 30">
            <a:extLst>
              <a:ext uri="{FF2B5EF4-FFF2-40B4-BE49-F238E27FC236}">
                <a16:creationId xmlns:a16="http://schemas.microsoft.com/office/drawing/2014/main" xmlns="" id="{51CB9DF5-590D-7C4B-B7CC-6ACFBDFCD0BF}"/>
              </a:ext>
            </a:extLst>
          </p:cNvPr>
          <p:cNvPicPr>
            <a:picLocks noChangeAspect="1"/>
          </p:cNvPicPr>
          <p:nvPr/>
        </p:nvPicPr>
        <p:blipFill>
          <a:blip r:embed="rId3"/>
          <a:stretch>
            <a:fillRect/>
          </a:stretch>
        </p:blipFill>
        <p:spPr>
          <a:xfrm>
            <a:off x="7487804" y="4044641"/>
            <a:ext cx="545609" cy="695561"/>
          </a:xfrm>
          <a:prstGeom prst="rect">
            <a:avLst/>
          </a:prstGeom>
        </p:spPr>
      </p:pic>
      <p:sp>
        <p:nvSpPr>
          <p:cNvPr id="32" name="Rectangle 31"/>
          <p:cNvSpPr/>
          <p:nvPr/>
        </p:nvSpPr>
        <p:spPr>
          <a:xfrm>
            <a:off x="7196922" y="4787179"/>
            <a:ext cx="1886368" cy="646331"/>
          </a:xfrm>
          <a:prstGeom prst="rect">
            <a:avLst/>
          </a:prstGeom>
        </p:spPr>
        <p:txBody>
          <a:bodyPr wrap="squar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Terminating </a:t>
            </a:r>
          </a:p>
          <a:p>
            <a:pPr algn="ctr"/>
            <a:r>
              <a:rPr lang="en-GB" b="1" dirty="0">
                <a:solidFill>
                  <a:srgbClr val="0070C0"/>
                </a:solidFill>
                <a:latin typeface="+mn-lt"/>
                <a:ea typeface="Calibri" panose="020F0502020204030204" pitchFamily="34" charset="0"/>
                <a:cs typeface="Arial" panose="020B0604020202020204" pitchFamily="34" charset="0"/>
              </a:rPr>
              <a:t>Service Providers</a:t>
            </a:r>
            <a:endParaRPr lang="en-US" b="1" dirty="0">
              <a:solidFill>
                <a:srgbClr val="0070C0"/>
              </a:solidFill>
              <a:latin typeface="+mn-lt"/>
              <a:ea typeface="Calibri" panose="020F050202020403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xmlns="" id="{1F7F978A-C813-5747-A584-00AA83A91D1B}"/>
              </a:ext>
            </a:extLst>
          </p:cNvPr>
          <p:cNvCxnSpPr>
            <a:cxnSpLocks/>
          </p:cNvCxnSpPr>
          <p:nvPr/>
        </p:nvCxnSpPr>
        <p:spPr>
          <a:xfrm flipH="1">
            <a:off x="6151781" y="3809669"/>
            <a:ext cx="1707031" cy="9004"/>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1F7F978A-C813-5747-A584-00AA83A91D1B}"/>
              </a:ext>
            </a:extLst>
          </p:cNvPr>
          <p:cNvCxnSpPr>
            <a:cxnSpLocks/>
          </p:cNvCxnSpPr>
          <p:nvPr/>
        </p:nvCxnSpPr>
        <p:spPr>
          <a:xfrm rot="10800000">
            <a:off x="8797746" y="3841414"/>
            <a:ext cx="1092223" cy="1329"/>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D8C14E3A-E437-4A8C-8682-3EC6E3907C32}"/>
              </a:ext>
            </a:extLst>
          </p:cNvPr>
          <p:cNvCxnSpPr>
            <a:cxnSpLocks/>
          </p:cNvCxnSpPr>
          <p:nvPr/>
        </p:nvCxnSpPr>
        <p:spPr>
          <a:xfrm flipH="1" flipV="1">
            <a:off x="4143528" y="3954032"/>
            <a:ext cx="1028413" cy="257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8F42E7F-FC34-445A-A923-1D81BD976A79}"/>
              </a:ext>
            </a:extLst>
          </p:cNvPr>
          <p:cNvCxnSpPr>
            <a:cxnSpLocks/>
          </p:cNvCxnSpPr>
          <p:nvPr/>
        </p:nvCxnSpPr>
        <p:spPr>
          <a:xfrm flipH="1" flipV="1">
            <a:off x="4115887" y="4044641"/>
            <a:ext cx="647544" cy="30854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2F963A3B-3B9F-4AFD-92CD-754EB62D6FB5}"/>
              </a:ext>
            </a:extLst>
          </p:cNvPr>
          <p:cNvCxnSpPr>
            <a:cxnSpLocks/>
          </p:cNvCxnSpPr>
          <p:nvPr/>
        </p:nvCxnSpPr>
        <p:spPr>
          <a:xfrm flipH="1" flipV="1">
            <a:off x="2194414" y="3920788"/>
            <a:ext cx="887836" cy="349623"/>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9BC464D4-3506-4C8C-A44C-B1F4C053683F}"/>
              </a:ext>
            </a:extLst>
          </p:cNvPr>
          <p:cNvCxnSpPr>
            <a:cxnSpLocks/>
          </p:cNvCxnSpPr>
          <p:nvPr/>
        </p:nvCxnSpPr>
        <p:spPr>
          <a:xfrm flipH="1">
            <a:off x="2296542" y="3597952"/>
            <a:ext cx="776424" cy="13316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0436851" y="3556970"/>
            <a:ext cx="384156" cy="466103"/>
          </a:xfrm>
          <a:prstGeom prst="rect">
            <a:avLst/>
          </a:prstGeom>
        </p:spPr>
        <p:txBody>
          <a:bodyPr wrap="none">
            <a:spAutoFit/>
          </a:bodyPr>
          <a:lstStyle/>
          <a:p>
            <a:r>
              <a:rPr lang="en-GB" sz="2800" b="1" dirty="0">
                <a:solidFill>
                  <a:schemeClr val="bg1"/>
                </a:solidFill>
              </a:rPr>
              <a:t>?</a:t>
            </a:r>
            <a:endParaRPr lang="en-US" sz="2800" b="1" dirty="0">
              <a:solidFill>
                <a:schemeClr val="bg1"/>
              </a:solidFill>
            </a:endParaRPr>
          </a:p>
        </p:txBody>
      </p:sp>
      <p:sp>
        <p:nvSpPr>
          <p:cNvPr id="40" name="Rounded Rectangle 39"/>
          <p:cNvSpPr/>
          <p:nvPr/>
        </p:nvSpPr>
        <p:spPr>
          <a:xfrm>
            <a:off x="6898645" y="1376762"/>
            <a:ext cx="2590401" cy="91104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xmlns="" id="{356085A7-AD09-604E-8502-3761421CED53}"/>
              </a:ext>
            </a:extLst>
          </p:cNvPr>
          <p:cNvPicPr>
            <a:picLocks noChangeAspect="1"/>
          </p:cNvPicPr>
          <p:nvPr/>
        </p:nvPicPr>
        <p:blipFill rotWithShape="1">
          <a:blip r:embed="rId9">
            <a:extLst>
              <a:ext uri="{28A0092B-C50C-407E-A947-70E740481C1C}">
                <a14:useLocalDpi xmlns:a14="http://schemas.microsoft.com/office/drawing/2010/main" val="0"/>
              </a:ext>
            </a:extLst>
          </a:blip>
          <a:srcRect l="42639" t="39196" r="41972" b="40704"/>
          <a:stretch/>
        </p:blipFill>
        <p:spPr>
          <a:xfrm>
            <a:off x="6985890" y="1445887"/>
            <a:ext cx="1346777" cy="814580"/>
          </a:xfrm>
          <a:prstGeom prst="rect">
            <a:avLst/>
          </a:prstGeom>
        </p:spPr>
      </p:pic>
      <p:sp>
        <p:nvSpPr>
          <p:cNvPr id="42" name="TextBox 41">
            <a:extLst>
              <a:ext uri="{FF2B5EF4-FFF2-40B4-BE49-F238E27FC236}">
                <a16:creationId xmlns:a16="http://schemas.microsoft.com/office/drawing/2014/main" xmlns="" id="{3A0C4D4A-0443-6D4A-AA05-B91B7157F80F}"/>
              </a:ext>
            </a:extLst>
          </p:cNvPr>
          <p:cNvSpPr txBox="1"/>
          <p:nvPr/>
        </p:nvSpPr>
        <p:spPr>
          <a:xfrm>
            <a:off x="8051436" y="1393981"/>
            <a:ext cx="1526500" cy="923330"/>
          </a:xfrm>
          <a:prstGeom prst="rect">
            <a:avLst/>
          </a:prstGeom>
          <a:noFill/>
        </p:spPr>
        <p:txBody>
          <a:bodyPr wrap="square" rtlCol="0">
            <a:spAutoFit/>
          </a:bodyPr>
          <a:lstStyle/>
          <a:p>
            <a:pPr algn="ctr"/>
            <a:r>
              <a:rPr lang="en-CA" b="1" dirty="0">
                <a:solidFill>
                  <a:schemeClr val="tx2"/>
                </a:solidFill>
                <a:latin typeface="+mn-lt"/>
                <a:cs typeface="Arial" panose="020B0604020202020204" pitchFamily="34" charset="0"/>
              </a:rPr>
              <a:t>Enterprise</a:t>
            </a:r>
          </a:p>
          <a:p>
            <a:pPr algn="ctr"/>
            <a:r>
              <a:rPr lang="en-CA" b="1" dirty="0">
                <a:solidFill>
                  <a:schemeClr val="tx2"/>
                </a:solidFill>
                <a:latin typeface="+mn-lt"/>
                <a:cs typeface="Arial" panose="020B0604020202020204" pitchFamily="34" charset="0"/>
              </a:rPr>
              <a:t>Identity DL</a:t>
            </a:r>
          </a:p>
          <a:p>
            <a:pPr algn="ctr"/>
            <a:r>
              <a:rPr lang="en-CA" b="1" dirty="0">
                <a:solidFill>
                  <a:schemeClr val="tx2"/>
                </a:solidFill>
                <a:latin typeface="+mn-lt"/>
                <a:cs typeface="Arial" panose="020B0604020202020204" pitchFamily="34" charset="0"/>
              </a:rPr>
              <a:t>Network </a:t>
            </a:r>
          </a:p>
        </p:txBody>
      </p:sp>
      <p:pic>
        <p:nvPicPr>
          <p:cNvPr id="43" name="Picture 42">
            <a:extLst>
              <a:ext uri="{FF2B5EF4-FFF2-40B4-BE49-F238E27FC236}">
                <a16:creationId xmlns:a16="http://schemas.microsoft.com/office/drawing/2014/main" xmlns="" id="{2AB6E73D-279A-E74B-957E-82D9D22C3577}"/>
              </a:ext>
            </a:extLst>
          </p:cNvPr>
          <p:cNvPicPr>
            <a:picLocks noChangeAspect="1"/>
          </p:cNvPicPr>
          <p:nvPr/>
        </p:nvPicPr>
        <p:blipFill>
          <a:blip r:embed="rId10"/>
          <a:stretch>
            <a:fillRect/>
          </a:stretch>
        </p:blipFill>
        <p:spPr>
          <a:xfrm>
            <a:off x="9874697" y="3536989"/>
            <a:ext cx="917159" cy="939029"/>
          </a:xfrm>
          <a:prstGeom prst="rect">
            <a:avLst/>
          </a:prstGeom>
        </p:spPr>
      </p:pic>
      <p:cxnSp>
        <p:nvCxnSpPr>
          <p:cNvPr id="44" name="Straight Arrow Connector 43">
            <a:extLst>
              <a:ext uri="{FF2B5EF4-FFF2-40B4-BE49-F238E27FC236}">
                <a16:creationId xmlns:a16="http://schemas.microsoft.com/office/drawing/2014/main" xmlns="" id="{BBD3DD84-9BA9-084A-9D63-57D0D538D139}"/>
              </a:ext>
            </a:extLst>
          </p:cNvPr>
          <p:cNvCxnSpPr>
            <a:cxnSpLocks/>
            <a:endCxn id="40" idx="1"/>
          </p:cNvCxnSpPr>
          <p:nvPr/>
        </p:nvCxnSpPr>
        <p:spPr>
          <a:xfrm>
            <a:off x="5630799" y="1821511"/>
            <a:ext cx="1267846" cy="10773"/>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BBD3DD84-9BA9-084A-9D63-57D0D538D139}"/>
              </a:ext>
            </a:extLst>
          </p:cNvPr>
          <p:cNvCxnSpPr>
            <a:cxnSpLocks/>
          </p:cNvCxnSpPr>
          <p:nvPr/>
        </p:nvCxnSpPr>
        <p:spPr>
          <a:xfrm flipV="1">
            <a:off x="2296542" y="2138356"/>
            <a:ext cx="4558481" cy="1200624"/>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BBD3DD84-9BA9-084A-9D63-57D0D538D139}"/>
              </a:ext>
            </a:extLst>
          </p:cNvPr>
          <p:cNvCxnSpPr>
            <a:cxnSpLocks/>
          </p:cNvCxnSpPr>
          <p:nvPr/>
        </p:nvCxnSpPr>
        <p:spPr>
          <a:xfrm flipV="1">
            <a:off x="4273123" y="2324723"/>
            <a:ext cx="2747736" cy="1358807"/>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BBD3DD84-9BA9-084A-9D63-57D0D538D139}"/>
              </a:ext>
            </a:extLst>
          </p:cNvPr>
          <p:cNvCxnSpPr>
            <a:cxnSpLocks/>
          </p:cNvCxnSpPr>
          <p:nvPr/>
        </p:nvCxnSpPr>
        <p:spPr>
          <a:xfrm flipV="1">
            <a:off x="6161207" y="2348500"/>
            <a:ext cx="1406931" cy="1352250"/>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BBD3DD84-9BA9-084A-9D63-57D0D538D139}"/>
              </a:ext>
            </a:extLst>
          </p:cNvPr>
          <p:cNvCxnSpPr>
            <a:cxnSpLocks/>
          </p:cNvCxnSpPr>
          <p:nvPr/>
        </p:nvCxnSpPr>
        <p:spPr>
          <a:xfrm flipV="1">
            <a:off x="8615035" y="2385616"/>
            <a:ext cx="0" cy="947577"/>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xmlns="" id="{7B65E0EA-638B-A74C-BCF5-B45288E4C468}"/>
              </a:ext>
            </a:extLst>
          </p:cNvPr>
          <p:cNvSpPr/>
          <p:nvPr/>
        </p:nvSpPr>
        <p:spPr>
          <a:xfrm>
            <a:off x="0" y="5433510"/>
            <a:ext cx="12192000" cy="707886"/>
          </a:xfrm>
          <a:prstGeom prst="rect">
            <a:avLst/>
          </a:prstGeom>
        </p:spPr>
        <p:txBody>
          <a:bodyPr wrap="square">
            <a:spAutoFit/>
          </a:bodyPr>
          <a:lstStyle/>
          <a:p>
            <a:pPr algn="ctr"/>
            <a:r>
              <a:rPr lang="en-US" sz="2000" b="1" dirty="0">
                <a:solidFill>
                  <a:srgbClr val="00B050"/>
                </a:solidFill>
                <a:latin typeface="Tahoma" panose="020B0604030504040204" pitchFamily="34" charset="0"/>
                <a:ea typeface="Tahoma" panose="020B0604030504040204" pitchFamily="34" charset="0"/>
                <a:cs typeface="Tahoma" panose="020B0604030504040204" pitchFamily="34" charset="0"/>
              </a:rPr>
              <a:t>Any stakeholder using the Enterprise Identity DL can authenticate the use of a ‘Trusted’ TN without the need to have any predefined business arrangement with an Enterprise. </a:t>
            </a:r>
          </a:p>
        </p:txBody>
      </p:sp>
      <p:sp>
        <p:nvSpPr>
          <p:cNvPr id="50" name="Title 1">
            <a:extLst>
              <a:ext uri="{FF2B5EF4-FFF2-40B4-BE49-F238E27FC236}">
                <a16:creationId xmlns:a16="http://schemas.microsoft.com/office/drawing/2014/main" xmlns="" id="{7178EA7F-8C2B-3D4E-8F0B-8D4CE396921E}"/>
              </a:ext>
            </a:extLst>
          </p:cNvPr>
          <p:cNvSpPr>
            <a:spLocks noGrp="1"/>
          </p:cNvSpPr>
          <p:nvPr>
            <p:ph type="body" sz="quarter" idx="10"/>
          </p:nvPr>
        </p:nvSpPr>
        <p:spPr>
          <a:xfrm>
            <a:off x="144334" y="-22521"/>
            <a:ext cx="11274552" cy="923330"/>
          </a:xfrm>
        </p:spPr>
        <p:txBody>
          <a:bodyPr/>
          <a:lstStyle/>
          <a:p>
            <a:r>
              <a:rPr lang="en-US" sz="3600" dirty="0"/>
              <a:t>Enterprise Identity Distributed Ledger Network</a:t>
            </a:r>
            <a:r>
              <a:rPr lang="en-US" sz="3600" dirty="0">
                <a:latin typeface="+mj-lt"/>
              </a:rPr>
              <a:t/>
            </a:r>
            <a:br>
              <a:rPr lang="en-US" sz="3600" dirty="0">
                <a:latin typeface="+mj-lt"/>
              </a:rPr>
            </a:br>
            <a:r>
              <a:rPr lang="en-US" sz="2400" dirty="0"/>
              <a:t>Use of Trusted Telephone Numbers </a:t>
            </a:r>
          </a:p>
        </p:txBody>
      </p:sp>
      <p:cxnSp>
        <p:nvCxnSpPr>
          <p:cNvPr id="51" name="Straight Arrow Connector 50">
            <a:extLst>
              <a:ext uri="{FF2B5EF4-FFF2-40B4-BE49-F238E27FC236}">
                <a16:creationId xmlns:a16="http://schemas.microsoft.com/office/drawing/2014/main" xmlns="" id="{1F7F978A-C813-5747-A584-00AA83A91D1B}"/>
              </a:ext>
            </a:extLst>
          </p:cNvPr>
          <p:cNvCxnSpPr>
            <a:cxnSpLocks/>
          </p:cNvCxnSpPr>
          <p:nvPr/>
        </p:nvCxnSpPr>
        <p:spPr>
          <a:xfrm flipH="1">
            <a:off x="3999155" y="1714500"/>
            <a:ext cx="772246" cy="1"/>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6AACC616-C5C3-4D43-9F34-40162947228C}"/>
              </a:ext>
            </a:extLst>
          </p:cNvPr>
          <p:cNvSpPr txBox="1"/>
          <p:nvPr/>
        </p:nvSpPr>
        <p:spPr>
          <a:xfrm>
            <a:off x="9431350" y="1529123"/>
            <a:ext cx="2333520" cy="584775"/>
          </a:xfrm>
          <a:prstGeom prst="rect">
            <a:avLst/>
          </a:prstGeom>
          <a:noFill/>
        </p:spPr>
        <p:txBody>
          <a:bodyPr wrap="squar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sz="1600" dirty="0">
                <a:solidFill>
                  <a:srgbClr val="FF0000"/>
                </a:solidFill>
              </a:rPr>
              <a:t>Private Permissioned </a:t>
            </a:r>
          </a:p>
          <a:p>
            <a:r>
              <a:rPr lang="en-CA" sz="1600" dirty="0">
                <a:solidFill>
                  <a:srgbClr val="FF0000"/>
                </a:solidFill>
              </a:rPr>
              <a:t>Distributed Ledger</a:t>
            </a:r>
          </a:p>
        </p:txBody>
      </p:sp>
    </p:spTree>
    <p:extLst>
      <p:ext uri="{BB962C8B-B14F-4D97-AF65-F5344CB8AC3E}">
        <p14:creationId xmlns:p14="http://schemas.microsoft.com/office/powerpoint/2010/main" val="310537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26313"/>
            <a:ext cx="11274552" cy="861774"/>
          </a:xfrm>
        </p:spPr>
        <p:txBody>
          <a:bodyPr/>
          <a:lstStyle/>
          <a:p>
            <a:r>
              <a:rPr lang="en-US" dirty="0"/>
              <a:t>Enterprise Identity Distributed Ledger Network </a:t>
            </a:r>
            <a:br>
              <a:rPr lang="en-US" dirty="0"/>
            </a:br>
            <a:r>
              <a:rPr lang="en-US" sz="2400" dirty="0"/>
              <a:t>Business </a:t>
            </a:r>
            <a:r>
              <a:rPr lang="en-US" sz="2400" dirty="0" smtClean="0"/>
              <a:t>Value &amp; Advantages </a:t>
            </a:r>
            <a:endParaRPr lang="en-US" dirty="0"/>
          </a:p>
        </p:txBody>
      </p:sp>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7</a:t>
            </a:fld>
            <a:endParaRPr lang="en-US" dirty="0"/>
          </a:p>
        </p:txBody>
      </p:sp>
      <p:grpSp>
        <p:nvGrpSpPr>
          <p:cNvPr id="5" name="Group 4"/>
          <p:cNvGrpSpPr/>
          <p:nvPr/>
        </p:nvGrpSpPr>
        <p:grpSpPr>
          <a:xfrm>
            <a:off x="946577" y="1317080"/>
            <a:ext cx="10085216" cy="4701315"/>
            <a:chOff x="480528" y="1208049"/>
            <a:chExt cx="11119662" cy="5457751"/>
          </a:xfrm>
        </p:grpSpPr>
        <p:sp>
          <p:nvSpPr>
            <p:cNvPr id="6" name="Speech Bubble: Rectangle 2">
              <a:extLst>
                <a:ext uri="{FF2B5EF4-FFF2-40B4-BE49-F238E27FC236}">
                  <a16:creationId xmlns:a16="http://schemas.microsoft.com/office/drawing/2014/main" xmlns="" id="{81F0FD45-01B8-4741-BB27-EF7058FB3E3F}"/>
                </a:ext>
              </a:extLst>
            </p:cNvPr>
            <p:cNvSpPr/>
            <p:nvPr/>
          </p:nvSpPr>
          <p:spPr>
            <a:xfrm>
              <a:off x="4436705" y="1208049"/>
              <a:ext cx="3318587" cy="1874519"/>
            </a:xfrm>
            <a:prstGeom prst="wedgeRectCallout">
              <a:avLst>
                <a:gd name="adj1" fmla="val -6895"/>
                <a:gd name="adj2" fmla="val 71989"/>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85C83919-D417-C045-B1A6-3AB186C928C2}"/>
                </a:ext>
              </a:extLst>
            </p:cNvPr>
            <p:cNvSpPr txBox="1"/>
            <p:nvPr/>
          </p:nvSpPr>
          <p:spPr>
            <a:xfrm>
              <a:off x="4436704" y="1729810"/>
              <a:ext cx="3318587" cy="830997"/>
            </a:xfrm>
            <a:prstGeom prst="rect">
              <a:avLst/>
            </a:prstGeom>
            <a:noFill/>
          </p:spPr>
          <p:txBody>
            <a:bodyPr wrap="square" lIns="0" rIns="0" rtlCol="0" anchor="b">
              <a:spAutoFit/>
            </a:bodyPr>
            <a:lstStyle/>
            <a:p>
              <a:pPr marL="0" lvl="1" algn="ctr"/>
              <a:r>
                <a:rPr lang="en-US" sz="2400" b="1" dirty="0">
                  <a:latin typeface="+mn-lt"/>
                </a:rPr>
                <a:t>Increases the value of the Telephone Number</a:t>
              </a:r>
              <a:endParaRPr lang="en-US" sz="2400" dirty="0">
                <a:latin typeface="+mn-lt"/>
              </a:endParaRPr>
            </a:p>
          </p:txBody>
        </p:sp>
        <p:sp>
          <p:nvSpPr>
            <p:cNvPr id="8" name="Speech Bubble: Rectangle 84">
              <a:extLst>
                <a:ext uri="{FF2B5EF4-FFF2-40B4-BE49-F238E27FC236}">
                  <a16:creationId xmlns:a16="http://schemas.microsoft.com/office/drawing/2014/main" xmlns="" id="{A2CF7D98-1CFE-4942-B85F-59A80015EF34}"/>
                </a:ext>
              </a:extLst>
            </p:cNvPr>
            <p:cNvSpPr/>
            <p:nvPr/>
          </p:nvSpPr>
          <p:spPr>
            <a:xfrm>
              <a:off x="8186057" y="1208049"/>
              <a:ext cx="3318587" cy="1874831"/>
            </a:xfrm>
            <a:prstGeom prst="wedgeRectCallout">
              <a:avLst>
                <a:gd name="adj1" fmla="val -6895"/>
                <a:gd name="adj2" fmla="val 71989"/>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Speech Bubble: Rectangle 94">
              <a:extLst>
                <a:ext uri="{FF2B5EF4-FFF2-40B4-BE49-F238E27FC236}">
                  <a16:creationId xmlns:a16="http://schemas.microsoft.com/office/drawing/2014/main" xmlns="" id="{D1DC10BB-6457-EC41-8645-984151F189AA}"/>
                </a:ext>
              </a:extLst>
            </p:cNvPr>
            <p:cNvSpPr/>
            <p:nvPr/>
          </p:nvSpPr>
          <p:spPr>
            <a:xfrm>
              <a:off x="480528" y="3854340"/>
              <a:ext cx="3318587" cy="1874831"/>
            </a:xfrm>
            <a:prstGeom prst="wedgeRectCallout">
              <a:avLst>
                <a:gd name="adj1" fmla="val -6895"/>
                <a:gd name="adj2" fmla="val 71989"/>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Speech Bubble: Rectangle 126">
              <a:extLst>
                <a:ext uri="{FF2B5EF4-FFF2-40B4-BE49-F238E27FC236}">
                  <a16:creationId xmlns:a16="http://schemas.microsoft.com/office/drawing/2014/main" xmlns="" id="{50E725F4-C5C1-0940-983A-A4D743E49E3B}"/>
                </a:ext>
              </a:extLst>
            </p:cNvPr>
            <p:cNvSpPr/>
            <p:nvPr/>
          </p:nvSpPr>
          <p:spPr>
            <a:xfrm>
              <a:off x="551887" y="1208361"/>
              <a:ext cx="3319272" cy="1874519"/>
            </a:xfrm>
            <a:prstGeom prst="wedgeRectCallout">
              <a:avLst>
                <a:gd name="adj1" fmla="val -6895"/>
                <a:gd name="adj2" fmla="val 71989"/>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6786CEBC-24DA-6440-8E7C-8CC6C885117A}"/>
                </a:ext>
              </a:extLst>
            </p:cNvPr>
            <p:cNvSpPr txBox="1"/>
            <p:nvPr/>
          </p:nvSpPr>
          <p:spPr>
            <a:xfrm>
              <a:off x="551887" y="1730122"/>
              <a:ext cx="3319272" cy="830997"/>
            </a:xfrm>
            <a:prstGeom prst="rect">
              <a:avLst/>
            </a:prstGeom>
            <a:noFill/>
          </p:spPr>
          <p:txBody>
            <a:bodyPr wrap="square" lIns="0" rIns="0" rtlCol="0" anchor="b">
              <a:spAutoFit/>
            </a:bodyPr>
            <a:lstStyle/>
            <a:p>
              <a:pPr marL="0" lvl="1" algn="ctr"/>
              <a:r>
                <a:rPr lang="en-US" sz="2400" b="1" dirty="0">
                  <a:solidFill>
                    <a:schemeClr val="bg1"/>
                  </a:solidFill>
                  <a:latin typeface="+mn-lt"/>
                </a:rPr>
                <a:t>Increases TN integrity to mitigate fraud</a:t>
              </a:r>
              <a:endParaRPr lang="en-US" sz="2400" dirty="0">
                <a:solidFill>
                  <a:schemeClr val="bg1"/>
                </a:solidFill>
                <a:latin typeface="+mn-lt"/>
              </a:endParaRPr>
            </a:p>
          </p:txBody>
        </p:sp>
        <p:sp>
          <p:nvSpPr>
            <p:cNvPr id="12" name="Speech Bubble: Rectangle 117">
              <a:extLst>
                <a:ext uri="{FF2B5EF4-FFF2-40B4-BE49-F238E27FC236}">
                  <a16:creationId xmlns:a16="http://schemas.microsoft.com/office/drawing/2014/main" xmlns="" id="{C2D7C192-F730-8D47-9421-682AD727F0CA}"/>
                </a:ext>
              </a:extLst>
            </p:cNvPr>
            <p:cNvSpPr/>
            <p:nvPr/>
          </p:nvSpPr>
          <p:spPr>
            <a:xfrm>
              <a:off x="4380723" y="3854340"/>
              <a:ext cx="3318587" cy="1874831"/>
            </a:xfrm>
            <a:prstGeom prst="wedgeRectCallout">
              <a:avLst>
                <a:gd name="adj1" fmla="val -6895"/>
                <a:gd name="adj2" fmla="val 71989"/>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EFEB63ED-91C6-8B41-B4C1-5CBEDD4AC9C9}"/>
                </a:ext>
              </a:extLst>
            </p:cNvPr>
            <p:cNvSpPr txBox="1"/>
            <p:nvPr/>
          </p:nvSpPr>
          <p:spPr>
            <a:xfrm>
              <a:off x="4380723" y="4191591"/>
              <a:ext cx="3318587" cy="1200329"/>
            </a:xfrm>
            <a:prstGeom prst="rect">
              <a:avLst/>
            </a:prstGeom>
            <a:noFill/>
          </p:spPr>
          <p:txBody>
            <a:bodyPr wrap="square" lIns="0" rIns="0" rtlCol="0" anchor="b">
              <a:spAutoFit/>
            </a:bodyPr>
            <a:lstStyle/>
            <a:p>
              <a:pPr algn="ctr" defTabSz="914400" fontAlgn="auto">
                <a:spcBef>
                  <a:spcPts val="0"/>
                </a:spcBef>
                <a:spcAft>
                  <a:spcPts val="0"/>
                </a:spcAft>
              </a:pPr>
              <a:r>
                <a:rPr lang="en-US" sz="2400" b="1" noProof="1">
                  <a:solidFill>
                    <a:prstClr val="black"/>
                  </a:solidFill>
                  <a:latin typeface="Calibri" panose="020F0502020204030204"/>
                  <a:cs typeface="+mn-cs"/>
                </a:rPr>
                <a:t>Improved level of trust and regulatory compliance</a:t>
              </a:r>
            </a:p>
          </p:txBody>
        </p:sp>
        <p:sp>
          <p:nvSpPr>
            <p:cNvPr id="14" name="Speech Bubble: Rectangle 108">
              <a:extLst>
                <a:ext uri="{FF2B5EF4-FFF2-40B4-BE49-F238E27FC236}">
                  <a16:creationId xmlns:a16="http://schemas.microsoft.com/office/drawing/2014/main" xmlns="" id="{E8723C88-09E7-8C44-BBB0-C8A3095E9B0F}"/>
                </a:ext>
              </a:extLst>
            </p:cNvPr>
            <p:cNvSpPr/>
            <p:nvPr/>
          </p:nvSpPr>
          <p:spPr>
            <a:xfrm>
              <a:off x="8280918" y="3854340"/>
              <a:ext cx="3319272" cy="1878675"/>
            </a:xfrm>
            <a:prstGeom prst="wedgeRectCallout">
              <a:avLst>
                <a:gd name="adj1" fmla="val -6895"/>
                <a:gd name="adj2" fmla="val 71989"/>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7CB8482E-78CA-5049-A42C-FCB7F0662269}"/>
                </a:ext>
              </a:extLst>
            </p:cNvPr>
            <p:cNvSpPr txBox="1"/>
            <p:nvPr/>
          </p:nvSpPr>
          <p:spPr>
            <a:xfrm>
              <a:off x="8280918" y="3977389"/>
              <a:ext cx="3318587" cy="1393461"/>
            </a:xfrm>
            <a:prstGeom prst="rect">
              <a:avLst/>
            </a:prstGeom>
            <a:noFill/>
          </p:spPr>
          <p:txBody>
            <a:bodyPr wrap="square" lIns="0" rIns="0" rtlCol="0" anchor="b">
              <a:spAutoFit/>
            </a:bodyPr>
            <a:lstStyle/>
            <a:p>
              <a:pPr algn="ctr" defTabSz="914400" fontAlgn="auto">
                <a:spcBef>
                  <a:spcPts val="0"/>
                </a:spcBef>
                <a:spcAft>
                  <a:spcPts val="0"/>
                </a:spcAft>
              </a:pPr>
              <a:r>
                <a:rPr lang="en-US" sz="2400" b="1" noProof="1">
                  <a:solidFill>
                    <a:prstClr val="white"/>
                  </a:solidFill>
                  <a:latin typeface="Calibri" panose="020F0502020204030204"/>
                  <a:cs typeface="+mn-cs"/>
                </a:rPr>
                <a:t>Cross Border Interworking </a:t>
              </a:r>
            </a:p>
            <a:p>
              <a:pPr algn="ctr" defTabSz="914400" fontAlgn="auto">
                <a:spcBef>
                  <a:spcPts val="0"/>
                </a:spcBef>
                <a:spcAft>
                  <a:spcPts val="0"/>
                </a:spcAft>
              </a:pPr>
              <a:r>
                <a:rPr lang="en-US" sz="2400" b="1" noProof="1">
                  <a:solidFill>
                    <a:prstClr val="white"/>
                  </a:solidFill>
                  <a:latin typeface="Calibri" panose="020F0502020204030204"/>
                  <a:cs typeface="+mn-cs"/>
                </a:rPr>
                <a:t>Global support</a:t>
              </a:r>
            </a:p>
          </p:txBody>
        </p:sp>
        <p:sp>
          <p:nvSpPr>
            <p:cNvPr id="16" name="TextBox 15">
              <a:extLst>
                <a:ext uri="{FF2B5EF4-FFF2-40B4-BE49-F238E27FC236}">
                  <a16:creationId xmlns:a16="http://schemas.microsoft.com/office/drawing/2014/main" xmlns="" id="{9538BB42-F03E-2D46-AD1F-1B78B5D5A718}"/>
                </a:ext>
              </a:extLst>
            </p:cNvPr>
            <p:cNvSpPr txBox="1"/>
            <p:nvPr/>
          </p:nvSpPr>
          <p:spPr>
            <a:xfrm>
              <a:off x="8186057" y="1545300"/>
              <a:ext cx="3318587" cy="1200329"/>
            </a:xfrm>
            <a:prstGeom prst="rect">
              <a:avLst/>
            </a:prstGeom>
            <a:noFill/>
          </p:spPr>
          <p:txBody>
            <a:bodyPr wrap="square" lIns="0" rIns="0" rtlCol="0" anchor="b">
              <a:spAutoFit/>
            </a:bodyPr>
            <a:lstStyle/>
            <a:p>
              <a:pPr marL="0" lvl="1" algn="ctr"/>
              <a:r>
                <a:rPr lang="en-US" sz="2400" b="1" dirty="0">
                  <a:latin typeface="+mn-lt"/>
                </a:rPr>
                <a:t>Increases enterprise customer acquisition and competitiveness</a:t>
              </a:r>
              <a:endParaRPr lang="en-US" sz="2400" dirty="0">
                <a:latin typeface="+mn-lt"/>
              </a:endParaRPr>
            </a:p>
          </p:txBody>
        </p:sp>
        <p:sp>
          <p:nvSpPr>
            <p:cNvPr id="17" name="Rectangle 16">
              <a:extLst>
                <a:ext uri="{FF2B5EF4-FFF2-40B4-BE49-F238E27FC236}">
                  <a16:creationId xmlns:a16="http://schemas.microsoft.com/office/drawing/2014/main" xmlns="" id="{4D252D09-A1C3-DE41-B6D7-52265E7B0E20}"/>
                </a:ext>
              </a:extLst>
            </p:cNvPr>
            <p:cNvSpPr/>
            <p:nvPr/>
          </p:nvSpPr>
          <p:spPr>
            <a:xfrm>
              <a:off x="627828" y="4165296"/>
              <a:ext cx="3318587" cy="1200329"/>
            </a:xfrm>
            <a:prstGeom prst="rect">
              <a:avLst/>
            </a:prstGeom>
          </p:spPr>
          <p:txBody>
            <a:bodyPr wrap="square">
              <a:spAutoFit/>
            </a:bodyPr>
            <a:lstStyle/>
            <a:p>
              <a:pPr marL="0" lvl="1" algn="ctr"/>
              <a:r>
                <a:rPr lang="en-US" sz="2400" b="1" dirty="0">
                  <a:latin typeface="+mn-lt"/>
                </a:rPr>
                <a:t>Improves network infrastructure &amp; switching efficiencies</a:t>
              </a:r>
              <a:endParaRPr lang="en-US" sz="2400" dirty="0">
                <a:latin typeface="+mn-lt"/>
              </a:endParaRPr>
            </a:p>
          </p:txBody>
        </p:sp>
        <p:pic>
          <p:nvPicPr>
            <p:cNvPr id="18" name="Picture 17">
              <a:extLst>
                <a:ext uri="{FF2B5EF4-FFF2-40B4-BE49-F238E27FC236}">
                  <a16:creationId xmlns:a16="http://schemas.microsoft.com/office/drawing/2014/main" xmlns="" id="{01F1E506-5875-604F-83AA-4DE6E5085ABC}"/>
                </a:ext>
              </a:extLst>
            </p:cNvPr>
            <p:cNvPicPr>
              <a:picLocks noChangeAspect="1"/>
            </p:cNvPicPr>
            <p:nvPr/>
          </p:nvPicPr>
          <p:blipFill>
            <a:blip r:embed="rId2">
              <a:grayscl/>
            </a:blip>
            <a:stretch>
              <a:fillRect/>
            </a:stretch>
          </p:blipFill>
          <p:spPr>
            <a:xfrm>
              <a:off x="5960873" y="3147617"/>
              <a:ext cx="602016" cy="602016"/>
            </a:xfrm>
            <a:prstGeom prst="rect">
              <a:avLst/>
            </a:prstGeom>
          </p:spPr>
        </p:pic>
        <p:sp>
          <p:nvSpPr>
            <p:cNvPr id="19" name="Freeform: Shape 162">
              <a:extLst>
                <a:ext uri="{FF2B5EF4-FFF2-40B4-BE49-F238E27FC236}">
                  <a16:creationId xmlns:a16="http://schemas.microsoft.com/office/drawing/2014/main" xmlns="" id="{5856A4A5-57BE-F748-B158-0D7ACB996C08}"/>
                </a:ext>
              </a:extLst>
            </p:cNvPr>
            <p:cNvSpPr/>
            <p:nvPr/>
          </p:nvSpPr>
          <p:spPr>
            <a:xfrm>
              <a:off x="9753150" y="3204429"/>
              <a:ext cx="623209" cy="388764"/>
            </a:xfrm>
            <a:custGeom>
              <a:avLst/>
              <a:gdLst>
                <a:gd name="connsiteX0" fmla="*/ 311604 w 623209"/>
                <a:gd name="connsiteY0" fmla="*/ 255219 h 388764"/>
                <a:gd name="connsiteX1" fmla="*/ 366505 w 623209"/>
                <a:gd name="connsiteY1" fmla="*/ 264122 h 388764"/>
                <a:gd name="connsiteX2" fmla="*/ 431794 w 623209"/>
                <a:gd name="connsiteY2" fmla="*/ 295282 h 388764"/>
                <a:gd name="connsiteX3" fmla="*/ 445148 w 623209"/>
                <a:gd name="connsiteY3" fmla="*/ 321991 h 388764"/>
                <a:gd name="connsiteX4" fmla="*/ 445148 w 623209"/>
                <a:gd name="connsiteY4" fmla="*/ 388764 h 388764"/>
                <a:gd name="connsiteX5" fmla="*/ 178059 w 623209"/>
                <a:gd name="connsiteY5" fmla="*/ 388764 h 388764"/>
                <a:gd name="connsiteX6" fmla="*/ 178059 w 623209"/>
                <a:gd name="connsiteY6" fmla="*/ 321991 h 388764"/>
                <a:gd name="connsiteX7" fmla="*/ 191413 w 623209"/>
                <a:gd name="connsiteY7" fmla="*/ 295282 h 388764"/>
                <a:gd name="connsiteX8" fmla="*/ 256702 w 623209"/>
                <a:gd name="connsiteY8" fmla="*/ 264122 h 388764"/>
                <a:gd name="connsiteX9" fmla="*/ 311604 w 623209"/>
                <a:gd name="connsiteY9" fmla="*/ 255219 h 388764"/>
                <a:gd name="connsiteX10" fmla="*/ 489664 w 623209"/>
                <a:gd name="connsiteY10" fmla="*/ 151351 h 388764"/>
                <a:gd name="connsiteX11" fmla="*/ 544566 w 623209"/>
                <a:gd name="connsiteY11" fmla="*/ 160254 h 388764"/>
                <a:gd name="connsiteX12" fmla="*/ 609855 w 623209"/>
                <a:gd name="connsiteY12" fmla="*/ 191415 h 388764"/>
                <a:gd name="connsiteX13" fmla="*/ 623209 w 623209"/>
                <a:gd name="connsiteY13" fmla="*/ 218124 h 388764"/>
                <a:gd name="connsiteX14" fmla="*/ 623209 w 623209"/>
                <a:gd name="connsiteY14" fmla="*/ 284897 h 388764"/>
                <a:gd name="connsiteX15" fmla="*/ 461471 w 623209"/>
                <a:gd name="connsiteY15" fmla="*/ 284897 h 388764"/>
                <a:gd name="connsiteX16" fmla="*/ 449600 w 623209"/>
                <a:gd name="connsiteY16" fmla="*/ 271542 h 388764"/>
                <a:gd name="connsiteX17" fmla="*/ 381344 w 623209"/>
                <a:gd name="connsiteY17" fmla="*/ 237414 h 388764"/>
                <a:gd name="connsiteX18" fmla="*/ 408053 w 623209"/>
                <a:gd name="connsiteY18" fmla="*/ 172125 h 388764"/>
                <a:gd name="connsiteX19" fmla="*/ 408053 w 623209"/>
                <a:gd name="connsiteY19" fmla="*/ 170641 h 388764"/>
                <a:gd name="connsiteX20" fmla="*/ 434762 w 623209"/>
                <a:gd name="connsiteY20" fmla="*/ 160254 h 388764"/>
                <a:gd name="connsiteX21" fmla="*/ 489664 w 623209"/>
                <a:gd name="connsiteY21" fmla="*/ 151351 h 388764"/>
                <a:gd name="connsiteX22" fmla="*/ 133546 w 623209"/>
                <a:gd name="connsiteY22" fmla="*/ 151351 h 388764"/>
                <a:gd name="connsiteX23" fmla="*/ 188447 w 623209"/>
                <a:gd name="connsiteY23" fmla="*/ 160254 h 388764"/>
                <a:gd name="connsiteX24" fmla="*/ 215156 w 623209"/>
                <a:gd name="connsiteY24" fmla="*/ 169157 h 388764"/>
                <a:gd name="connsiteX25" fmla="*/ 215156 w 623209"/>
                <a:gd name="connsiteY25" fmla="*/ 172125 h 388764"/>
                <a:gd name="connsiteX26" fmla="*/ 241865 w 623209"/>
                <a:gd name="connsiteY26" fmla="*/ 237414 h 388764"/>
                <a:gd name="connsiteX27" fmla="*/ 173609 w 623209"/>
                <a:gd name="connsiteY27" fmla="*/ 271542 h 388764"/>
                <a:gd name="connsiteX28" fmla="*/ 160255 w 623209"/>
                <a:gd name="connsiteY28" fmla="*/ 284897 h 388764"/>
                <a:gd name="connsiteX29" fmla="*/ 0 w 623209"/>
                <a:gd name="connsiteY29" fmla="*/ 284897 h 388764"/>
                <a:gd name="connsiteX30" fmla="*/ 0 w 623209"/>
                <a:gd name="connsiteY30" fmla="*/ 218124 h 388764"/>
                <a:gd name="connsiteX31" fmla="*/ 13354 w 623209"/>
                <a:gd name="connsiteY31" fmla="*/ 191415 h 388764"/>
                <a:gd name="connsiteX32" fmla="*/ 78643 w 623209"/>
                <a:gd name="connsiteY32" fmla="*/ 160254 h 388764"/>
                <a:gd name="connsiteX33" fmla="*/ 133546 w 623209"/>
                <a:gd name="connsiteY33" fmla="*/ 151351 h 388764"/>
                <a:gd name="connsiteX34" fmla="*/ 311605 w 623209"/>
                <a:gd name="connsiteY34" fmla="*/ 103868 h 388764"/>
                <a:gd name="connsiteX35" fmla="*/ 378378 w 623209"/>
                <a:gd name="connsiteY35" fmla="*/ 170641 h 388764"/>
                <a:gd name="connsiteX36" fmla="*/ 311605 w 623209"/>
                <a:gd name="connsiteY36" fmla="*/ 237414 h 388764"/>
                <a:gd name="connsiteX37" fmla="*/ 244832 w 623209"/>
                <a:gd name="connsiteY37" fmla="*/ 170641 h 388764"/>
                <a:gd name="connsiteX38" fmla="*/ 311605 w 623209"/>
                <a:gd name="connsiteY38" fmla="*/ 103868 h 388764"/>
                <a:gd name="connsiteX39" fmla="*/ 489663 w 623209"/>
                <a:gd name="connsiteY39" fmla="*/ 0 h 388764"/>
                <a:gd name="connsiteX40" fmla="*/ 556437 w 623209"/>
                <a:gd name="connsiteY40" fmla="*/ 66772 h 388764"/>
                <a:gd name="connsiteX41" fmla="*/ 489663 w 623209"/>
                <a:gd name="connsiteY41" fmla="*/ 133545 h 388764"/>
                <a:gd name="connsiteX42" fmla="*/ 422891 w 623209"/>
                <a:gd name="connsiteY42" fmla="*/ 66772 h 388764"/>
                <a:gd name="connsiteX43" fmla="*/ 489663 w 623209"/>
                <a:gd name="connsiteY43" fmla="*/ 0 h 388764"/>
                <a:gd name="connsiteX44" fmla="*/ 133545 w 623209"/>
                <a:gd name="connsiteY44" fmla="*/ 0 h 388764"/>
                <a:gd name="connsiteX45" fmla="*/ 200318 w 623209"/>
                <a:gd name="connsiteY45" fmla="*/ 66772 h 388764"/>
                <a:gd name="connsiteX46" fmla="*/ 133545 w 623209"/>
                <a:gd name="connsiteY46" fmla="*/ 133545 h 388764"/>
                <a:gd name="connsiteX47" fmla="*/ 66772 w 623209"/>
                <a:gd name="connsiteY47" fmla="*/ 66772 h 388764"/>
                <a:gd name="connsiteX48" fmla="*/ 133545 w 623209"/>
                <a:gd name="connsiteY48" fmla="*/ 0 h 3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3209" h="388764">
                  <a:moveTo>
                    <a:pt x="311604" y="255219"/>
                  </a:moveTo>
                  <a:cubicBezTo>
                    <a:pt x="330893" y="255219"/>
                    <a:pt x="350183" y="259670"/>
                    <a:pt x="366505" y="264122"/>
                  </a:cubicBezTo>
                  <a:cubicBezTo>
                    <a:pt x="390247" y="270057"/>
                    <a:pt x="413988" y="280444"/>
                    <a:pt x="431794" y="295282"/>
                  </a:cubicBezTo>
                  <a:cubicBezTo>
                    <a:pt x="440697" y="301218"/>
                    <a:pt x="445148" y="311604"/>
                    <a:pt x="445148" y="321991"/>
                  </a:cubicBezTo>
                  <a:lnTo>
                    <a:pt x="445148" y="388764"/>
                  </a:lnTo>
                  <a:lnTo>
                    <a:pt x="178059" y="388764"/>
                  </a:lnTo>
                  <a:lnTo>
                    <a:pt x="178059" y="321991"/>
                  </a:lnTo>
                  <a:cubicBezTo>
                    <a:pt x="178059" y="311604"/>
                    <a:pt x="182510" y="302702"/>
                    <a:pt x="191413" y="295282"/>
                  </a:cubicBezTo>
                  <a:cubicBezTo>
                    <a:pt x="210703" y="281928"/>
                    <a:pt x="232961" y="270057"/>
                    <a:pt x="256702" y="264122"/>
                  </a:cubicBezTo>
                  <a:cubicBezTo>
                    <a:pt x="274508" y="258187"/>
                    <a:pt x="293798" y="255219"/>
                    <a:pt x="311604" y="255219"/>
                  </a:cubicBezTo>
                  <a:close/>
                  <a:moveTo>
                    <a:pt x="489664" y="151351"/>
                  </a:moveTo>
                  <a:cubicBezTo>
                    <a:pt x="508954" y="151351"/>
                    <a:pt x="528244" y="155802"/>
                    <a:pt x="544566" y="160254"/>
                  </a:cubicBezTo>
                  <a:cubicBezTo>
                    <a:pt x="568307" y="166189"/>
                    <a:pt x="592049" y="176576"/>
                    <a:pt x="609855" y="191415"/>
                  </a:cubicBezTo>
                  <a:cubicBezTo>
                    <a:pt x="618758" y="197351"/>
                    <a:pt x="623209" y="207737"/>
                    <a:pt x="623209" y="218124"/>
                  </a:cubicBezTo>
                  <a:lnTo>
                    <a:pt x="623209" y="284897"/>
                  </a:lnTo>
                  <a:lnTo>
                    <a:pt x="461471" y="284897"/>
                  </a:lnTo>
                  <a:cubicBezTo>
                    <a:pt x="458503" y="278961"/>
                    <a:pt x="454052" y="275994"/>
                    <a:pt x="449600" y="271542"/>
                  </a:cubicBezTo>
                  <a:cubicBezTo>
                    <a:pt x="431794" y="258188"/>
                    <a:pt x="409537" y="246317"/>
                    <a:pt x="381344" y="237414"/>
                  </a:cubicBezTo>
                  <a:cubicBezTo>
                    <a:pt x="397666" y="221092"/>
                    <a:pt x="408053" y="197351"/>
                    <a:pt x="408053" y="172125"/>
                  </a:cubicBezTo>
                  <a:lnTo>
                    <a:pt x="408053" y="170641"/>
                  </a:lnTo>
                  <a:cubicBezTo>
                    <a:pt x="416956" y="166189"/>
                    <a:pt x="425859" y="163222"/>
                    <a:pt x="434762" y="160254"/>
                  </a:cubicBezTo>
                  <a:cubicBezTo>
                    <a:pt x="452568" y="154319"/>
                    <a:pt x="471858" y="151351"/>
                    <a:pt x="489664" y="151351"/>
                  </a:cubicBezTo>
                  <a:close/>
                  <a:moveTo>
                    <a:pt x="133546" y="151351"/>
                  </a:moveTo>
                  <a:cubicBezTo>
                    <a:pt x="152835" y="151351"/>
                    <a:pt x="172125" y="155802"/>
                    <a:pt x="188447" y="160254"/>
                  </a:cubicBezTo>
                  <a:cubicBezTo>
                    <a:pt x="197350" y="161738"/>
                    <a:pt x="206253" y="166189"/>
                    <a:pt x="215156" y="169157"/>
                  </a:cubicBezTo>
                  <a:cubicBezTo>
                    <a:pt x="215156" y="170641"/>
                    <a:pt x="215156" y="170641"/>
                    <a:pt x="215156" y="172125"/>
                  </a:cubicBezTo>
                  <a:cubicBezTo>
                    <a:pt x="215156" y="197351"/>
                    <a:pt x="225543" y="219608"/>
                    <a:pt x="241865" y="237414"/>
                  </a:cubicBezTo>
                  <a:cubicBezTo>
                    <a:pt x="218124" y="244833"/>
                    <a:pt x="194383" y="256704"/>
                    <a:pt x="173609" y="271542"/>
                  </a:cubicBezTo>
                  <a:cubicBezTo>
                    <a:pt x="167674" y="275994"/>
                    <a:pt x="164706" y="278961"/>
                    <a:pt x="160255" y="284897"/>
                  </a:cubicBezTo>
                  <a:lnTo>
                    <a:pt x="0" y="284897"/>
                  </a:lnTo>
                  <a:lnTo>
                    <a:pt x="0" y="218124"/>
                  </a:lnTo>
                  <a:cubicBezTo>
                    <a:pt x="0" y="207737"/>
                    <a:pt x="4451" y="197351"/>
                    <a:pt x="13354" y="191415"/>
                  </a:cubicBezTo>
                  <a:cubicBezTo>
                    <a:pt x="32644" y="178060"/>
                    <a:pt x="54902" y="167673"/>
                    <a:pt x="78643" y="160254"/>
                  </a:cubicBezTo>
                  <a:cubicBezTo>
                    <a:pt x="96449" y="154319"/>
                    <a:pt x="115739" y="151351"/>
                    <a:pt x="133546" y="151351"/>
                  </a:cubicBezTo>
                  <a:close/>
                  <a:moveTo>
                    <a:pt x="311605" y="103868"/>
                  </a:moveTo>
                  <a:cubicBezTo>
                    <a:pt x="348483" y="103868"/>
                    <a:pt x="378378" y="133763"/>
                    <a:pt x="378378" y="170641"/>
                  </a:cubicBezTo>
                  <a:cubicBezTo>
                    <a:pt x="378378" y="207519"/>
                    <a:pt x="348483" y="237414"/>
                    <a:pt x="311605" y="237414"/>
                  </a:cubicBezTo>
                  <a:cubicBezTo>
                    <a:pt x="274727" y="237414"/>
                    <a:pt x="244832" y="207519"/>
                    <a:pt x="244832" y="170641"/>
                  </a:cubicBezTo>
                  <a:cubicBezTo>
                    <a:pt x="244832" y="133763"/>
                    <a:pt x="274727" y="103868"/>
                    <a:pt x="311605" y="103868"/>
                  </a:cubicBezTo>
                  <a:close/>
                  <a:moveTo>
                    <a:pt x="489663" y="0"/>
                  </a:moveTo>
                  <a:cubicBezTo>
                    <a:pt x="526542" y="0"/>
                    <a:pt x="556437" y="29895"/>
                    <a:pt x="556437" y="66772"/>
                  </a:cubicBezTo>
                  <a:cubicBezTo>
                    <a:pt x="556437" y="103650"/>
                    <a:pt x="526542" y="133545"/>
                    <a:pt x="489663" y="133545"/>
                  </a:cubicBezTo>
                  <a:cubicBezTo>
                    <a:pt x="452786" y="133545"/>
                    <a:pt x="422891" y="103650"/>
                    <a:pt x="422891" y="66772"/>
                  </a:cubicBezTo>
                  <a:cubicBezTo>
                    <a:pt x="422891" y="29895"/>
                    <a:pt x="452786" y="0"/>
                    <a:pt x="489663" y="0"/>
                  </a:cubicBezTo>
                  <a:close/>
                  <a:moveTo>
                    <a:pt x="133545" y="0"/>
                  </a:moveTo>
                  <a:cubicBezTo>
                    <a:pt x="170423" y="0"/>
                    <a:pt x="200318" y="29895"/>
                    <a:pt x="200318" y="66772"/>
                  </a:cubicBezTo>
                  <a:cubicBezTo>
                    <a:pt x="200318" y="103650"/>
                    <a:pt x="170423" y="133545"/>
                    <a:pt x="133545" y="133545"/>
                  </a:cubicBezTo>
                  <a:cubicBezTo>
                    <a:pt x="96667" y="133545"/>
                    <a:pt x="66772" y="103650"/>
                    <a:pt x="66772" y="66772"/>
                  </a:cubicBezTo>
                  <a:cubicBezTo>
                    <a:pt x="66772" y="29895"/>
                    <a:pt x="96667" y="0"/>
                    <a:pt x="133545" y="0"/>
                  </a:cubicBezTo>
                  <a:close/>
                </a:path>
              </a:pathLst>
            </a:custGeom>
            <a:solidFill>
              <a:schemeClr val="tx1">
                <a:lumMod val="75000"/>
                <a:lumOff val="25000"/>
              </a:schemeClr>
            </a:solidFill>
            <a:ln w="7342" cap="flat">
              <a:noFill/>
              <a:prstDash val="solid"/>
              <a:miter/>
            </a:ln>
          </p:spPr>
          <p:txBody>
            <a:bodyPr rtlCol="0" anchor="ctr"/>
            <a:lstStyle/>
            <a:p>
              <a:endParaRPr lang="en-US"/>
            </a:p>
          </p:txBody>
        </p:sp>
        <p:pic>
          <p:nvPicPr>
            <p:cNvPr id="20" name="Picture 19">
              <a:extLst>
                <a:ext uri="{FF2B5EF4-FFF2-40B4-BE49-F238E27FC236}">
                  <a16:creationId xmlns:a16="http://schemas.microsoft.com/office/drawing/2014/main" xmlns="" id="{31AD0E2D-1031-F847-B96E-D44580A7AB67}"/>
                </a:ext>
              </a:extLst>
            </p:cNvPr>
            <p:cNvPicPr>
              <a:picLocks noChangeAspect="1"/>
            </p:cNvPicPr>
            <p:nvPr/>
          </p:nvPicPr>
          <p:blipFill>
            <a:blip r:embed="rId3"/>
            <a:stretch>
              <a:fillRect/>
            </a:stretch>
          </p:blipFill>
          <p:spPr>
            <a:xfrm>
              <a:off x="1995802" y="5676580"/>
              <a:ext cx="740665" cy="748145"/>
            </a:xfrm>
            <a:prstGeom prst="rect">
              <a:avLst/>
            </a:prstGeom>
          </p:spPr>
        </p:pic>
        <p:pic>
          <p:nvPicPr>
            <p:cNvPr id="21" name="Picture 20">
              <a:extLst>
                <a:ext uri="{FF2B5EF4-FFF2-40B4-BE49-F238E27FC236}">
                  <a16:creationId xmlns:a16="http://schemas.microsoft.com/office/drawing/2014/main" xmlns="" id="{A08E7408-5AF2-604E-84FB-D3396DE216B2}"/>
                </a:ext>
              </a:extLst>
            </p:cNvPr>
            <p:cNvPicPr>
              <a:picLocks noChangeAspect="1"/>
            </p:cNvPicPr>
            <p:nvPr/>
          </p:nvPicPr>
          <p:blipFill>
            <a:blip r:embed="rId4"/>
            <a:stretch>
              <a:fillRect/>
            </a:stretch>
          </p:blipFill>
          <p:spPr>
            <a:xfrm>
              <a:off x="9845351" y="5847168"/>
              <a:ext cx="633679" cy="640080"/>
            </a:xfrm>
            <a:prstGeom prst="rect">
              <a:avLst/>
            </a:prstGeom>
          </p:spPr>
        </p:pic>
        <p:pic>
          <p:nvPicPr>
            <p:cNvPr id="22" name="Picture 21">
              <a:extLst>
                <a:ext uri="{FF2B5EF4-FFF2-40B4-BE49-F238E27FC236}">
                  <a16:creationId xmlns:a16="http://schemas.microsoft.com/office/drawing/2014/main" xmlns="" id="{7FE133F2-4257-414A-993F-39093B10D980}"/>
                </a:ext>
              </a:extLst>
            </p:cNvPr>
            <p:cNvPicPr>
              <a:picLocks noChangeAspect="1"/>
            </p:cNvPicPr>
            <p:nvPr/>
          </p:nvPicPr>
          <p:blipFill>
            <a:blip r:embed="rId5">
              <a:grayscl/>
            </a:blip>
            <a:stretch>
              <a:fillRect/>
            </a:stretch>
          </p:blipFill>
          <p:spPr>
            <a:xfrm>
              <a:off x="5738997" y="5751400"/>
              <a:ext cx="914400" cy="914400"/>
            </a:xfrm>
            <a:prstGeom prst="rect">
              <a:avLst/>
            </a:prstGeom>
          </p:spPr>
        </p:pic>
        <p:pic>
          <p:nvPicPr>
            <p:cNvPr id="23" name="Picture 22">
              <a:extLst>
                <a:ext uri="{FF2B5EF4-FFF2-40B4-BE49-F238E27FC236}">
                  <a16:creationId xmlns:a16="http://schemas.microsoft.com/office/drawing/2014/main" xmlns="" id="{D4045D81-3CFF-E645-B247-B0FF3BDEC2EE}"/>
                </a:ext>
              </a:extLst>
            </p:cNvPr>
            <p:cNvPicPr>
              <a:picLocks noChangeAspect="1"/>
            </p:cNvPicPr>
            <p:nvPr/>
          </p:nvPicPr>
          <p:blipFill>
            <a:blip r:embed="rId6"/>
            <a:stretch>
              <a:fillRect/>
            </a:stretch>
          </p:blipFill>
          <p:spPr>
            <a:xfrm>
              <a:off x="2039092" y="3070230"/>
              <a:ext cx="731520" cy="731520"/>
            </a:xfrm>
            <a:prstGeom prst="rect">
              <a:avLst/>
            </a:prstGeom>
          </p:spPr>
        </p:pic>
      </p:grpSp>
      <p:sp>
        <p:nvSpPr>
          <p:cNvPr id="24" name="Rectangle 23">
            <a:extLst>
              <a:ext uri="{FF2B5EF4-FFF2-40B4-BE49-F238E27FC236}">
                <a16:creationId xmlns:a16="http://schemas.microsoft.com/office/drawing/2014/main" xmlns="" id="{7B65E0EA-638B-A74C-BCF5-B45288E4C468}"/>
              </a:ext>
            </a:extLst>
          </p:cNvPr>
          <p:cNvSpPr/>
          <p:nvPr/>
        </p:nvSpPr>
        <p:spPr>
          <a:xfrm>
            <a:off x="2011140" y="5960003"/>
            <a:ext cx="8656860" cy="830997"/>
          </a:xfrm>
          <a:prstGeom prst="rect">
            <a:avLst/>
          </a:prstGeom>
        </p:spPr>
        <p:txBody>
          <a:bodyPr wrap="square">
            <a:spAutoFit/>
          </a:bodyPr>
          <a:lstStyle/>
          <a:p>
            <a:pPr algn="ctr"/>
            <a:r>
              <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rPr>
              <a:t>Reduces the barrier to entry for Enterprise Identity, improving the overall effectiveness of SHAKEN service.</a:t>
            </a:r>
          </a:p>
        </p:txBody>
      </p:sp>
    </p:spTree>
    <p:extLst>
      <p:ext uri="{BB962C8B-B14F-4D97-AF65-F5344CB8AC3E}">
        <p14:creationId xmlns:p14="http://schemas.microsoft.com/office/powerpoint/2010/main" val="259493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458270C7-BC45-4A2D-B792-88E0EA3C3B56}"/>
              </a:ext>
            </a:extLst>
          </p:cNvPr>
          <p:cNvSpPr>
            <a:spLocks noGrp="1"/>
          </p:cNvSpPr>
          <p:nvPr>
            <p:ph type="body" sz="quarter" idx="10"/>
          </p:nvPr>
        </p:nvSpPr>
        <p:spPr>
          <a:xfrm>
            <a:off x="457200" y="26313"/>
            <a:ext cx="11274552" cy="861774"/>
          </a:xfrm>
        </p:spPr>
        <p:txBody>
          <a:bodyPr/>
          <a:lstStyle/>
          <a:p>
            <a:r>
              <a:rPr lang="en-US" dirty="0"/>
              <a:t>Enterprise Identity Distributed Ledger Network </a:t>
            </a:r>
            <a:br>
              <a:rPr lang="en-US" dirty="0"/>
            </a:br>
            <a:r>
              <a:rPr lang="en-US" sz="2400" dirty="0"/>
              <a:t>Participating Companies </a:t>
            </a:r>
            <a:endParaRPr lang="en-US" dirty="0"/>
          </a:p>
        </p:txBody>
      </p:sp>
      <p:sp>
        <p:nvSpPr>
          <p:cNvPr id="4" name="Slide Number Placeholder 3">
            <a:extLst>
              <a:ext uri="{FF2B5EF4-FFF2-40B4-BE49-F238E27FC236}">
                <a16:creationId xmlns:a16="http://schemas.microsoft.com/office/drawing/2014/main" xmlns="" id="{32075169-2E7C-D947-B2EF-4382DB4C86EB}"/>
              </a:ext>
            </a:extLst>
          </p:cNvPr>
          <p:cNvSpPr>
            <a:spLocks noGrp="1"/>
          </p:cNvSpPr>
          <p:nvPr>
            <p:ph type="sldNum" sz="quarter" idx="11"/>
          </p:nvPr>
        </p:nvSpPr>
        <p:spPr/>
        <p:txBody>
          <a:bodyPr/>
          <a:lstStyle/>
          <a:p>
            <a:pPr algn="r">
              <a:defRPr/>
            </a:pPr>
            <a:fld id="{379C486E-DB2A-4BE6-BF4D-5CBEF5B8BFFA}" type="slidenum">
              <a:rPr lang="en-US" smtClean="0"/>
              <a:pPr algn="r">
                <a:defRPr/>
              </a:pPr>
              <a:t>8</a:t>
            </a:fld>
            <a:endParaRPr lang="en-US" dirty="0"/>
          </a:p>
        </p:txBody>
      </p:sp>
      <p:pic>
        <p:nvPicPr>
          <p:cNvPr id="7" name="Picture 6">
            <a:extLst>
              <a:ext uri="{FF2B5EF4-FFF2-40B4-BE49-F238E27FC236}">
                <a16:creationId xmlns:a16="http://schemas.microsoft.com/office/drawing/2014/main" xmlns="" id="{42DE8F27-D33E-B447-890E-EFFFF993BA77}"/>
              </a:ext>
            </a:extLst>
          </p:cNvPr>
          <p:cNvPicPr>
            <a:picLocks noChangeAspect="1"/>
          </p:cNvPicPr>
          <p:nvPr/>
        </p:nvPicPr>
        <p:blipFill>
          <a:blip r:embed="rId3">
            <a:duotone>
              <a:schemeClr val="accent1">
                <a:shade val="45000"/>
                <a:satMod val="135000"/>
              </a:schemeClr>
              <a:prstClr val="white"/>
            </a:duotone>
          </a:blip>
          <a:stretch>
            <a:fillRect/>
          </a:stretch>
        </p:blipFill>
        <p:spPr>
          <a:xfrm>
            <a:off x="3389153" y="4446685"/>
            <a:ext cx="466165" cy="482064"/>
          </a:xfrm>
          <a:prstGeom prst="rect">
            <a:avLst/>
          </a:prstGeom>
        </p:spPr>
      </p:pic>
      <p:pic>
        <p:nvPicPr>
          <p:cNvPr id="8" name="Picture 7">
            <a:extLst>
              <a:ext uri="{FF2B5EF4-FFF2-40B4-BE49-F238E27FC236}">
                <a16:creationId xmlns:a16="http://schemas.microsoft.com/office/drawing/2014/main" xmlns="" id="{101E1769-8295-7F41-8E8E-E513FC144034}"/>
              </a:ext>
            </a:extLst>
          </p:cNvPr>
          <p:cNvPicPr>
            <a:picLocks noChangeAspect="1"/>
          </p:cNvPicPr>
          <p:nvPr/>
        </p:nvPicPr>
        <p:blipFill>
          <a:blip r:embed="rId3">
            <a:duotone>
              <a:schemeClr val="accent1">
                <a:shade val="45000"/>
                <a:satMod val="135000"/>
              </a:schemeClr>
              <a:prstClr val="white"/>
            </a:duotone>
          </a:blip>
          <a:stretch>
            <a:fillRect/>
          </a:stretch>
        </p:blipFill>
        <p:spPr>
          <a:xfrm>
            <a:off x="2859946" y="4207198"/>
            <a:ext cx="466165" cy="482064"/>
          </a:xfrm>
          <a:prstGeom prst="rect">
            <a:avLst/>
          </a:prstGeom>
        </p:spPr>
      </p:pic>
      <p:pic>
        <p:nvPicPr>
          <p:cNvPr id="9" name="Picture 8">
            <a:extLst>
              <a:ext uri="{FF2B5EF4-FFF2-40B4-BE49-F238E27FC236}">
                <a16:creationId xmlns:a16="http://schemas.microsoft.com/office/drawing/2014/main" xmlns="" id="{1DC1D34A-7A7B-BB48-8EB7-F69AC985C6B0}"/>
              </a:ext>
            </a:extLst>
          </p:cNvPr>
          <p:cNvPicPr>
            <a:picLocks noChangeAspect="1"/>
          </p:cNvPicPr>
          <p:nvPr/>
        </p:nvPicPr>
        <p:blipFill>
          <a:blip r:embed="rId3">
            <a:duotone>
              <a:schemeClr val="accent1">
                <a:shade val="45000"/>
                <a:satMod val="135000"/>
              </a:schemeClr>
              <a:prstClr val="white"/>
            </a:duotone>
          </a:blip>
          <a:stretch>
            <a:fillRect/>
          </a:stretch>
        </p:blipFill>
        <p:spPr>
          <a:xfrm>
            <a:off x="2859946" y="4818964"/>
            <a:ext cx="466165" cy="482064"/>
          </a:xfrm>
          <a:prstGeom prst="rect">
            <a:avLst/>
          </a:prstGeom>
        </p:spPr>
      </p:pic>
      <p:pic>
        <p:nvPicPr>
          <p:cNvPr id="10" name="Picture 9">
            <a:extLst>
              <a:ext uri="{FF2B5EF4-FFF2-40B4-BE49-F238E27FC236}">
                <a16:creationId xmlns:a16="http://schemas.microsoft.com/office/drawing/2014/main" xmlns="" id="{2D0C1CC8-A5EF-F64B-919E-CDE2B236CC00}"/>
              </a:ext>
            </a:extLst>
          </p:cNvPr>
          <p:cNvPicPr>
            <a:picLocks noChangeAspect="1"/>
          </p:cNvPicPr>
          <p:nvPr/>
        </p:nvPicPr>
        <p:blipFill>
          <a:blip r:embed="rId4"/>
          <a:stretch>
            <a:fillRect/>
          </a:stretch>
        </p:blipFill>
        <p:spPr>
          <a:xfrm>
            <a:off x="5248238" y="4382303"/>
            <a:ext cx="545609" cy="695561"/>
          </a:xfrm>
          <a:prstGeom prst="rect">
            <a:avLst/>
          </a:prstGeom>
        </p:spPr>
      </p:pic>
      <p:pic>
        <p:nvPicPr>
          <p:cNvPr id="11" name="Picture 10">
            <a:extLst>
              <a:ext uri="{FF2B5EF4-FFF2-40B4-BE49-F238E27FC236}">
                <a16:creationId xmlns:a16="http://schemas.microsoft.com/office/drawing/2014/main" xmlns="" id="{A5ADE03A-0E5F-3F43-887C-489171C1C7A2}"/>
              </a:ext>
            </a:extLst>
          </p:cNvPr>
          <p:cNvPicPr>
            <a:picLocks noChangeAspect="1"/>
          </p:cNvPicPr>
          <p:nvPr/>
        </p:nvPicPr>
        <p:blipFill>
          <a:blip r:embed="rId4"/>
          <a:stretch>
            <a:fillRect/>
          </a:stretch>
        </p:blipFill>
        <p:spPr>
          <a:xfrm>
            <a:off x="4975433" y="4730083"/>
            <a:ext cx="545609" cy="695561"/>
          </a:xfrm>
          <a:prstGeom prst="rect">
            <a:avLst/>
          </a:prstGeom>
        </p:spPr>
      </p:pic>
      <p:pic>
        <p:nvPicPr>
          <p:cNvPr id="12" name="Picture 11">
            <a:extLst>
              <a:ext uri="{FF2B5EF4-FFF2-40B4-BE49-F238E27FC236}">
                <a16:creationId xmlns:a16="http://schemas.microsoft.com/office/drawing/2014/main" xmlns="" id="{41BB3582-6429-E44F-9109-5AA9CFD41C1C}"/>
              </a:ext>
            </a:extLst>
          </p:cNvPr>
          <p:cNvPicPr>
            <a:picLocks noChangeAspect="1"/>
          </p:cNvPicPr>
          <p:nvPr/>
        </p:nvPicPr>
        <p:blipFill>
          <a:blip r:embed="rId4"/>
          <a:stretch>
            <a:fillRect/>
          </a:stretch>
        </p:blipFill>
        <p:spPr>
          <a:xfrm>
            <a:off x="4542195" y="4978296"/>
            <a:ext cx="545609" cy="695561"/>
          </a:xfrm>
          <a:prstGeom prst="rect">
            <a:avLst/>
          </a:prstGeom>
        </p:spPr>
      </p:pic>
      <p:sp>
        <p:nvSpPr>
          <p:cNvPr id="13" name="Rectangle 12">
            <a:extLst>
              <a:ext uri="{FF2B5EF4-FFF2-40B4-BE49-F238E27FC236}">
                <a16:creationId xmlns:a16="http://schemas.microsoft.com/office/drawing/2014/main" xmlns="" id="{27F6D720-FE3C-264A-BB90-57B448BC928D}"/>
              </a:ext>
            </a:extLst>
          </p:cNvPr>
          <p:cNvSpPr/>
          <p:nvPr/>
        </p:nvSpPr>
        <p:spPr>
          <a:xfrm>
            <a:off x="2568542" y="5333268"/>
            <a:ext cx="1241971" cy="329014"/>
          </a:xfrm>
          <a:prstGeom prst="rect">
            <a:avLst/>
          </a:prstGeom>
        </p:spPr>
        <p:txBody>
          <a:bodyPr wrap="none">
            <a:spAutoFit/>
          </a:bodyPr>
          <a:lstStyle/>
          <a:p>
            <a:pPr algn="ctr"/>
            <a:r>
              <a:rPr lang="en-US" b="1">
                <a:solidFill>
                  <a:srgbClr val="0070C0"/>
                </a:solidFill>
                <a:latin typeface="+mn-lt"/>
                <a:ea typeface="Calibri" panose="020F0502020204030204" pitchFamily="34" charset="0"/>
                <a:cs typeface="Arial" panose="020B0604020202020204" pitchFamily="34" charset="0"/>
              </a:rPr>
              <a:t>Call Centers</a:t>
            </a:r>
          </a:p>
        </p:txBody>
      </p:sp>
      <p:sp>
        <p:nvSpPr>
          <p:cNvPr id="14" name="Rectangle 13">
            <a:extLst>
              <a:ext uri="{FF2B5EF4-FFF2-40B4-BE49-F238E27FC236}">
                <a16:creationId xmlns:a16="http://schemas.microsoft.com/office/drawing/2014/main" xmlns="" id="{28B2E918-29D2-9048-AA89-EF0B31D682B9}"/>
              </a:ext>
            </a:extLst>
          </p:cNvPr>
          <p:cNvSpPr/>
          <p:nvPr/>
        </p:nvSpPr>
        <p:spPr>
          <a:xfrm>
            <a:off x="4528704" y="5678215"/>
            <a:ext cx="572594" cy="369332"/>
          </a:xfrm>
          <a:prstGeom prst="rect">
            <a:avLst/>
          </a:prstGeom>
        </p:spPr>
        <p:txBody>
          <a:bodyPr wrap="none">
            <a:spAutoFit/>
          </a:bodyPr>
          <a:lstStyle/>
          <a:p>
            <a:pPr algn="ctr"/>
            <a:r>
              <a:rPr lang="en-GB" b="1">
                <a:solidFill>
                  <a:srgbClr val="0070C0"/>
                </a:solidFill>
                <a:latin typeface="+mn-lt"/>
                <a:ea typeface="Calibri" panose="020F0502020204030204" pitchFamily="34" charset="0"/>
                <a:cs typeface="Arial" panose="020B0604020202020204" pitchFamily="34" charset="0"/>
              </a:rPr>
              <a:t>OSP</a:t>
            </a:r>
            <a:endParaRPr lang="en-US" b="1">
              <a:solidFill>
                <a:srgbClr val="0070C0"/>
              </a:solidFill>
              <a:latin typeface="+mn-lt"/>
              <a:ea typeface="Calibri" panose="020F0502020204030204" pitchFamily="34" charset="0"/>
              <a:cs typeface="Arial" panose="020B0604020202020204" pitchFamily="34" charset="0"/>
            </a:endParaRPr>
          </a:p>
        </p:txBody>
      </p:sp>
      <p:pic>
        <p:nvPicPr>
          <p:cNvPr id="15" name="Picture 2" descr="data icon">
            <a:extLst>
              <a:ext uri="{FF2B5EF4-FFF2-40B4-BE49-F238E27FC236}">
                <a16:creationId xmlns:a16="http://schemas.microsoft.com/office/drawing/2014/main" xmlns="" id="{B0DD8443-00C2-C545-A150-7A1BCCDE72F7}"/>
              </a:ext>
            </a:extLst>
          </p:cNvPr>
          <p:cNvPicPr>
            <a:picLocks noChangeAspect="1" noChangeArrowheads="1"/>
          </p:cNvPicPr>
          <p:nvPr/>
        </p:nvPicPr>
        <p:blipFill>
          <a:blip r:embed="rId5"/>
          <a:srcRect/>
          <a:stretch>
            <a:fillRect/>
          </a:stretch>
        </p:blipFill>
        <p:spPr bwMode="auto">
          <a:xfrm>
            <a:off x="3324650" y="2352985"/>
            <a:ext cx="701176" cy="651102"/>
          </a:xfrm>
          <a:prstGeom prst="rect">
            <a:avLst/>
          </a:prstGeom>
          <a:noFill/>
        </p:spPr>
      </p:pic>
      <p:sp>
        <p:nvSpPr>
          <p:cNvPr id="16" name="Rectangle 15">
            <a:extLst>
              <a:ext uri="{FF2B5EF4-FFF2-40B4-BE49-F238E27FC236}">
                <a16:creationId xmlns:a16="http://schemas.microsoft.com/office/drawing/2014/main" xmlns="" id="{C68F6DDC-1F2B-5748-A26C-D651B2664616}"/>
              </a:ext>
            </a:extLst>
          </p:cNvPr>
          <p:cNvSpPr/>
          <p:nvPr/>
        </p:nvSpPr>
        <p:spPr>
          <a:xfrm>
            <a:off x="1730160" y="2981510"/>
            <a:ext cx="1383446" cy="329014"/>
          </a:xfrm>
          <a:prstGeom prst="rect">
            <a:avLst/>
          </a:prstGeom>
        </p:spPr>
        <p:txBody>
          <a:bodyPr wrap="none">
            <a:spAutoFit/>
          </a:bodyPr>
          <a:lstStyle/>
          <a:p>
            <a:pPr algn="ctr"/>
            <a:r>
              <a:rPr lang="en-US" b="1" dirty="0">
                <a:solidFill>
                  <a:srgbClr val="0070C0"/>
                </a:solidFill>
                <a:latin typeface="+mn-lt"/>
                <a:ea typeface="Calibri" panose="020F0502020204030204" pitchFamily="34" charset="0"/>
                <a:cs typeface="Arial" panose="020B0604020202020204" pitchFamily="34" charset="0"/>
              </a:rPr>
              <a:t>TN Providers </a:t>
            </a:r>
          </a:p>
        </p:txBody>
      </p:sp>
      <p:cxnSp>
        <p:nvCxnSpPr>
          <p:cNvPr id="17" name="Straight Arrow Connector 16">
            <a:extLst>
              <a:ext uri="{FF2B5EF4-FFF2-40B4-BE49-F238E27FC236}">
                <a16:creationId xmlns:a16="http://schemas.microsoft.com/office/drawing/2014/main" xmlns="" id="{E178E9BB-FC6F-1649-B205-D280B663A06B}"/>
              </a:ext>
            </a:extLst>
          </p:cNvPr>
          <p:cNvCxnSpPr>
            <a:cxnSpLocks/>
          </p:cNvCxnSpPr>
          <p:nvPr/>
        </p:nvCxnSpPr>
        <p:spPr>
          <a:xfrm flipH="1" flipV="1">
            <a:off x="2357851" y="3400868"/>
            <a:ext cx="911669" cy="73842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2" descr="data icon">
            <a:extLst>
              <a:ext uri="{FF2B5EF4-FFF2-40B4-BE49-F238E27FC236}">
                <a16:creationId xmlns:a16="http://schemas.microsoft.com/office/drawing/2014/main" xmlns="" id="{3F760CC2-DF7D-3647-B1A9-B541BBF8E868}"/>
              </a:ext>
            </a:extLst>
          </p:cNvPr>
          <p:cNvPicPr>
            <a:picLocks noChangeAspect="1" noChangeArrowheads="1"/>
          </p:cNvPicPr>
          <p:nvPr/>
        </p:nvPicPr>
        <p:blipFill>
          <a:blip r:embed="rId5"/>
          <a:srcRect/>
          <a:stretch>
            <a:fillRect/>
          </a:stretch>
        </p:blipFill>
        <p:spPr bwMode="auto">
          <a:xfrm>
            <a:off x="2116001" y="2311914"/>
            <a:ext cx="701176" cy="651102"/>
          </a:xfrm>
          <a:prstGeom prst="rect">
            <a:avLst/>
          </a:prstGeom>
          <a:noFill/>
        </p:spPr>
      </p:pic>
      <p:sp>
        <p:nvSpPr>
          <p:cNvPr id="19" name="Rectangle 18">
            <a:extLst>
              <a:ext uri="{FF2B5EF4-FFF2-40B4-BE49-F238E27FC236}">
                <a16:creationId xmlns:a16="http://schemas.microsoft.com/office/drawing/2014/main" xmlns="" id="{C9BCB00C-5EE0-7E49-B42B-53B2FFEA9270}"/>
              </a:ext>
            </a:extLst>
          </p:cNvPr>
          <p:cNvSpPr/>
          <p:nvPr/>
        </p:nvSpPr>
        <p:spPr>
          <a:xfrm>
            <a:off x="3118031" y="2986154"/>
            <a:ext cx="1333303" cy="329014"/>
          </a:xfrm>
          <a:prstGeom prst="rect">
            <a:avLst/>
          </a:prstGeom>
        </p:spPr>
        <p:txBody>
          <a:bodyPr wrap="none">
            <a:spAutoFit/>
          </a:bodyPr>
          <a:lstStyle/>
          <a:p>
            <a:pPr algn="ctr"/>
            <a:r>
              <a:rPr lang="en-US" b="1">
                <a:solidFill>
                  <a:srgbClr val="0070C0"/>
                </a:solidFill>
                <a:latin typeface="+mn-lt"/>
                <a:ea typeface="Calibri" panose="020F0502020204030204" pitchFamily="34" charset="0"/>
                <a:cs typeface="Arial" panose="020B0604020202020204" pitchFamily="34" charset="0"/>
              </a:rPr>
              <a:t>TN Resellers </a:t>
            </a:r>
          </a:p>
        </p:txBody>
      </p:sp>
      <p:cxnSp>
        <p:nvCxnSpPr>
          <p:cNvPr id="20" name="Straight Arrow Connector 19">
            <a:extLst>
              <a:ext uri="{FF2B5EF4-FFF2-40B4-BE49-F238E27FC236}">
                <a16:creationId xmlns:a16="http://schemas.microsoft.com/office/drawing/2014/main" xmlns="" id="{BB91A1E7-0A50-2C49-B985-397773C1AA25}"/>
              </a:ext>
            </a:extLst>
          </p:cNvPr>
          <p:cNvCxnSpPr>
            <a:cxnSpLocks/>
          </p:cNvCxnSpPr>
          <p:nvPr/>
        </p:nvCxnSpPr>
        <p:spPr>
          <a:xfrm flipH="1">
            <a:off x="3836991" y="3352920"/>
            <a:ext cx="2685" cy="962398"/>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87CAFFE-89AD-4B43-A610-AF257C909AC5}"/>
              </a:ext>
            </a:extLst>
          </p:cNvPr>
          <p:cNvCxnSpPr>
            <a:cxnSpLocks/>
          </p:cNvCxnSpPr>
          <p:nvPr/>
        </p:nvCxnSpPr>
        <p:spPr>
          <a:xfrm flipH="1">
            <a:off x="1690560" y="3347408"/>
            <a:ext cx="1764441" cy="916799"/>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711D172-1B7B-C14F-9993-345CD4A55BD1}"/>
              </a:ext>
            </a:extLst>
          </p:cNvPr>
          <p:cNvCxnSpPr>
            <a:cxnSpLocks/>
          </p:cNvCxnSpPr>
          <p:nvPr/>
        </p:nvCxnSpPr>
        <p:spPr>
          <a:xfrm flipH="1">
            <a:off x="1594799" y="3528271"/>
            <a:ext cx="509303" cy="567161"/>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07B0261-576B-454A-9B17-21BA56053BCD}"/>
              </a:ext>
            </a:extLst>
          </p:cNvPr>
          <p:cNvCxnSpPr>
            <a:cxnSpLocks/>
          </p:cNvCxnSpPr>
          <p:nvPr/>
        </p:nvCxnSpPr>
        <p:spPr>
          <a:xfrm flipH="1" flipV="1">
            <a:off x="1784368" y="4603382"/>
            <a:ext cx="1046598" cy="199108"/>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2D2B14D0-6B90-4542-B798-18D7A72B8272}"/>
              </a:ext>
            </a:extLst>
          </p:cNvPr>
          <p:cNvCxnSpPr>
            <a:cxnSpLocks/>
          </p:cNvCxnSpPr>
          <p:nvPr/>
        </p:nvCxnSpPr>
        <p:spPr>
          <a:xfrm flipH="1">
            <a:off x="3938665" y="4540416"/>
            <a:ext cx="1232668" cy="169848"/>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CCB7F082-305D-584F-A575-571C7000CDBC}"/>
              </a:ext>
            </a:extLst>
          </p:cNvPr>
          <p:cNvPicPr>
            <a:picLocks noChangeAspect="1"/>
          </p:cNvPicPr>
          <p:nvPr/>
        </p:nvPicPr>
        <p:blipFill>
          <a:blip r:embed="rId4"/>
          <a:stretch>
            <a:fillRect/>
          </a:stretch>
        </p:blipFill>
        <p:spPr>
          <a:xfrm>
            <a:off x="7933277" y="4334198"/>
            <a:ext cx="545609" cy="695561"/>
          </a:xfrm>
          <a:prstGeom prst="rect">
            <a:avLst/>
          </a:prstGeom>
        </p:spPr>
      </p:pic>
      <p:pic>
        <p:nvPicPr>
          <p:cNvPr id="26" name="Picture 25">
            <a:extLst>
              <a:ext uri="{FF2B5EF4-FFF2-40B4-BE49-F238E27FC236}">
                <a16:creationId xmlns:a16="http://schemas.microsoft.com/office/drawing/2014/main" xmlns="" id="{CA79F211-3CB7-6546-A0B2-FBF6B16FDF6A}"/>
              </a:ext>
            </a:extLst>
          </p:cNvPr>
          <p:cNvPicPr>
            <a:picLocks noChangeAspect="1"/>
          </p:cNvPicPr>
          <p:nvPr/>
        </p:nvPicPr>
        <p:blipFill>
          <a:blip r:embed="rId4"/>
          <a:stretch>
            <a:fillRect/>
          </a:stretch>
        </p:blipFill>
        <p:spPr>
          <a:xfrm>
            <a:off x="7597890" y="4606125"/>
            <a:ext cx="545609" cy="695561"/>
          </a:xfrm>
          <a:prstGeom prst="rect">
            <a:avLst/>
          </a:prstGeom>
        </p:spPr>
      </p:pic>
      <p:pic>
        <p:nvPicPr>
          <p:cNvPr id="27" name="Picture 26">
            <a:extLst>
              <a:ext uri="{FF2B5EF4-FFF2-40B4-BE49-F238E27FC236}">
                <a16:creationId xmlns:a16="http://schemas.microsoft.com/office/drawing/2014/main" xmlns="" id="{34BC3BC3-6660-D449-B63A-6EEE9F90FA94}"/>
              </a:ext>
            </a:extLst>
          </p:cNvPr>
          <p:cNvPicPr>
            <a:picLocks noChangeAspect="1"/>
          </p:cNvPicPr>
          <p:nvPr/>
        </p:nvPicPr>
        <p:blipFill>
          <a:blip r:embed="rId4"/>
          <a:stretch>
            <a:fillRect/>
          </a:stretch>
        </p:blipFill>
        <p:spPr>
          <a:xfrm>
            <a:off x="7227236" y="4930191"/>
            <a:ext cx="545609" cy="695561"/>
          </a:xfrm>
          <a:prstGeom prst="rect">
            <a:avLst/>
          </a:prstGeom>
        </p:spPr>
      </p:pic>
      <p:sp>
        <p:nvSpPr>
          <p:cNvPr id="28" name="Rectangle 27">
            <a:extLst>
              <a:ext uri="{FF2B5EF4-FFF2-40B4-BE49-F238E27FC236}">
                <a16:creationId xmlns:a16="http://schemas.microsoft.com/office/drawing/2014/main" xmlns="" id="{58F91133-784D-2F48-9368-01D10F9015C8}"/>
              </a:ext>
            </a:extLst>
          </p:cNvPr>
          <p:cNvSpPr/>
          <p:nvPr/>
        </p:nvSpPr>
        <p:spPr>
          <a:xfrm>
            <a:off x="6894058" y="5553073"/>
            <a:ext cx="1886368" cy="369332"/>
          </a:xfrm>
          <a:prstGeom prst="rect">
            <a:avLst/>
          </a:prstGeom>
        </p:spPr>
        <p:txBody>
          <a:bodyPr wrap="square">
            <a:spAutoFit/>
          </a:bodyPr>
          <a:lstStyle/>
          <a:p>
            <a:pPr algn="ctr"/>
            <a:r>
              <a:rPr lang="en-GB" b="1">
                <a:solidFill>
                  <a:srgbClr val="0070C0"/>
                </a:solidFill>
                <a:latin typeface="+mn-lt"/>
                <a:ea typeface="Calibri" panose="020F0502020204030204" pitchFamily="34" charset="0"/>
                <a:cs typeface="Arial" panose="020B0604020202020204" pitchFamily="34" charset="0"/>
              </a:rPr>
              <a:t>TSP</a:t>
            </a:r>
            <a:endParaRPr lang="en-US" b="1">
              <a:solidFill>
                <a:srgbClr val="0070C0"/>
              </a:solidFill>
              <a:latin typeface="+mn-lt"/>
              <a:ea typeface="Calibri" panose="020F050202020403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xmlns="" id="{79E2EC02-2490-7640-A04B-9CC564267F1D}"/>
              </a:ext>
            </a:extLst>
          </p:cNvPr>
          <p:cNvCxnSpPr>
            <a:cxnSpLocks/>
          </p:cNvCxnSpPr>
          <p:nvPr/>
        </p:nvCxnSpPr>
        <p:spPr>
          <a:xfrm flipH="1">
            <a:off x="5891214" y="4702345"/>
            <a:ext cx="1677525" cy="1878"/>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45E1BD85-93F1-3C45-9D33-9557A0B120D3}"/>
              </a:ext>
            </a:extLst>
          </p:cNvPr>
          <p:cNvCxnSpPr>
            <a:cxnSpLocks/>
          </p:cNvCxnSpPr>
          <p:nvPr/>
        </p:nvCxnSpPr>
        <p:spPr>
          <a:xfrm rot="10800000">
            <a:off x="8537178" y="4726964"/>
            <a:ext cx="1092223" cy="1329"/>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8A3D697A-A863-7641-ACE9-745C8F4B5815}"/>
              </a:ext>
            </a:extLst>
          </p:cNvPr>
          <p:cNvCxnSpPr>
            <a:cxnSpLocks/>
          </p:cNvCxnSpPr>
          <p:nvPr/>
        </p:nvCxnSpPr>
        <p:spPr>
          <a:xfrm flipH="1" flipV="1">
            <a:off x="3882960" y="4839582"/>
            <a:ext cx="1028413" cy="257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36048124-C769-934A-84CE-8DD89856026C}"/>
              </a:ext>
            </a:extLst>
          </p:cNvPr>
          <p:cNvCxnSpPr>
            <a:cxnSpLocks/>
          </p:cNvCxnSpPr>
          <p:nvPr/>
        </p:nvCxnSpPr>
        <p:spPr>
          <a:xfrm flipH="1" flipV="1">
            <a:off x="3855319" y="4930191"/>
            <a:ext cx="647544" cy="30854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13810762-3CEF-0C46-AC63-F758D058AB03}"/>
              </a:ext>
            </a:extLst>
          </p:cNvPr>
          <p:cNvCxnSpPr>
            <a:cxnSpLocks/>
          </p:cNvCxnSpPr>
          <p:nvPr/>
        </p:nvCxnSpPr>
        <p:spPr>
          <a:xfrm flipH="1" flipV="1">
            <a:off x="1777604" y="4728294"/>
            <a:ext cx="1044078" cy="427668"/>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D37E2A7B-77F7-9D4C-A841-4D160DBFA812}"/>
              </a:ext>
            </a:extLst>
          </p:cNvPr>
          <p:cNvCxnSpPr>
            <a:cxnSpLocks/>
          </p:cNvCxnSpPr>
          <p:nvPr/>
        </p:nvCxnSpPr>
        <p:spPr>
          <a:xfrm flipH="1" flipV="1">
            <a:off x="1784368" y="4446685"/>
            <a:ext cx="1028030" cy="36817"/>
          </a:xfrm>
          <a:prstGeom prst="straightConnector1">
            <a:avLst/>
          </a:prstGeom>
          <a:ln w="254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8E45BB15-E8A6-794F-B0BC-65D8C7F4D95E}"/>
              </a:ext>
            </a:extLst>
          </p:cNvPr>
          <p:cNvSpPr/>
          <p:nvPr/>
        </p:nvSpPr>
        <p:spPr>
          <a:xfrm>
            <a:off x="10176283" y="4442520"/>
            <a:ext cx="384156" cy="466103"/>
          </a:xfrm>
          <a:prstGeom prst="rect">
            <a:avLst/>
          </a:prstGeom>
        </p:spPr>
        <p:txBody>
          <a:bodyPr wrap="none">
            <a:spAutoFit/>
          </a:bodyPr>
          <a:lstStyle/>
          <a:p>
            <a:r>
              <a:rPr lang="en-GB" sz="2800" b="1">
                <a:solidFill>
                  <a:schemeClr val="bg1"/>
                </a:solidFill>
              </a:rPr>
              <a:t>?</a:t>
            </a:r>
            <a:endParaRPr lang="en-US" sz="2800" b="1">
              <a:solidFill>
                <a:schemeClr val="bg1"/>
              </a:solidFill>
            </a:endParaRPr>
          </a:p>
        </p:txBody>
      </p:sp>
      <p:sp>
        <p:nvSpPr>
          <p:cNvPr id="36" name="Rounded Rectangle 35">
            <a:extLst>
              <a:ext uri="{FF2B5EF4-FFF2-40B4-BE49-F238E27FC236}">
                <a16:creationId xmlns:a16="http://schemas.microsoft.com/office/drawing/2014/main" xmlns="" id="{3D61263A-9451-EB4E-BC52-BB2813218C65}"/>
              </a:ext>
            </a:extLst>
          </p:cNvPr>
          <p:cNvSpPr/>
          <p:nvPr/>
        </p:nvSpPr>
        <p:spPr>
          <a:xfrm>
            <a:off x="6638077" y="2267182"/>
            <a:ext cx="2590401" cy="906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xmlns="" id="{44D2F857-9C19-AF4D-89B8-5C867EE7652B}"/>
              </a:ext>
            </a:extLst>
          </p:cNvPr>
          <p:cNvPicPr>
            <a:picLocks noChangeAspect="1"/>
          </p:cNvPicPr>
          <p:nvPr/>
        </p:nvPicPr>
        <p:blipFill rotWithShape="1">
          <a:blip r:embed="rId6">
            <a:extLst>
              <a:ext uri="{28A0092B-C50C-407E-A947-70E740481C1C}">
                <a14:useLocalDpi xmlns:a14="http://schemas.microsoft.com/office/drawing/2010/main" val="0"/>
              </a:ext>
            </a:extLst>
          </a:blip>
          <a:srcRect l="42639" t="39196" r="41972" b="40704"/>
          <a:stretch/>
        </p:blipFill>
        <p:spPr>
          <a:xfrm>
            <a:off x="6725322" y="2331437"/>
            <a:ext cx="1346777" cy="814580"/>
          </a:xfrm>
          <a:prstGeom prst="rect">
            <a:avLst/>
          </a:prstGeom>
        </p:spPr>
      </p:pic>
      <p:sp>
        <p:nvSpPr>
          <p:cNvPr id="38" name="TextBox 37">
            <a:extLst>
              <a:ext uri="{FF2B5EF4-FFF2-40B4-BE49-F238E27FC236}">
                <a16:creationId xmlns:a16="http://schemas.microsoft.com/office/drawing/2014/main" xmlns="" id="{B43B476B-CA8A-0349-81CA-D955F723171C}"/>
              </a:ext>
            </a:extLst>
          </p:cNvPr>
          <p:cNvSpPr txBox="1"/>
          <p:nvPr/>
        </p:nvSpPr>
        <p:spPr>
          <a:xfrm>
            <a:off x="7825062" y="2289381"/>
            <a:ext cx="1526500" cy="861774"/>
          </a:xfrm>
          <a:prstGeom prst="rect">
            <a:avLst/>
          </a:prstGeom>
          <a:noFill/>
        </p:spPr>
        <p:txBody>
          <a:bodyPr wrap="square" rtlCol="0">
            <a:spAutoFit/>
          </a:bodyPr>
          <a:lstStyle/>
          <a:p>
            <a:pPr algn="ctr"/>
            <a:r>
              <a:rPr lang="en-CA" sz="1600" b="1" dirty="0">
                <a:solidFill>
                  <a:schemeClr val="tx2"/>
                </a:solidFill>
                <a:cs typeface="Arial" panose="020B0604020202020204" pitchFamily="34" charset="0"/>
              </a:rPr>
              <a:t>Enterprise</a:t>
            </a:r>
          </a:p>
          <a:p>
            <a:pPr algn="ctr"/>
            <a:r>
              <a:rPr lang="en-CA" sz="1600" b="1" dirty="0">
                <a:solidFill>
                  <a:schemeClr val="tx2"/>
                </a:solidFill>
                <a:cs typeface="Arial" panose="020B0604020202020204" pitchFamily="34" charset="0"/>
              </a:rPr>
              <a:t>Identity DL</a:t>
            </a:r>
          </a:p>
          <a:p>
            <a:pPr algn="ctr"/>
            <a:r>
              <a:rPr lang="en-CA" sz="1600" b="1" dirty="0">
                <a:solidFill>
                  <a:schemeClr val="tx2"/>
                </a:solidFill>
                <a:cs typeface="Arial" panose="020B0604020202020204" pitchFamily="34" charset="0"/>
              </a:rPr>
              <a:t>Network </a:t>
            </a:r>
          </a:p>
        </p:txBody>
      </p:sp>
      <p:pic>
        <p:nvPicPr>
          <p:cNvPr id="39" name="Picture 38">
            <a:extLst>
              <a:ext uri="{FF2B5EF4-FFF2-40B4-BE49-F238E27FC236}">
                <a16:creationId xmlns:a16="http://schemas.microsoft.com/office/drawing/2014/main" xmlns="" id="{97DDFE22-8F91-8844-AC34-AF6A814BC163}"/>
              </a:ext>
            </a:extLst>
          </p:cNvPr>
          <p:cNvPicPr>
            <a:picLocks noChangeAspect="1"/>
          </p:cNvPicPr>
          <p:nvPr/>
        </p:nvPicPr>
        <p:blipFill>
          <a:blip r:embed="rId7"/>
          <a:stretch>
            <a:fillRect/>
          </a:stretch>
        </p:blipFill>
        <p:spPr>
          <a:xfrm>
            <a:off x="9614129" y="4422539"/>
            <a:ext cx="917159" cy="939029"/>
          </a:xfrm>
          <a:prstGeom prst="rect">
            <a:avLst/>
          </a:prstGeom>
        </p:spPr>
      </p:pic>
      <p:cxnSp>
        <p:nvCxnSpPr>
          <p:cNvPr id="40" name="Straight Arrow Connector 39">
            <a:extLst>
              <a:ext uri="{FF2B5EF4-FFF2-40B4-BE49-F238E27FC236}">
                <a16:creationId xmlns:a16="http://schemas.microsoft.com/office/drawing/2014/main" xmlns="" id="{BB446501-B279-6C4A-8678-7640454DC0E6}"/>
              </a:ext>
            </a:extLst>
          </p:cNvPr>
          <p:cNvCxnSpPr>
            <a:cxnSpLocks/>
            <a:endCxn id="36" idx="1"/>
          </p:cNvCxnSpPr>
          <p:nvPr/>
        </p:nvCxnSpPr>
        <p:spPr>
          <a:xfrm>
            <a:off x="5370231" y="2707061"/>
            <a:ext cx="1267846" cy="13208"/>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DB6AF13D-A85D-654A-820F-562E1FE0CC18}"/>
              </a:ext>
            </a:extLst>
          </p:cNvPr>
          <p:cNvCxnSpPr>
            <a:cxnSpLocks/>
          </p:cNvCxnSpPr>
          <p:nvPr/>
        </p:nvCxnSpPr>
        <p:spPr>
          <a:xfrm flipV="1">
            <a:off x="1887424" y="3023906"/>
            <a:ext cx="4707031" cy="1291412"/>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2ABDE87A-26EA-F440-ADD9-A82A6913A744}"/>
              </a:ext>
            </a:extLst>
          </p:cNvPr>
          <p:cNvCxnSpPr>
            <a:cxnSpLocks/>
          </p:cNvCxnSpPr>
          <p:nvPr/>
        </p:nvCxnSpPr>
        <p:spPr>
          <a:xfrm flipV="1">
            <a:off x="4012555" y="3210273"/>
            <a:ext cx="2747736" cy="1358807"/>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297F2DEA-5AFE-044F-B18F-244E09B7BBF9}"/>
              </a:ext>
            </a:extLst>
          </p:cNvPr>
          <p:cNvCxnSpPr>
            <a:cxnSpLocks/>
          </p:cNvCxnSpPr>
          <p:nvPr/>
        </p:nvCxnSpPr>
        <p:spPr>
          <a:xfrm flipV="1">
            <a:off x="5900639" y="3234050"/>
            <a:ext cx="1406931" cy="1352250"/>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6459190E-4546-8947-9E24-EB55C0517098}"/>
              </a:ext>
            </a:extLst>
          </p:cNvPr>
          <p:cNvCxnSpPr>
            <a:cxnSpLocks/>
          </p:cNvCxnSpPr>
          <p:nvPr/>
        </p:nvCxnSpPr>
        <p:spPr>
          <a:xfrm flipV="1">
            <a:off x="8354467" y="3271166"/>
            <a:ext cx="0" cy="947577"/>
          </a:xfrm>
          <a:prstGeom prst="straightConnector1">
            <a:avLst/>
          </a:prstGeom>
          <a:ln w="31750">
            <a:solidFill>
              <a:srgbClr val="00B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xmlns="" id="{70E298FA-57A5-F646-A77E-E4DFC4F563C5}"/>
              </a:ext>
            </a:extLst>
          </p:cNvPr>
          <p:cNvPicPr>
            <a:picLocks noChangeAspect="1"/>
          </p:cNvPicPr>
          <p:nvPr/>
        </p:nvPicPr>
        <p:blipFill>
          <a:blip r:embed="rId8" cstate="print"/>
          <a:stretch>
            <a:fillRect/>
          </a:stretch>
        </p:blipFill>
        <p:spPr>
          <a:xfrm>
            <a:off x="3478755" y="991405"/>
            <a:ext cx="663515" cy="635822"/>
          </a:xfrm>
          <a:prstGeom prst="rect">
            <a:avLst/>
          </a:prstGeom>
        </p:spPr>
      </p:pic>
      <p:pic>
        <p:nvPicPr>
          <p:cNvPr id="46" name="Picture 45">
            <a:extLst>
              <a:ext uri="{FF2B5EF4-FFF2-40B4-BE49-F238E27FC236}">
                <a16:creationId xmlns:a16="http://schemas.microsoft.com/office/drawing/2014/main" xmlns="" id="{A12DCA1C-EA72-D846-A376-1ED0EDF2DB4E}"/>
              </a:ext>
            </a:extLst>
          </p:cNvPr>
          <p:cNvPicPr>
            <a:picLocks noChangeAspect="1"/>
          </p:cNvPicPr>
          <p:nvPr/>
        </p:nvPicPr>
        <p:blipFill>
          <a:blip r:embed="rId9"/>
          <a:stretch>
            <a:fillRect/>
          </a:stretch>
        </p:blipFill>
        <p:spPr>
          <a:xfrm>
            <a:off x="988005" y="4128954"/>
            <a:ext cx="497210" cy="514581"/>
          </a:xfrm>
          <a:prstGeom prst="rect">
            <a:avLst/>
          </a:prstGeom>
        </p:spPr>
      </p:pic>
      <p:sp>
        <p:nvSpPr>
          <p:cNvPr id="47" name="TextBox 46">
            <a:extLst>
              <a:ext uri="{FF2B5EF4-FFF2-40B4-BE49-F238E27FC236}">
                <a16:creationId xmlns:a16="http://schemas.microsoft.com/office/drawing/2014/main" xmlns="" id="{06E66B56-4D96-0144-8FFD-1E4CA4035B59}"/>
              </a:ext>
            </a:extLst>
          </p:cNvPr>
          <p:cNvSpPr txBox="1"/>
          <p:nvPr/>
        </p:nvSpPr>
        <p:spPr>
          <a:xfrm>
            <a:off x="607264" y="4675571"/>
            <a:ext cx="1083296" cy="434603"/>
          </a:xfrm>
          <a:prstGeom prst="rect">
            <a:avLst/>
          </a:prstGeom>
          <a:noFill/>
        </p:spPr>
        <p:txBody>
          <a:bodyPr wrap="square" rtlCol="0">
            <a:spAutoFit/>
          </a:bodyPr>
          <a:lstStyle/>
          <a:p>
            <a:pPr algn="ctr"/>
            <a:r>
              <a:rPr lang="en-CA" sz="1600" b="1" dirty="0">
                <a:solidFill>
                  <a:srgbClr val="0070C0"/>
                </a:solidFill>
                <a:latin typeface="+mn-lt"/>
              </a:rPr>
              <a:t>‘Brand’</a:t>
            </a:r>
          </a:p>
          <a:p>
            <a:pPr algn="ctr"/>
            <a:r>
              <a:rPr lang="en-CA" sz="1400" b="1" dirty="0">
                <a:solidFill>
                  <a:srgbClr val="0070C0"/>
                </a:solidFill>
              </a:rPr>
              <a:t>Enterprise</a:t>
            </a:r>
            <a:r>
              <a:rPr lang="en-CA" sz="1600" b="1" dirty="0">
                <a:solidFill>
                  <a:srgbClr val="0070C0"/>
                </a:solidFill>
              </a:rPr>
              <a:t> </a:t>
            </a:r>
            <a:endParaRPr lang="en-CA" sz="1600" b="1" dirty="0">
              <a:solidFill>
                <a:srgbClr val="0070C0"/>
              </a:solidFill>
              <a:latin typeface="+mn-lt"/>
            </a:endParaRPr>
          </a:p>
        </p:txBody>
      </p:sp>
      <p:sp>
        <p:nvSpPr>
          <p:cNvPr id="48" name="Down Arrow 47">
            <a:extLst>
              <a:ext uri="{FF2B5EF4-FFF2-40B4-BE49-F238E27FC236}">
                <a16:creationId xmlns:a16="http://schemas.microsoft.com/office/drawing/2014/main" xmlns="" id="{F71D4334-B2FD-D84E-973F-1FC12CDAE60A}"/>
              </a:ext>
            </a:extLst>
          </p:cNvPr>
          <p:cNvSpPr/>
          <p:nvPr/>
        </p:nvSpPr>
        <p:spPr>
          <a:xfrm>
            <a:off x="225445" y="1657448"/>
            <a:ext cx="6970403" cy="473597"/>
          </a:xfrm>
          <a:prstGeom prst="downArrow">
            <a:avLst>
              <a:gd name="adj1" fmla="val 81588"/>
              <a:gd name="adj2" fmla="val 538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BEFB002B-1108-834F-8B14-5176A1F4F0CF}"/>
              </a:ext>
            </a:extLst>
          </p:cNvPr>
          <p:cNvSpPr/>
          <p:nvPr/>
        </p:nvSpPr>
        <p:spPr>
          <a:xfrm>
            <a:off x="9287752" y="5449157"/>
            <a:ext cx="1383520" cy="251612"/>
          </a:xfrm>
          <a:prstGeom prst="rect">
            <a:avLst/>
          </a:prstGeom>
        </p:spPr>
        <p:txBody>
          <a:bodyPr wrap="square">
            <a:spAutoFit/>
          </a:bodyPr>
          <a:lstStyle/>
          <a:p>
            <a:pPr algn="ctr"/>
            <a:r>
              <a:rPr lang="en-US" sz="1600" b="1">
                <a:solidFill>
                  <a:srgbClr val="0070C0"/>
                </a:solidFill>
                <a:latin typeface="+mn-lt"/>
                <a:ea typeface="Calibri" panose="020F0502020204030204" pitchFamily="34" charset="0"/>
                <a:cs typeface="Arial" panose="020B0604020202020204" pitchFamily="34" charset="0"/>
              </a:rPr>
              <a:t>Called Parties</a:t>
            </a:r>
            <a:endParaRPr lang="en-US" sz="1600" b="1">
              <a:solidFill>
                <a:srgbClr val="0070C0"/>
              </a:solidFill>
              <a:latin typeface="+mn-lt"/>
            </a:endParaRPr>
          </a:p>
        </p:txBody>
      </p:sp>
      <p:pic>
        <p:nvPicPr>
          <p:cNvPr id="50" name="Picture 49">
            <a:extLst>
              <a:ext uri="{FF2B5EF4-FFF2-40B4-BE49-F238E27FC236}">
                <a16:creationId xmlns:a16="http://schemas.microsoft.com/office/drawing/2014/main" xmlns="" id="{743E59EC-F22C-9442-9B66-1BB316398CE5}"/>
              </a:ext>
            </a:extLst>
          </p:cNvPr>
          <p:cNvPicPr>
            <a:picLocks noChangeAspect="1"/>
          </p:cNvPicPr>
          <p:nvPr/>
        </p:nvPicPr>
        <p:blipFill>
          <a:blip r:embed="rId10"/>
          <a:stretch>
            <a:fillRect/>
          </a:stretch>
        </p:blipFill>
        <p:spPr>
          <a:xfrm>
            <a:off x="9273623" y="2675368"/>
            <a:ext cx="1286210" cy="463582"/>
          </a:xfrm>
          <a:prstGeom prst="rect">
            <a:avLst/>
          </a:prstGeom>
          <a:ln>
            <a:noFill/>
          </a:ln>
        </p:spPr>
      </p:pic>
      <p:pic>
        <p:nvPicPr>
          <p:cNvPr id="52" name="Picture 51">
            <a:extLst>
              <a:ext uri="{FF2B5EF4-FFF2-40B4-BE49-F238E27FC236}">
                <a16:creationId xmlns:a16="http://schemas.microsoft.com/office/drawing/2014/main" xmlns="" id="{1677E95F-81E7-8D4D-ABBF-B7AB39059AAC}"/>
              </a:ext>
            </a:extLst>
          </p:cNvPr>
          <p:cNvPicPr>
            <a:picLocks noChangeAspect="1"/>
          </p:cNvPicPr>
          <p:nvPr/>
        </p:nvPicPr>
        <p:blipFill>
          <a:blip r:embed="rId11"/>
          <a:stretch>
            <a:fillRect/>
          </a:stretch>
        </p:blipFill>
        <p:spPr>
          <a:xfrm>
            <a:off x="4179091" y="1059683"/>
            <a:ext cx="1509948" cy="582787"/>
          </a:xfrm>
          <a:prstGeom prst="rect">
            <a:avLst/>
          </a:prstGeom>
          <a:ln>
            <a:noFill/>
          </a:ln>
        </p:spPr>
      </p:pic>
      <p:pic>
        <p:nvPicPr>
          <p:cNvPr id="53" name="Picture 4" descr="LOGO">
            <a:extLst>
              <a:ext uri="{FF2B5EF4-FFF2-40B4-BE49-F238E27FC236}">
                <a16:creationId xmlns:a16="http://schemas.microsoft.com/office/drawing/2014/main" xmlns="" id="{0DB9BEED-F7B5-7F4A-8C38-D487ED813E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445" y="2441045"/>
            <a:ext cx="1846934" cy="4617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xmlns="" id="{A11A1865-00A1-5B47-95B2-D6E8ABBCAD34}"/>
              </a:ext>
            </a:extLst>
          </p:cNvPr>
          <p:cNvPicPr>
            <a:picLocks noChangeAspect="1"/>
          </p:cNvPicPr>
          <p:nvPr/>
        </p:nvPicPr>
        <p:blipFill>
          <a:blip r:embed="rId13"/>
          <a:stretch>
            <a:fillRect/>
          </a:stretch>
        </p:blipFill>
        <p:spPr>
          <a:xfrm>
            <a:off x="4677758" y="6219143"/>
            <a:ext cx="1813789" cy="373730"/>
          </a:xfrm>
          <a:prstGeom prst="rect">
            <a:avLst/>
          </a:prstGeom>
          <a:ln>
            <a:noFill/>
          </a:ln>
        </p:spPr>
      </p:pic>
      <p:pic>
        <p:nvPicPr>
          <p:cNvPr id="55" name="Picture 54">
            <a:extLst>
              <a:ext uri="{FF2B5EF4-FFF2-40B4-BE49-F238E27FC236}">
                <a16:creationId xmlns:a16="http://schemas.microsoft.com/office/drawing/2014/main" xmlns="" id="{F2BB04EC-E3BA-1A4B-AA40-D03EB17D1706}"/>
              </a:ext>
            </a:extLst>
          </p:cNvPr>
          <p:cNvPicPr>
            <a:picLocks noChangeAspect="1"/>
          </p:cNvPicPr>
          <p:nvPr/>
        </p:nvPicPr>
        <p:blipFill>
          <a:blip r:embed="rId14"/>
          <a:stretch>
            <a:fillRect/>
          </a:stretch>
        </p:blipFill>
        <p:spPr>
          <a:xfrm>
            <a:off x="6708378" y="6230163"/>
            <a:ext cx="1577102" cy="353205"/>
          </a:xfrm>
          <a:prstGeom prst="rect">
            <a:avLst/>
          </a:prstGeom>
        </p:spPr>
      </p:pic>
      <p:pic>
        <p:nvPicPr>
          <p:cNvPr id="56" name="Picture 2" descr="Image result for first orion logo">
            <a:extLst>
              <a:ext uri="{FF2B5EF4-FFF2-40B4-BE49-F238E27FC236}">
                <a16:creationId xmlns:a16="http://schemas.microsoft.com/office/drawing/2014/main" xmlns="" id="{ADF8A043-3C24-D241-87DD-28051944176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38381" y="3960399"/>
            <a:ext cx="1507457" cy="33711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first orion logo">
            <a:extLst>
              <a:ext uri="{FF2B5EF4-FFF2-40B4-BE49-F238E27FC236}">
                <a16:creationId xmlns:a16="http://schemas.microsoft.com/office/drawing/2014/main" xmlns="" id="{D146101A-9A6D-4C42-8C9C-CA4084BE1CC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9748" y="5662282"/>
            <a:ext cx="1579404" cy="3459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picture containing screenshot&#10;&#10;Description generated with very high confidence">
            <a:extLst>
              <a:ext uri="{FF2B5EF4-FFF2-40B4-BE49-F238E27FC236}">
                <a16:creationId xmlns:a16="http://schemas.microsoft.com/office/drawing/2014/main" xmlns="" id="{03D802D6-C30D-49E8-82A6-7185D0337EC9}"/>
              </a:ext>
            </a:extLst>
          </p:cNvPr>
          <p:cNvPicPr>
            <a:picLocks noChangeAspect="1"/>
          </p:cNvPicPr>
          <p:nvPr/>
        </p:nvPicPr>
        <p:blipFill>
          <a:blip r:embed="rId16"/>
          <a:stretch>
            <a:fillRect/>
          </a:stretch>
        </p:blipFill>
        <p:spPr>
          <a:xfrm>
            <a:off x="9438381" y="2230481"/>
            <a:ext cx="894328" cy="433228"/>
          </a:xfrm>
          <a:prstGeom prst="rect">
            <a:avLst/>
          </a:prstGeom>
        </p:spPr>
      </p:pic>
      <p:pic>
        <p:nvPicPr>
          <p:cNvPr id="58" name="Picture 57" descr="A picture containing clock&#10;&#10;Description automatically generated">
            <a:extLst>
              <a:ext uri="{FF2B5EF4-FFF2-40B4-BE49-F238E27FC236}">
                <a16:creationId xmlns:a16="http://schemas.microsoft.com/office/drawing/2014/main" xmlns="" id="{67FE7886-E6B1-2B4E-9B82-9E42679B1277}"/>
              </a:ext>
            </a:extLst>
          </p:cNvPr>
          <p:cNvPicPr>
            <a:picLocks noChangeAspect="1"/>
          </p:cNvPicPr>
          <p:nvPr/>
        </p:nvPicPr>
        <p:blipFill>
          <a:blip r:embed="rId17"/>
          <a:stretch>
            <a:fillRect/>
          </a:stretch>
        </p:blipFill>
        <p:spPr>
          <a:xfrm>
            <a:off x="5527806" y="4483502"/>
            <a:ext cx="1824426" cy="1366862"/>
          </a:xfrm>
          <a:prstGeom prst="rect">
            <a:avLst/>
          </a:prstGeom>
        </p:spPr>
      </p:pic>
      <p:sp>
        <p:nvSpPr>
          <p:cNvPr id="59" name="TextBox 58">
            <a:extLst>
              <a:ext uri="{FF2B5EF4-FFF2-40B4-BE49-F238E27FC236}">
                <a16:creationId xmlns:a16="http://schemas.microsoft.com/office/drawing/2014/main" xmlns="" id="{3A0C4D4A-0443-6D4A-AA05-B91B7157F80F}"/>
              </a:ext>
            </a:extLst>
          </p:cNvPr>
          <p:cNvSpPr txBox="1"/>
          <p:nvPr/>
        </p:nvSpPr>
        <p:spPr>
          <a:xfrm>
            <a:off x="3245988" y="1659535"/>
            <a:ext cx="1187376" cy="369332"/>
          </a:xfrm>
          <a:prstGeom prst="rect">
            <a:avLst/>
          </a:prstGeom>
        </p:spPr>
        <p:txBody>
          <a:bodyPr wrap="none">
            <a:spAutoFit/>
          </a:bodyPr>
          <a:lstStyle>
            <a:defPPr>
              <a:defRPr lang="en-US"/>
            </a:defPPr>
            <a:lvl1pPr algn="ctr">
              <a:defRPr b="1">
                <a:solidFill>
                  <a:srgbClr val="0070C0"/>
                </a:solidFill>
                <a:latin typeface="+mn-lt"/>
                <a:ea typeface="Calibri" panose="020F0502020204030204" pitchFamily="34" charset="0"/>
                <a:cs typeface="Arial" panose="020B0604020202020204" pitchFamily="34" charset="0"/>
              </a:defRPr>
            </a:lvl1pPr>
          </a:lstStyle>
          <a:p>
            <a:r>
              <a:rPr lang="en-CA" dirty="0"/>
              <a:t>KYC Vetter</a:t>
            </a:r>
          </a:p>
        </p:txBody>
      </p:sp>
    </p:spTree>
    <p:extLst>
      <p:ext uri="{BB962C8B-B14F-4D97-AF65-F5344CB8AC3E}">
        <p14:creationId xmlns:p14="http://schemas.microsoft.com/office/powerpoint/2010/main" val="305431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r">
              <a:defRPr/>
            </a:pPr>
            <a:fld id="{379C486E-DB2A-4BE6-BF4D-5CBEF5B8BFFA}" type="slidenum">
              <a:rPr lang="en-US" smtClean="0"/>
              <a:pPr algn="r">
                <a:defRPr/>
              </a:pPr>
              <a:t>9</a:t>
            </a:fld>
            <a:endParaRPr lang="en-US" dirty="0"/>
          </a:p>
        </p:txBody>
      </p:sp>
      <p:cxnSp>
        <p:nvCxnSpPr>
          <p:cNvPr id="6" name="Straight Arrow Connector 5"/>
          <p:cNvCxnSpPr/>
          <p:nvPr/>
        </p:nvCxnSpPr>
        <p:spPr>
          <a:xfrm flipV="1">
            <a:off x="1323786" y="3599272"/>
            <a:ext cx="10666144" cy="28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610D7900-CAB2-BC43-9B11-2456EF171501}"/>
              </a:ext>
            </a:extLst>
          </p:cNvPr>
          <p:cNvSpPr txBox="1"/>
          <p:nvPr/>
        </p:nvSpPr>
        <p:spPr>
          <a:xfrm>
            <a:off x="1752636" y="2303323"/>
            <a:ext cx="2314501" cy="923330"/>
          </a:xfrm>
          <a:prstGeom prst="rect">
            <a:avLst/>
          </a:prstGeom>
          <a:noFill/>
        </p:spPr>
        <p:txBody>
          <a:bodyPr wrap="square" lIns="0" rtlCol="0" anchor="ctr">
            <a:spAutoFit/>
          </a:bodyPr>
          <a:lstStyle/>
          <a:p>
            <a:pPr algn="ctr"/>
            <a:r>
              <a:rPr lang="en-US" b="1" dirty="0">
                <a:solidFill>
                  <a:srgbClr val="00B050"/>
                </a:solidFill>
                <a:latin typeface="+mn-lt"/>
              </a:rPr>
              <a:t>Publish Use Case specification in November 2019 </a:t>
            </a:r>
          </a:p>
        </p:txBody>
      </p:sp>
      <p:pic>
        <p:nvPicPr>
          <p:cNvPr id="9" name="Picture 8">
            <a:extLst>
              <a:ext uri="{FF2B5EF4-FFF2-40B4-BE49-F238E27FC236}">
                <a16:creationId xmlns:a16="http://schemas.microsoft.com/office/drawing/2014/main" xmlns="" id="{8EA74EBC-3053-5243-B457-F967829D4267}"/>
              </a:ext>
            </a:extLst>
          </p:cNvPr>
          <p:cNvPicPr>
            <a:picLocks noChangeAspect="1"/>
          </p:cNvPicPr>
          <p:nvPr/>
        </p:nvPicPr>
        <p:blipFill>
          <a:blip r:embed="rId2"/>
          <a:stretch>
            <a:fillRect/>
          </a:stretch>
        </p:blipFill>
        <p:spPr>
          <a:xfrm>
            <a:off x="439999" y="2345627"/>
            <a:ext cx="904755" cy="904755"/>
          </a:xfrm>
          <a:prstGeom prst="rect">
            <a:avLst/>
          </a:prstGeom>
        </p:spPr>
      </p:pic>
      <p:sp>
        <p:nvSpPr>
          <p:cNvPr id="12" name="Text Placeholder 1"/>
          <p:cNvSpPr>
            <a:spLocks noGrp="1"/>
          </p:cNvSpPr>
          <p:nvPr>
            <p:ph type="body" sz="quarter" idx="10"/>
          </p:nvPr>
        </p:nvSpPr>
        <p:spPr>
          <a:xfrm>
            <a:off x="457200" y="26314"/>
            <a:ext cx="11274552" cy="861774"/>
          </a:xfrm>
        </p:spPr>
        <p:txBody>
          <a:bodyPr/>
          <a:lstStyle/>
          <a:p>
            <a:r>
              <a:rPr lang="en-US" dirty="0"/>
              <a:t>Enterprise Identity Distributed Ledger Network</a:t>
            </a:r>
            <a:r>
              <a:rPr lang="en-US" sz="2800" dirty="0"/>
              <a:t/>
            </a:r>
            <a:br>
              <a:rPr lang="en-US" sz="2800" dirty="0"/>
            </a:br>
            <a:r>
              <a:rPr lang="en-US" sz="2400" dirty="0"/>
              <a:t>Progress &amp; Plan </a:t>
            </a:r>
          </a:p>
        </p:txBody>
      </p:sp>
      <p:sp>
        <p:nvSpPr>
          <p:cNvPr id="13" name="TextBox 12">
            <a:extLst>
              <a:ext uri="{FF2B5EF4-FFF2-40B4-BE49-F238E27FC236}">
                <a16:creationId xmlns:a16="http://schemas.microsoft.com/office/drawing/2014/main" xmlns="" id="{610D7900-CAB2-BC43-9B11-2456EF171501}"/>
              </a:ext>
            </a:extLst>
          </p:cNvPr>
          <p:cNvSpPr txBox="1"/>
          <p:nvPr/>
        </p:nvSpPr>
        <p:spPr>
          <a:xfrm>
            <a:off x="-212254" y="1465297"/>
            <a:ext cx="2314501" cy="707886"/>
          </a:xfrm>
          <a:prstGeom prst="rect">
            <a:avLst/>
          </a:prstGeom>
          <a:noFill/>
        </p:spPr>
        <p:txBody>
          <a:bodyPr wrap="square" lIns="0" rtlCol="0" anchor="ctr">
            <a:spAutoFit/>
          </a:bodyPr>
          <a:lstStyle/>
          <a:p>
            <a:pPr algn="ctr"/>
            <a:r>
              <a:rPr lang="en-US" sz="2000" b="1" dirty="0">
                <a:solidFill>
                  <a:srgbClr val="005496"/>
                </a:solidFill>
                <a:latin typeface="+mn-lt"/>
              </a:rPr>
              <a:t>Research &amp; Specification </a:t>
            </a:r>
          </a:p>
        </p:txBody>
      </p:sp>
      <p:pic>
        <p:nvPicPr>
          <p:cNvPr id="14" name="Picture 13"/>
          <p:cNvPicPr>
            <a:picLocks noChangeAspect="1"/>
          </p:cNvPicPr>
          <p:nvPr/>
        </p:nvPicPr>
        <p:blipFill>
          <a:blip r:embed="rId3"/>
          <a:stretch>
            <a:fillRect/>
          </a:stretch>
        </p:blipFill>
        <p:spPr>
          <a:xfrm>
            <a:off x="174693" y="4079745"/>
            <a:ext cx="1845336" cy="764677"/>
          </a:xfrm>
          <a:prstGeom prst="rect">
            <a:avLst/>
          </a:prstGeom>
        </p:spPr>
      </p:pic>
      <p:sp>
        <p:nvSpPr>
          <p:cNvPr id="15" name="TextBox 14">
            <a:extLst>
              <a:ext uri="{FF2B5EF4-FFF2-40B4-BE49-F238E27FC236}">
                <a16:creationId xmlns:a16="http://schemas.microsoft.com/office/drawing/2014/main" xmlns="" id="{610D7900-CAB2-BC43-9B11-2456EF171501}"/>
              </a:ext>
            </a:extLst>
          </p:cNvPr>
          <p:cNvSpPr txBox="1"/>
          <p:nvPr/>
        </p:nvSpPr>
        <p:spPr>
          <a:xfrm>
            <a:off x="4582560" y="2303323"/>
            <a:ext cx="2314501" cy="923330"/>
          </a:xfrm>
          <a:prstGeom prst="rect">
            <a:avLst/>
          </a:prstGeom>
          <a:noFill/>
        </p:spPr>
        <p:txBody>
          <a:bodyPr wrap="square" lIns="0" rtlCol="0" anchor="ctr">
            <a:spAutoFit/>
          </a:bodyPr>
          <a:lstStyle/>
          <a:p>
            <a:pPr algn="ctr"/>
            <a:r>
              <a:rPr lang="en-GB" b="1" dirty="0">
                <a:solidFill>
                  <a:srgbClr val="00B050"/>
                </a:solidFill>
                <a:latin typeface="+mn-lt"/>
              </a:rPr>
              <a:t>Propose Technology standards for Integration </a:t>
            </a:r>
            <a:endParaRPr lang="en-US" b="1" dirty="0">
              <a:solidFill>
                <a:srgbClr val="00B050"/>
              </a:solidFill>
              <a:latin typeface="+mn-lt"/>
            </a:endParaRPr>
          </a:p>
        </p:txBody>
      </p:sp>
      <p:sp>
        <p:nvSpPr>
          <p:cNvPr id="16" name="TextBox 15">
            <a:extLst>
              <a:ext uri="{FF2B5EF4-FFF2-40B4-BE49-F238E27FC236}">
                <a16:creationId xmlns:a16="http://schemas.microsoft.com/office/drawing/2014/main" xmlns="" id="{610D7900-CAB2-BC43-9B11-2456EF171501}"/>
              </a:ext>
            </a:extLst>
          </p:cNvPr>
          <p:cNvSpPr txBox="1"/>
          <p:nvPr/>
        </p:nvSpPr>
        <p:spPr>
          <a:xfrm>
            <a:off x="6859173" y="2327052"/>
            <a:ext cx="2314501" cy="923330"/>
          </a:xfrm>
          <a:prstGeom prst="rect">
            <a:avLst/>
          </a:prstGeom>
          <a:noFill/>
        </p:spPr>
        <p:txBody>
          <a:bodyPr wrap="square" lIns="0" rtlCol="0" anchor="ctr">
            <a:spAutoFit/>
          </a:bodyPr>
          <a:lstStyle/>
          <a:p>
            <a:pPr algn="ctr"/>
            <a:r>
              <a:rPr lang="en-GB" b="1" dirty="0">
                <a:solidFill>
                  <a:srgbClr val="00B050"/>
                </a:solidFill>
                <a:latin typeface="+mn-lt"/>
              </a:rPr>
              <a:t>Submit EIDL </a:t>
            </a:r>
          </a:p>
          <a:p>
            <a:pPr algn="ctr"/>
            <a:r>
              <a:rPr lang="en-GB" b="1" dirty="0">
                <a:solidFill>
                  <a:srgbClr val="00B050"/>
                </a:solidFill>
                <a:latin typeface="+mn-lt"/>
              </a:rPr>
              <a:t>to IPNNI as </a:t>
            </a:r>
          </a:p>
          <a:p>
            <a:pPr algn="ctr"/>
            <a:r>
              <a:rPr lang="en-GB" b="1" dirty="0">
                <a:solidFill>
                  <a:srgbClr val="00B050"/>
                </a:solidFill>
                <a:latin typeface="+mn-lt"/>
              </a:rPr>
              <a:t>optional solution  </a:t>
            </a:r>
            <a:endParaRPr lang="en-US" b="1" dirty="0">
              <a:solidFill>
                <a:srgbClr val="00B050"/>
              </a:solidFill>
              <a:latin typeface="+mn-lt"/>
            </a:endParaRPr>
          </a:p>
        </p:txBody>
      </p:sp>
      <p:sp>
        <p:nvSpPr>
          <p:cNvPr id="17" name="TextBox 16">
            <a:extLst>
              <a:ext uri="{FF2B5EF4-FFF2-40B4-BE49-F238E27FC236}">
                <a16:creationId xmlns:a16="http://schemas.microsoft.com/office/drawing/2014/main" xmlns="" id="{610D7900-CAB2-BC43-9B11-2456EF171501}"/>
              </a:ext>
            </a:extLst>
          </p:cNvPr>
          <p:cNvSpPr txBox="1"/>
          <p:nvPr/>
        </p:nvSpPr>
        <p:spPr>
          <a:xfrm>
            <a:off x="2099548" y="3914060"/>
            <a:ext cx="2314501" cy="1200329"/>
          </a:xfrm>
          <a:prstGeom prst="rect">
            <a:avLst/>
          </a:prstGeom>
          <a:noFill/>
        </p:spPr>
        <p:txBody>
          <a:bodyPr wrap="square" lIns="0" rtlCol="0" anchor="ctr">
            <a:spAutoFit/>
          </a:bodyPr>
          <a:lstStyle/>
          <a:p>
            <a:pPr algn="ctr"/>
            <a:r>
              <a:rPr lang="en-US" b="1" dirty="0">
                <a:solidFill>
                  <a:srgbClr val="00B050"/>
                </a:solidFill>
                <a:latin typeface="+mn-lt"/>
              </a:rPr>
              <a:t>Agree Scope and Deliverables for </a:t>
            </a:r>
          </a:p>
          <a:p>
            <a:pPr algn="ctr"/>
            <a:r>
              <a:rPr lang="en-US" b="1" dirty="0">
                <a:solidFill>
                  <a:srgbClr val="00B050"/>
                </a:solidFill>
                <a:latin typeface="+mn-lt"/>
              </a:rPr>
              <a:t>PoC Phase 1</a:t>
            </a:r>
          </a:p>
          <a:p>
            <a:pPr algn="ctr"/>
            <a:r>
              <a:rPr lang="en-GB" b="1" dirty="0">
                <a:solidFill>
                  <a:srgbClr val="00B050"/>
                </a:solidFill>
                <a:latin typeface="+mn-lt"/>
              </a:rPr>
              <a:t>(Smart Contract)</a:t>
            </a:r>
            <a:endParaRPr lang="en-US" b="1" dirty="0">
              <a:solidFill>
                <a:srgbClr val="00B050"/>
              </a:solidFill>
              <a:latin typeface="+mn-lt"/>
            </a:endParaRPr>
          </a:p>
        </p:txBody>
      </p:sp>
      <p:sp>
        <p:nvSpPr>
          <p:cNvPr id="18" name="TextBox 17">
            <a:extLst>
              <a:ext uri="{FF2B5EF4-FFF2-40B4-BE49-F238E27FC236}">
                <a16:creationId xmlns:a16="http://schemas.microsoft.com/office/drawing/2014/main" xmlns="" id="{610D7900-CAB2-BC43-9B11-2456EF171501}"/>
              </a:ext>
            </a:extLst>
          </p:cNvPr>
          <p:cNvSpPr txBox="1"/>
          <p:nvPr/>
        </p:nvSpPr>
        <p:spPr>
          <a:xfrm>
            <a:off x="3744342" y="4606535"/>
            <a:ext cx="2314501" cy="646331"/>
          </a:xfrm>
          <a:prstGeom prst="rect">
            <a:avLst/>
          </a:prstGeom>
          <a:noFill/>
        </p:spPr>
        <p:txBody>
          <a:bodyPr wrap="square" lIns="0" rtlCol="0" anchor="ctr">
            <a:spAutoFit/>
          </a:bodyPr>
          <a:lstStyle/>
          <a:p>
            <a:pPr algn="ctr"/>
            <a:r>
              <a:rPr lang="en-US" b="1" dirty="0">
                <a:solidFill>
                  <a:srgbClr val="00B050"/>
                </a:solidFill>
                <a:latin typeface="+mn-lt"/>
              </a:rPr>
              <a:t>Development of </a:t>
            </a:r>
          </a:p>
          <a:p>
            <a:pPr algn="ctr"/>
            <a:r>
              <a:rPr lang="en-US" b="1" dirty="0">
                <a:solidFill>
                  <a:srgbClr val="00B050"/>
                </a:solidFill>
                <a:latin typeface="+mn-lt"/>
              </a:rPr>
              <a:t>PoC P1</a:t>
            </a:r>
          </a:p>
        </p:txBody>
      </p:sp>
      <p:sp>
        <p:nvSpPr>
          <p:cNvPr id="19" name="TextBox 18">
            <a:extLst>
              <a:ext uri="{FF2B5EF4-FFF2-40B4-BE49-F238E27FC236}">
                <a16:creationId xmlns:a16="http://schemas.microsoft.com/office/drawing/2014/main" xmlns="" id="{610D7900-CAB2-BC43-9B11-2456EF171501}"/>
              </a:ext>
            </a:extLst>
          </p:cNvPr>
          <p:cNvSpPr txBox="1"/>
          <p:nvPr/>
        </p:nvSpPr>
        <p:spPr>
          <a:xfrm>
            <a:off x="5739895" y="4035386"/>
            <a:ext cx="2314501" cy="646331"/>
          </a:xfrm>
          <a:prstGeom prst="rect">
            <a:avLst/>
          </a:prstGeom>
          <a:noFill/>
        </p:spPr>
        <p:txBody>
          <a:bodyPr wrap="square" lIns="0" rtlCol="0" anchor="ctr">
            <a:spAutoFit/>
          </a:bodyPr>
          <a:lstStyle/>
          <a:p>
            <a:pPr algn="ctr"/>
            <a:r>
              <a:rPr lang="en-US" b="1" dirty="0">
                <a:solidFill>
                  <a:srgbClr val="00B050"/>
                </a:solidFill>
                <a:latin typeface="+mn-lt"/>
              </a:rPr>
              <a:t>Demonstrate </a:t>
            </a:r>
          </a:p>
          <a:p>
            <a:pPr algn="ctr"/>
            <a:r>
              <a:rPr lang="en-US" b="1" dirty="0">
                <a:solidFill>
                  <a:srgbClr val="00B050"/>
                </a:solidFill>
                <a:latin typeface="+mn-lt"/>
              </a:rPr>
              <a:t>PoC P1</a:t>
            </a:r>
          </a:p>
        </p:txBody>
      </p:sp>
      <p:sp>
        <p:nvSpPr>
          <p:cNvPr id="20" name="TextBox 19">
            <a:extLst>
              <a:ext uri="{FF2B5EF4-FFF2-40B4-BE49-F238E27FC236}">
                <a16:creationId xmlns:a16="http://schemas.microsoft.com/office/drawing/2014/main" xmlns="" id="{610D7900-CAB2-BC43-9B11-2456EF171501}"/>
              </a:ext>
            </a:extLst>
          </p:cNvPr>
          <p:cNvSpPr txBox="1"/>
          <p:nvPr/>
        </p:nvSpPr>
        <p:spPr>
          <a:xfrm>
            <a:off x="7161707" y="4577511"/>
            <a:ext cx="2314501" cy="923330"/>
          </a:xfrm>
          <a:prstGeom prst="rect">
            <a:avLst/>
          </a:prstGeom>
          <a:noFill/>
        </p:spPr>
        <p:txBody>
          <a:bodyPr wrap="square" lIns="0" rtlCol="0" anchor="ctr">
            <a:spAutoFit/>
          </a:bodyPr>
          <a:lstStyle/>
          <a:p>
            <a:pPr algn="ctr"/>
            <a:r>
              <a:rPr lang="en-US" b="1" dirty="0">
                <a:solidFill>
                  <a:schemeClr val="tx2"/>
                </a:solidFill>
                <a:latin typeface="+mn-lt"/>
              </a:rPr>
              <a:t>PoC Phase 2</a:t>
            </a:r>
          </a:p>
          <a:p>
            <a:pPr algn="ctr"/>
            <a:r>
              <a:rPr lang="en-US" b="1" dirty="0">
                <a:solidFill>
                  <a:schemeClr val="tx2"/>
                </a:solidFill>
                <a:latin typeface="+mn-lt"/>
              </a:rPr>
              <a:t>Implement Agreed Standards (DID &amp; VC) </a:t>
            </a:r>
          </a:p>
        </p:txBody>
      </p:sp>
      <p:cxnSp>
        <p:nvCxnSpPr>
          <p:cNvPr id="22" name="Straight Connector 21"/>
          <p:cNvCxnSpPr/>
          <p:nvPr/>
        </p:nvCxnSpPr>
        <p:spPr>
          <a:xfrm>
            <a:off x="2737646" y="3226653"/>
            <a:ext cx="469232" cy="389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76730" y="3204321"/>
            <a:ext cx="469232" cy="4067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924134" y="3202501"/>
            <a:ext cx="520399" cy="4053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206878" y="3628544"/>
            <a:ext cx="451184" cy="406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849161" y="3611095"/>
            <a:ext cx="835096" cy="8977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871106" y="3600728"/>
            <a:ext cx="386578" cy="479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8444533" y="3607841"/>
            <a:ext cx="790132" cy="99037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1082027" y="3211393"/>
            <a:ext cx="469232" cy="389335"/>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xmlns="" id="{610D7900-CAB2-BC43-9B11-2456EF171501}"/>
              </a:ext>
            </a:extLst>
          </p:cNvPr>
          <p:cNvSpPr txBox="1"/>
          <p:nvPr/>
        </p:nvSpPr>
        <p:spPr>
          <a:xfrm>
            <a:off x="9549825" y="2293446"/>
            <a:ext cx="2314501" cy="923330"/>
          </a:xfrm>
          <a:prstGeom prst="rect">
            <a:avLst/>
          </a:prstGeom>
          <a:noFill/>
        </p:spPr>
        <p:txBody>
          <a:bodyPr wrap="square" lIns="0" rtlCol="0" anchor="ctr">
            <a:spAutoFit/>
          </a:bodyPr>
          <a:lstStyle/>
          <a:p>
            <a:pPr algn="ctr"/>
            <a:r>
              <a:rPr lang="en-GB" b="1" dirty="0">
                <a:solidFill>
                  <a:schemeClr val="tx2"/>
                </a:solidFill>
                <a:latin typeface="+mn-lt"/>
              </a:rPr>
              <a:t>IPNNI </a:t>
            </a:r>
          </a:p>
          <a:p>
            <a:pPr algn="ctr"/>
            <a:r>
              <a:rPr lang="en-GB" b="1" dirty="0">
                <a:solidFill>
                  <a:schemeClr val="tx2"/>
                </a:solidFill>
                <a:latin typeface="+mn-lt"/>
              </a:rPr>
              <a:t>EIDL </a:t>
            </a:r>
          </a:p>
          <a:p>
            <a:pPr algn="ctr"/>
            <a:r>
              <a:rPr lang="en-GB" b="1" dirty="0">
                <a:solidFill>
                  <a:schemeClr val="tx2"/>
                </a:solidFill>
                <a:latin typeface="+mn-lt"/>
              </a:rPr>
              <a:t>Specification </a:t>
            </a:r>
            <a:endParaRPr lang="en-US" b="1" dirty="0">
              <a:solidFill>
                <a:schemeClr val="tx2"/>
              </a:solidFill>
              <a:latin typeface="+mn-lt"/>
            </a:endParaRPr>
          </a:p>
        </p:txBody>
      </p:sp>
      <p:sp>
        <p:nvSpPr>
          <p:cNvPr id="40" name="TextBox 39">
            <a:extLst>
              <a:ext uri="{FF2B5EF4-FFF2-40B4-BE49-F238E27FC236}">
                <a16:creationId xmlns:a16="http://schemas.microsoft.com/office/drawing/2014/main" xmlns="" id="{610D7900-CAB2-BC43-9B11-2456EF171501}"/>
              </a:ext>
            </a:extLst>
          </p:cNvPr>
          <p:cNvSpPr txBox="1"/>
          <p:nvPr/>
        </p:nvSpPr>
        <p:spPr>
          <a:xfrm>
            <a:off x="9133537" y="4051862"/>
            <a:ext cx="2314501" cy="646331"/>
          </a:xfrm>
          <a:prstGeom prst="rect">
            <a:avLst/>
          </a:prstGeom>
          <a:noFill/>
        </p:spPr>
        <p:txBody>
          <a:bodyPr wrap="square" lIns="0" rtlCol="0" anchor="ctr">
            <a:spAutoFit/>
          </a:bodyPr>
          <a:lstStyle/>
          <a:p>
            <a:pPr algn="ctr"/>
            <a:r>
              <a:rPr lang="en-US" b="1" dirty="0">
                <a:solidFill>
                  <a:schemeClr val="tx2"/>
                </a:solidFill>
                <a:latin typeface="+mn-lt"/>
              </a:rPr>
              <a:t>Demonstrate </a:t>
            </a:r>
          </a:p>
          <a:p>
            <a:pPr algn="ctr"/>
            <a:r>
              <a:rPr lang="en-US" b="1" dirty="0">
                <a:solidFill>
                  <a:schemeClr val="tx2"/>
                </a:solidFill>
                <a:latin typeface="+mn-lt"/>
              </a:rPr>
              <a:t>PoC P2</a:t>
            </a:r>
          </a:p>
        </p:txBody>
      </p:sp>
      <p:cxnSp>
        <p:nvCxnSpPr>
          <p:cNvPr id="41" name="Straight Connector 40"/>
          <p:cNvCxnSpPr/>
          <p:nvPr/>
        </p:nvCxnSpPr>
        <p:spPr>
          <a:xfrm flipV="1">
            <a:off x="10325879" y="3616512"/>
            <a:ext cx="330598" cy="498778"/>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xmlns="" id="{610D7900-CAB2-BC43-9B11-2456EF171501}"/>
              </a:ext>
            </a:extLst>
          </p:cNvPr>
          <p:cNvSpPr txBox="1"/>
          <p:nvPr/>
        </p:nvSpPr>
        <p:spPr>
          <a:xfrm>
            <a:off x="58252" y="4974562"/>
            <a:ext cx="2314501" cy="400110"/>
          </a:xfrm>
          <a:prstGeom prst="rect">
            <a:avLst/>
          </a:prstGeom>
          <a:noFill/>
        </p:spPr>
        <p:txBody>
          <a:bodyPr wrap="square" lIns="0" rtlCol="0" anchor="ctr">
            <a:spAutoFit/>
          </a:bodyPr>
          <a:lstStyle>
            <a:defPPr>
              <a:defRPr lang="en-US"/>
            </a:defPPr>
            <a:lvl1pPr algn="ctr">
              <a:defRPr sz="2000" b="1">
                <a:solidFill>
                  <a:srgbClr val="005496"/>
                </a:solidFill>
                <a:latin typeface="+mn-lt"/>
              </a:defRPr>
            </a:lvl1pPr>
          </a:lstStyle>
          <a:p>
            <a:r>
              <a:rPr lang="en-US" dirty="0"/>
              <a:t>Proof Of Concept</a:t>
            </a:r>
          </a:p>
        </p:txBody>
      </p:sp>
      <p:sp>
        <p:nvSpPr>
          <p:cNvPr id="44" name="TextBox 43">
            <a:extLst>
              <a:ext uri="{FF2B5EF4-FFF2-40B4-BE49-F238E27FC236}">
                <a16:creationId xmlns:a16="http://schemas.microsoft.com/office/drawing/2014/main" xmlns="" id="{610D7900-CAB2-BC43-9B11-2456EF171501}"/>
              </a:ext>
            </a:extLst>
          </p:cNvPr>
          <p:cNvSpPr txBox="1"/>
          <p:nvPr/>
        </p:nvSpPr>
        <p:spPr>
          <a:xfrm>
            <a:off x="30560" y="5333359"/>
            <a:ext cx="2314501" cy="400110"/>
          </a:xfrm>
          <a:prstGeom prst="rect">
            <a:avLst/>
          </a:prstGeom>
          <a:noFill/>
        </p:spPr>
        <p:txBody>
          <a:bodyPr wrap="square" lIns="0" rtlCol="0" anchor="ctr">
            <a:spAutoFit/>
          </a:bodyPr>
          <a:lstStyle>
            <a:defPPr>
              <a:defRPr lang="en-US"/>
            </a:defPPr>
            <a:lvl1pPr algn="ctr">
              <a:defRPr sz="2000" b="1">
                <a:solidFill>
                  <a:srgbClr val="005496"/>
                </a:solidFill>
                <a:latin typeface="+mn-lt"/>
              </a:defRPr>
            </a:lvl1pPr>
          </a:lstStyle>
          <a:p>
            <a:r>
              <a:rPr lang="en-US" dirty="0"/>
              <a:t>Agile Process </a:t>
            </a:r>
          </a:p>
        </p:txBody>
      </p:sp>
      <p:sp>
        <p:nvSpPr>
          <p:cNvPr id="45" name="TextBox 44">
            <a:extLst>
              <a:ext uri="{FF2B5EF4-FFF2-40B4-BE49-F238E27FC236}">
                <a16:creationId xmlns:a16="http://schemas.microsoft.com/office/drawing/2014/main" xmlns="" id="{610D7900-CAB2-BC43-9B11-2456EF171501}"/>
              </a:ext>
            </a:extLst>
          </p:cNvPr>
          <p:cNvSpPr txBox="1"/>
          <p:nvPr/>
        </p:nvSpPr>
        <p:spPr>
          <a:xfrm>
            <a:off x="2559318" y="5591398"/>
            <a:ext cx="3296868" cy="707886"/>
          </a:xfrm>
          <a:prstGeom prst="rect">
            <a:avLst/>
          </a:prstGeom>
          <a:noFill/>
        </p:spPr>
        <p:txBody>
          <a:bodyPr wrap="square" lIns="0" rtlCol="0" anchor="ctr">
            <a:spAutoFit/>
          </a:bodyPr>
          <a:lstStyle>
            <a:defPPr>
              <a:defRPr lang="en-US"/>
            </a:defPPr>
            <a:lvl1pPr algn="ctr">
              <a:defRPr sz="2000" b="1">
                <a:solidFill>
                  <a:srgbClr val="005496"/>
                </a:solidFill>
                <a:latin typeface="+mn-lt"/>
              </a:defRPr>
            </a:lvl1p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Validate Identity &amp; TN Authorization on DLT</a:t>
            </a:r>
          </a:p>
        </p:txBody>
      </p:sp>
      <p:sp>
        <p:nvSpPr>
          <p:cNvPr id="48" name="TextBox 47">
            <a:extLst>
              <a:ext uri="{FF2B5EF4-FFF2-40B4-BE49-F238E27FC236}">
                <a16:creationId xmlns:a16="http://schemas.microsoft.com/office/drawing/2014/main" xmlns="" id="{610D7900-CAB2-BC43-9B11-2456EF171501}"/>
              </a:ext>
            </a:extLst>
          </p:cNvPr>
          <p:cNvSpPr txBox="1"/>
          <p:nvPr/>
        </p:nvSpPr>
        <p:spPr>
          <a:xfrm>
            <a:off x="6211346" y="1055035"/>
            <a:ext cx="3999454" cy="1015663"/>
          </a:xfrm>
          <a:prstGeom prst="rect">
            <a:avLst/>
          </a:prstGeom>
          <a:noFill/>
        </p:spPr>
        <p:txBody>
          <a:bodyPr wrap="square" lIns="0" rtlCol="0" anchor="ctr">
            <a:spAutoFit/>
          </a:bodyPr>
          <a:lstStyle>
            <a:defPPr>
              <a:defRPr lang="en-US"/>
            </a:defPPr>
            <a:lvl1pPr algn="ctr">
              <a:defRPr sz="2000" b="1">
                <a:solidFill>
                  <a:srgbClr val="005496"/>
                </a:solidFill>
                <a:latin typeface="+mn-lt"/>
              </a:defRPr>
            </a:lvl1p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Define appropriate technology standards and frameworks for implementation </a:t>
            </a:r>
          </a:p>
        </p:txBody>
      </p:sp>
      <p:sp>
        <p:nvSpPr>
          <p:cNvPr id="31" name="TextBox 30">
            <a:extLst>
              <a:ext uri="{FF2B5EF4-FFF2-40B4-BE49-F238E27FC236}">
                <a16:creationId xmlns:a16="http://schemas.microsoft.com/office/drawing/2014/main" xmlns="" id="{610D7900-CAB2-BC43-9B11-2456EF171501}"/>
              </a:ext>
            </a:extLst>
          </p:cNvPr>
          <p:cNvSpPr txBox="1"/>
          <p:nvPr/>
        </p:nvSpPr>
        <p:spPr>
          <a:xfrm>
            <a:off x="6670523" y="5547479"/>
            <a:ext cx="3296868" cy="707886"/>
          </a:xfrm>
          <a:prstGeom prst="rect">
            <a:avLst/>
          </a:prstGeom>
          <a:noFill/>
        </p:spPr>
        <p:txBody>
          <a:bodyPr wrap="square" lIns="0" rtlCol="0" anchor="ctr">
            <a:spAutoFit/>
          </a:bodyPr>
          <a:lstStyle>
            <a:defPPr>
              <a:defRPr lang="en-US"/>
            </a:defPPr>
            <a:lvl1pPr algn="ctr">
              <a:defRPr sz="2000" b="1">
                <a:solidFill>
                  <a:srgbClr val="005496"/>
                </a:solidFill>
                <a:latin typeface="+mn-lt"/>
              </a:defRPr>
            </a:lvl1p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Validate interoperability </a:t>
            </a: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Technologies </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1342334"/>
      </p:ext>
    </p:extLst>
  </p:cSld>
  <p:clrMapOvr>
    <a:masterClrMapping/>
  </p:clrMapOvr>
</p:sld>
</file>

<file path=ppt/theme/theme1.xml><?xml version="1.0" encoding="utf-8"?>
<a:theme xmlns:a="http://schemas.openxmlformats.org/drawingml/2006/main" name="a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t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2EB3E70E283418C9EA32A89AB8292" ma:contentTypeVersion="11" ma:contentTypeDescription="Create a new document." ma:contentTypeScope="" ma:versionID="00edd86bfd3e96583caf33e307281605">
  <xsd:schema xmlns:xsd="http://www.w3.org/2001/XMLSchema" xmlns:xs="http://www.w3.org/2001/XMLSchema" xmlns:p="http://schemas.microsoft.com/office/2006/metadata/properties" xmlns:ns2="fdfba2c9-0271-4427-af80-f8bed3722a0a" xmlns:ns3="7bc8ab99-10ba-417f-ba97-b8d9d42f191b" targetNamespace="http://schemas.microsoft.com/office/2006/metadata/properties" ma:root="true" ma:fieldsID="a9e30cdebb204f33a6ccb5d0690ea38f" ns2:_="" ns3:_="">
    <xsd:import namespace="fdfba2c9-0271-4427-af80-f8bed3722a0a"/>
    <xsd:import namespace="7bc8ab99-10ba-417f-ba97-b8d9d42f19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ba2c9-0271-4427-af80-f8bed3722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c8ab99-10ba-417f-ba97-b8d9d42f19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497416-4A8E-4DFC-9BAA-2475DBCB0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fba2c9-0271-4427-af80-f8bed3722a0a"/>
    <ds:schemaRef ds:uri="7bc8ab99-10ba-417f-ba97-b8d9d42f1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33168C-82AB-4E13-A266-C1473218F186}">
  <ds:schemaRefs>
    <ds:schemaRef ds:uri="http://schemas.microsoft.com/sharepoint/v3/contenttype/forms"/>
  </ds:schemaRefs>
</ds:datastoreItem>
</file>

<file path=customXml/itemProps3.xml><?xml version="1.0" encoding="utf-8"?>
<ds:datastoreItem xmlns:ds="http://schemas.openxmlformats.org/officeDocument/2006/customXml" ds:itemID="{D60456B6-D3A7-4A93-9967-A759FE1909CA}">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fdfba2c9-0271-4427-af80-f8bed3722a0a"/>
    <ds:schemaRef ds:uri="http://purl.org/dc/dcmitype/"/>
    <ds:schemaRef ds:uri="http://schemas.microsoft.com/office/infopath/2007/PartnerControls"/>
    <ds:schemaRef ds:uri="7bc8ab99-10ba-417f-ba97-b8d9d42f191b"/>
  </ds:schemaRefs>
</ds:datastoreItem>
</file>

<file path=docProps/app.xml><?xml version="1.0" encoding="utf-8"?>
<Properties xmlns="http://schemas.openxmlformats.org/officeDocument/2006/extended-properties" xmlns:vt="http://schemas.openxmlformats.org/officeDocument/2006/docPropsVTypes">
  <Template>atis</Template>
  <TotalTime>9967</TotalTime>
  <Words>2265</Words>
  <Application>Microsoft Office PowerPoint</Application>
  <PresentationFormat>Widescreen</PresentationFormat>
  <Paragraphs>583</Paragraphs>
  <Slides>26</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Calibri</vt:lpstr>
      <vt:lpstr>Courier New</vt:lpstr>
      <vt:lpstr>Helvetica Neue</vt:lpstr>
      <vt:lpstr>Helvetica Neue Medium</vt:lpstr>
      <vt:lpstr>Poppins</vt:lpstr>
      <vt:lpstr>Roboto</vt:lpstr>
      <vt:lpstr>Tahoma</vt:lpstr>
      <vt:lpstr>Times New Roman</vt:lpstr>
      <vt:lpstr>atis</vt:lpstr>
      <vt:lpstr>1_atis</vt:lpstr>
      <vt:lpstr>2_atis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Hank Daugherty</dc:creator>
  <cp:lastModifiedBy>Ian Deakin - ATIS</cp:lastModifiedBy>
  <cp:revision>280</cp:revision>
  <cp:lastPrinted>2020-06-11T13:11:54Z</cp:lastPrinted>
  <dcterms:created xsi:type="dcterms:W3CDTF">2017-03-02T19:43:29Z</dcterms:created>
  <dcterms:modified xsi:type="dcterms:W3CDTF">2020-08-06T17:07:40Z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0x010100DF22EB3E70E283418C9EA32A89AB8292</vt:lpwstr>
  </property>
  <property fmtid="{D5CDD505-2E9C-101B-9397-08002B2CF9AE}" pid="3" name="Order">
    <vt:r8>44290800</vt:r8>
  </property>
</Properties>
</file>