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12"/>
  </p:notesMasterIdLst>
  <p:handoutMasterIdLst>
    <p:handoutMasterId r:id="rId13"/>
  </p:handoutMasterIdLst>
  <p:sldIdLst>
    <p:sldId id="322" r:id="rId2"/>
    <p:sldId id="423" r:id="rId3"/>
    <p:sldId id="424" r:id="rId4"/>
    <p:sldId id="426" r:id="rId5"/>
    <p:sldId id="427" r:id="rId6"/>
    <p:sldId id="425" r:id="rId7"/>
    <p:sldId id="412" r:id="rId8"/>
    <p:sldId id="416" r:id="rId9"/>
    <p:sldId id="421" r:id="rId10"/>
    <p:sldId id="422" r:id="rId11"/>
  </p:sldIdLst>
  <p:sldSz cx="9144000" cy="5715000" type="screen16x10"/>
  <p:notesSz cx="6954838" cy="9240838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400" kern="1200">
        <a:solidFill>
          <a:srgbClr val="CCCCCC"/>
        </a:solidFill>
        <a:latin typeface="Verdana" pitchFamily="-111" charset="0"/>
        <a:ea typeface="Arial" pitchFamily="-111" charset="-52"/>
        <a:cs typeface="Arial" pitchFamily="-111" charset="-52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400" kern="1200">
        <a:solidFill>
          <a:srgbClr val="CCCCCC"/>
        </a:solidFill>
        <a:latin typeface="Verdana" pitchFamily="-111" charset="0"/>
        <a:ea typeface="Arial" pitchFamily="-111" charset="-52"/>
        <a:cs typeface="Arial" pitchFamily="-111" charset="-52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400" kern="1200">
        <a:solidFill>
          <a:srgbClr val="CCCCCC"/>
        </a:solidFill>
        <a:latin typeface="Verdana" pitchFamily="-111" charset="0"/>
        <a:ea typeface="Arial" pitchFamily="-111" charset="-52"/>
        <a:cs typeface="Arial" pitchFamily="-111" charset="-52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400" kern="1200">
        <a:solidFill>
          <a:srgbClr val="CCCCCC"/>
        </a:solidFill>
        <a:latin typeface="Verdana" pitchFamily="-111" charset="0"/>
        <a:ea typeface="Arial" pitchFamily="-111" charset="-52"/>
        <a:cs typeface="Arial" pitchFamily="-111" charset="-52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400" kern="1200">
        <a:solidFill>
          <a:srgbClr val="CCCCCC"/>
        </a:solidFill>
        <a:latin typeface="Verdana" pitchFamily="-111" charset="0"/>
        <a:ea typeface="Arial" pitchFamily="-111" charset="-52"/>
        <a:cs typeface="Arial" pitchFamily="-111" charset="-52"/>
      </a:defRPr>
    </a:lvl5pPr>
    <a:lvl6pPr marL="2286000" algn="l" defTabSz="457200" rtl="0" eaLnBrk="1" latinLnBrk="0" hangingPunct="1">
      <a:defRPr sz="2400" kern="1200">
        <a:solidFill>
          <a:srgbClr val="CCCCCC"/>
        </a:solidFill>
        <a:latin typeface="Verdana" pitchFamily="-111" charset="0"/>
        <a:ea typeface="Arial" pitchFamily="-111" charset="-52"/>
        <a:cs typeface="Arial" pitchFamily="-111" charset="-52"/>
      </a:defRPr>
    </a:lvl6pPr>
    <a:lvl7pPr marL="2743200" algn="l" defTabSz="457200" rtl="0" eaLnBrk="1" latinLnBrk="0" hangingPunct="1">
      <a:defRPr sz="2400" kern="1200">
        <a:solidFill>
          <a:srgbClr val="CCCCCC"/>
        </a:solidFill>
        <a:latin typeface="Verdana" pitchFamily="-111" charset="0"/>
        <a:ea typeface="Arial" pitchFamily="-111" charset="-52"/>
        <a:cs typeface="Arial" pitchFamily="-111" charset="-52"/>
      </a:defRPr>
    </a:lvl7pPr>
    <a:lvl8pPr marL="3200400" algn="l" defTabSz="457200" rtl="0" eaLnBrk="1" latinLnBrk="0" hangingPunct="1">
      <a:defRPr sz="2400" kern="1200">
        <a:solidFill>
          <a:srgbClr val="CCCCCC"/>
        </a:solidFill>
        <a:latin typeface="Verdana" pitchFamily="-111" charset="0"/>
        <a:ea typeface="Arial" pitchFamily="-111" charset="-52"/>
        <a:cs typeface="Arial" pitchFamily="-111" charset="-52"/>
      </a:defRPr>
    </a:lvl8pPr>
    <a:lvl9pPr marL="3657600" algn="l" defTabSz="457200" rtl="0" eaLnBrk="1" latinLnBrk="0" hangingPunct="1">
      <a:defRPr sz="2400" kern="1200">
        <a:solidFill>
          <a:srgbClr val="CCCCCC"/>
        </a:solidFill>
        <a:latin typeface="Verdana" pitchFamily="-111" charset="0"/>
        <a:ea typeface="Arial" pitchFamily="-111" charset="-52"/>
        <a:cs typeface="Arial" pitchFamily="-111" charset="-5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7200"/>
    <a:srgbClr val="484848"/>
    <a:srgbClr val="0C2577"/>
    <a:srgbClr val="EEEEEF"/>
    <a:srgbClr val="FA00A1"/>
    <a:srgbClr val="81017E"/>
    <a:srgbClr val="FFFCFF"/>
    <a:srgbClr val="FCFFFF"/>
    <a:srgbClr val="FFFF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4" autoAdjust="0"/>
    <p:restoredTop sz="98663" autoAdjust="0"/>
  </p:normalViewPr>
  <p:slideViewPr>
    <p:cSldViewPr showGuides="1">
      <p:cViewPr varScale="1">
        <p:scale>
          <a:sx n="125" d="100"/>
          <a:sy n="125" d="100"/>
        </p:scale>
        <p:origin x="-102" y="-246"/>
      </p:cViewPr>
      <p:guideLst>
        <p:guide orient="horz" pos="2275"/>
        <p:guide orient="horz" pos="3753"/>
        <p:guide orient="horz" pos="837"/>
        <p:guide orient="horz" pos="761"/>
        <p:guide pos="249"/>
        <p:guide pos="2732"/>
        <p:guide pos="514"/>
        <p:guide pos="2830"/>
        <p:guide pos="5047"/>
      </p:guideLst>
    </p:cSldViewPr>
  </p:slideViewPr>
  <p:outlineViewPr>
    <p:cViewPr>
      <p:scale>
        <a:sx n="33" d="100"/>
        <a:sy n="33" d="100"/>
      </p:scale>
      <p:origin x="48" y="38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586" y="-84"/>
      </p:cViewPr>
      <p:guideLst>
        <p:guide orient="horz" pos="2911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667" tIns="46334" rIns="92667" bIns="4633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667" tIns="46334" rIns="92667" bIns="46334" rtlCol="0"/>
          <a:lstStyle>
            <a:lvl1pPr algn="r">
              <a:defRPr sz="1200"/>
            </a:lvl1pPr>
          </a:lstStyle>
          <a:p>
            <a:fld id="{F0D6E04C-261E-9A4B-87FA-9E0A5C547B79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667" tIns="46334" rIns="92667" bIns="4633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667" tIns="46334" rIns="92667" bIns="46334" rtlCol="0" anchor="b"/>
          <a:lstStyle>
            <a:lvl1pPr algn="r">
              <a:defRPr sz="1200"/>
            </a:lvl1pPr>
          </a:lstStyle>
          <a:p>
            <a:fld id="{86D196CD-80A8-F445-AD79-F2399E701B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6676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7" tIns="46334" rIns="92667" bIns="46334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-111" charset="-52"/>
              </a:defRPr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6" y="0"/>
            <a:ext cx="3013763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7" tIns="46334" rIns="92667" bIns="46334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-111" charset="-52"/>
              </a:defRPr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695325"/>
            <a:ext cx="553720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4" y="4389399"/>
            <a:ext cx="5563870" cy="4158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7" tIns="46334" rIns="92667" bIns="46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7192"/>
            <a:ext cx="3013763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7" tIns="46334" rIns="92667" bIns="46334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-111" charset="-52"/>
              </a:defRPr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6" y="8777192"/>
            <a:ext cx="3013763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7" tIns="46334" rIns="92667" bIns="46334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-111" charset="-52"/>
              </a:defRPr>
            </a:lvl1pPr>
          </a:lstStyle>
          <a:p>
            <a:fld id="{A3AD1AF0-EF42-6547-B48F-38F182FBCF9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351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-52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-52"/>
        <a:ea typeface="ＭＳ Ｐゴシック" pitchFamily="-11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-52"/>
        <a:ea typeface="ＭＳ Ｐゴシック" pitchFamily="-11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-52"/>
        <a:ea typeface="ＭＳ Ｐゴシック" pitchFamily="-11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-52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D1AF0-EF42-6547-B48F-38F182FBCF9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ntrnl_cnsmr_exp_cvr_2.jpg"/>
          <p:cNvPicPr>
            <a:picLocks noChangeAspect="1"/>
          </p:cNvPicPr>
          <p:nvPr userDrawn="1"/>
        </p:nvPicPr>
        <p:blipFill>
          <a:blip r:embed="rId2"/>
          <a:srcRect t="8496"/>
          <a:stretch>
            <a:fillRect/>
          </a:stretch>
        </p:blipFill>
        <p:spPr>
          <a:xfrm>
            <a:off x="1" y="0"/>
            <a:ext cx="7543799" cy="5334416"/>
          </a:xfrm>
          <a:prstGeom prst="rect">
            <a:avLst/>
          </a:prstGeom>
        </p:spPr>
      </p:pic>
      <p:sp>
        <p:nvSpPr>
          <p:cNvPr id="20" name="Title 19"/>
          <p:cNvSpPr>
            <a:spLocks noGrp="1"/>
          </p:cNvSpPr>
          <p:nvPr>
            <p:ph type="title"/>
          </p:nvPr>
        </p:nvSpPr>
        <p:spPr bwMode="gray">
          <a:xfrm>
            <a:off x="815975" y="952500"/>
            <a:ext cx="5432425" cy="964634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10"/>
          </p:nvPr>
        </p:nvSpPr>
        <p:spPr bwMode="gray">
          <a:xfrm>
            <a:off x="815975" y="2082800"/>
            <a:ext cx="5638800" cy="3175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att_rp_hz_rgb_grd_po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32977" y="317501"/>
            <a:ext cx="1952248" cy="457201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828676" y="5301656"/>
            <a:ext cx="5495925" cy="9233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600" dirty="0" smtClean="0">
                <a:solidFill>
                  <a:srgbClr val="484848"/>
                </a:solidFill>
              </a:rPr>
              <a:t>© 2013 AT&amp;T Intellectual Property. All rights reserved. AT&amp;T and the AT&amp;T logo are trademarks of AT&amp;T Intellectual Property.</a:t>
            </a:r>
          </a:p>
        </p:txBody>
      </p:sp>
      <p:sp>
        <p:nvSpPr>
          <p:cNvPr id="18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824970" y="5391397"/>
            <a:ext cx="4890029" cy="923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>
              <a:defRPr sz="600">
                <a:solidFill>
                  <a:srgbClr val="484848"/>
                </a:solidFill>
              </a:defRPr>
            </a:lvl1pPr>
          </a:lstStyle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5"/>
          <p:cNvSpPr>
            <a:spLocks noGrp="1"/>
          </p:cNvSpPr>
          <p:nvPr>
            <p:ph type="title"/>
          </p:nvPr>
        </p:nvSpPr>
        <p:spPr>
          <a:xfrm>
            <a:off x="815974" y="317500"/>
            <a:ext cx="6933623" cy="8636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expressive 3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50054" y="1"/>
            <a:ext cx="1297121" cy="2840014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FE11F-158B-594E-8BEE-CC26B87FEB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3647" y="5381230"/>
            <a:ext cx="817563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900" b="1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 - </a:t>
            </a:r>
            <a:fld id="{15CEC028-4BD7-4A4E-A4A9-75E25B4D8138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r>
              <a:rPr lang="en-US" dirty="0" smtClean="0"/>
              <a:t> - </a:t>
            </a:r>
            <a:endParaRPr lang="en-US" dirty="0"/>
          </a:p>
        </p:txBody>
      </p:sp>
      <p:sp>
        <p:nvSpPr>
          <p:cNvPr id="5" name="Title 15"/>
          <p:cNvSpPr>
            <a:spLocks noGrp="1"/>
          </p:cNvSpPr>
          <p:nvPr>
            <p:ph type="title"/>
          </p:nvPr>
        </p:nvSpPr>
        <p:spPr>
          <a:xfrm>
            <a:off x="410444" y="317500"/>
            <a:ext cx="8328744" cy="698500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2800" b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8"/>
          <p:cNvSpPr txBox="1">
            <a:spLocks/>
          </p:cNvSpPr>
          <p:nvPr userDrawn="1"/>
        </p:nvSpPr>
        <p:spPr>
          <a:xfrm>
            <a:off x="406400" y="5439833"/>
            <a:ext cx="385235" cy="127000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EFE11F-158B-594E-8BEE-CC26B87FEB38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Verdana" pitchFamily="-111" charset="0"/>
                <a:ea typeface="Arial" pitchFamily="-111" charset="-52"/>
                <a:cs typeface="Arial" pitchFamily="-111" charset="-52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Verdana" pitchFamily="-111" charset="0"/>
              <a:ea typeface="Arial" pitchFamily="-111" charset="-52"/>
              <a:cs typeface="Arial" pitchFamily="-111" charset="-5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381000"/>
            <a:ext cx="8037513" cy="698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836F914D-95ED-4FF5-AEBB-ACF92B1675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slide2.png"/>
          <p:cNvPicPr>
            <a:picLocks noChangeAspect="1"/>
          </p:cNvPicPr>
          <p:nvPr userDrawn="1"/>
        </p:nvPicPr>
        <p:blipFill>
          <a:blip r:embed="rId2"/>
          <a:srcRect t="17750"/>
          <a:stretch>
            <a:fillRect/>
          </a:stretch>
        </p:blipFill>
        <p:spPr>
          <a:xfrm>
            <a:off x="0" y="0"/>
            <a:ext cx="7239000" cy="5278212"/>
          </a:xfrm>
          <a:prstGeom prst="rect">
            <a:avLst/>
          </a:prstGeom>
        </p:spPr>
      </p:pic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 bwMode="gray">
          <a:xfrm>
            <a:off x="815976" y="960167"/>
            <a:ext cx="5280024" cy="1296711"/>
          </a:xfrm>
          <a:prstGeom prst="rect">
            <a:avLst/>
          </a:prstGeom>
        </p:spPr>
        <p:txBody>
          <a:bodyPr lIns="0" tIns="0" rIns="0" bIns="0"/>
          <a:lstStyle>
            <a:lvl1pPr>
              <a:defRPr sz="38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10"/>
          </p:nvPr>
        </p:nvSpPr>
        <p:spPr bwMode="gray">
          <a:xfrm>
            <a:off x="815975" y="2387600"/>
            <a:ext cx="4518025" cy="3175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28676" y="5301656"/>
            <a:ext cx="5495925" cy="9233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600" dirty="0" smtClean="0">
                <a:solidFill>
                  <a:srgbClr val="484848"/>
                </a:solidFill>
              </a:rPr>
              <a:t>© 2013 AT&amp;T Intellectual Property. All rights reserved. AT&amp;T and the AT&amp;T logo are trademarks of AT&amp;T Intellectual Property.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 descr="att_rp_hz_rgb_grd_po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32977" y="317501"/>
            <a:ext cx="1952248" cy="45720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slide2.png"/>
          <p:cNvPicPr>
            <a:picLocks noChangeAspect="1"/>
          </p:cNvPicPr>
          <p:nvPr userDrawn="1"/>
        </p:nvPicPr>
        <p:blipFill>
          <a:blip r:embed="rId2"/>
          <a:srcRect t="10024"/>
          <a:stretch>
            <a:fillRect/>
          </a:stretch>
        </p:blipFill>
        <p:spPr>
          <a:xfrm>
            <a:off x="0" y="0"/>
            <a:ext cx="8458200" cy="5290896"/>
          </a:xfrm>
          <a:prstGeom prst="rect">
            <a:avLst/>
          </a:prstGeom>
        </p:spPr>
      </p:pic>
      <p:sp>
        <p:nvSpPr>
          <p:cNvPr id="20" name="Title 19"/>
          <p:cNvSpPr>
            <a:spLocks noGrp="1"/>
          </p:cNvSpPr>
          <p:nvPr>
            <p:ph type="title"/>
          </p:nvPr>
        </p:nvSpPr>
        <p:spPr bwMode="gray">
          <a:xfrm>
            <a:off x="815975" y="1651000"/>
            <a:ext cx="3756025" cy="977900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10"/>
          </p:nvPr>
        </p:nvSpPr>
        <p:spPr bwMode="gray">
          <a:xfrm>
            <a:off x="815975" y="2781300"/>
            <a:ext cx="3302000" cy="762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8" name="Picture 7" descr="att_rp_hz_rgb_grd_po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32977" y="5080001"/>
            <a:ext cx="1952248" cy="45720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828676" y="5301656"/>
            <a:ext cx="5495925" cy="9233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600" dirty="0" smtClean="0">
                <a:solidFill>
                  <a:srgbClr val="484848"/>
                </a:solidFill>
              </a:rPr>
              <a:t>© 2013 AT&amp;T Intellectual Property. All rights reserved. AT&amp;T and the AT&amp;T logo are trademarks of AT&amp;T Intellectual Property.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slid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6907" y="1340461"/>
            <a:ext cx="3890268" cy="3753485"/>
          </a:xfrm>
          <a:prstGeom prst="rect">
            <a:avLst/>
          </a:prstGeom>
        </p:spPr>
      </p:pic>
      <p:sp>
        <p:nvSpPr>
          <p:cNvPr id="16" name="Title 19"/>
          <p:cNvSpPr>
            <a:spLocks noGrp="1"/>
          </p:cNvSpPr>
          <p:nvPr>
            <p:ph type="title" hasCustomPrompt="1"/>
          </p:nvPr>
        </p:nvSpPr>
        <p:spPr bwMode="black">
          <a:xfrm>
            <a:off x="815976" y="1244842"/>
            <a:ext cx="5694363" cy="1365250"/>
          </a:xfrm>
          <a:prstGeom prst="rect">
            <a:avLst/>
          </a:prstGeom>
        </p:spPr>
        <p:txBody>
          <a:bodyPr lIns="0" tIns="0" rIns="0" bIns="0"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Divider title style</a:t>
            </a:r>
            <a:endParaRPr lang="en-US" dirty="0"/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0"/>
          </p:nvPr>
        </p:nvSpPr>
        <p:spPr bwMode="gray">
          <a:xfrm>
            <a:off x="815975" y="2705342"/>
            <a:ext cx="5694362" cy="3175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EFE11F-158B-594E-8BEE-CC26B87FEB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9"/>
          <p:cNvSpPr>
            <a:spLocks noGrp="1"/>
          </p:cNvSpPr>
          <p:nvPr>
            <p:ph type="title" hasCustomPrompt="1"/>
          </p:nvPr>
        </p:nvSpPr>
        <p:spPr bwMode="black">
          <a:xfrm>
            <a:off x="815975" y="2073275"/>
            <a:ext cx="5694363" cy="1365250"/>
          </a:xfrm>
          <a:prstGeom prst="rect">
            <a:avLst/>
          </a:prstGeom>
        </p:spPr>
        <p:txBody>
          <a:bodyPr lIns="0" tIns="0" rIns="0" bIns="0"/>
          <a:lstStyle>
            <a:lvl1pPr>
              <a:defRPr sz="3600" b="1">
                <a:solidFill>
                  <a:srgbClr val="FF7200"/>
                </a:solidFill>
              </a:defRPr>
            </a:lvl1pPr>
          </a:lstStyle>
          <a:p>
            <a:r>
              <a:rPr lang="en-US" dirty="0" smtClean="0"/>
              <a:t>Click to edit Divider title style</a:t>
            </a:r>
            <a:endParaRPr lang="en-US" dirty="0"/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0"/>
          </p:nvPr>
        </p:nvSpPr>
        <p:spPr bwMode="gray">
          <a:xfrm>
            <a:off x="815974" y="3533775"/>
            <a:ext cx="5694362" cy="3175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dividerslid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V="1">
            <a:off x="5279583" y="0"/>
            <a:ext cx="3867592" cy="2797833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EFE11F-158B-594E-8BEE-CC26B87FEB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slid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83198" y="800100"/>
            <a:ext cx="3663977" cy="4519346"/>
          </a:xfrm>
          <a:prstGeom prst="rect">
            <a:avLst/>
          </a:prstGeom>
        </p:spPr>
      </p:pic>
      <p:sp>
        <p:nvSpPr>
          <p:cNvPr id="16" name="Title 19"/>
          <p:cNvSpPr>
            <a:spLocks noGrp="1"/>
          </p:cNvSpPr>
          <p:nvPr>
            <p:ph type="title" hasCustomPrompt="1"/>
          </p:nvPr>
        </p:nvSpPr>
        <p:spPr bwMode="black">
          <a:xfrm>
            <a:off x="815975" y="1208088"/>
            <a:ext cx="5280025" cy="1365250"/>
          </a:xfrm>
          <a:prstGeom prst="rect">
            <a:avLst/>
          </a:prstGeom>
        </p:spPr>
        <p:txBody>
          <a:bodyPr lIns="0" tIns="0" rIns="0" bIns="0"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Divider title style</a:t>
            </a:r>
            <a:endParaRPr lang="en-US" dirty="0"/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0"/>
          </p:nvPr>
        </p:nvSpPr>
        <p:spPr bwMode="gray">
          <a:xfrm>
            <a:off x="815974" y="2668588"/>
            <a:ext cx="5280026" cy="950912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EFE11F-158B-594E-8BEE-CC26B87FEB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ontent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 bwMode="gray">
          <a:xfrm>
            <a:off x="821567" y="1333500"/>
            <a:ext cx="6950834" cy="2778567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484848"/>
                </a:solidFill>
              </a:defRPr>
            </a:lvl1pPr>
            <a:lvl2pPr>
              <a:buClr>
                <a:srgbClr val="484848"/>
              </a:buClr>
              <a:buSzPct val="100000"/>
              <a:defRPr sz="2000">
                <a:solidFill>
                  <a:srgbClr val="484848"/>
                </a:solidFill>
              </a:defRPr>
            </a:lvl2pPr>
            <a:lvl3pPr marL="477838" indent="-188913">
              <a:buClr>
                <a:srgbClr val="484848"/>
              </a:buClr>
              <a:buSzPct val="100000"/>
              <a:defRPr sz="1800">
                <a:solidFill>
                  <a:srgbClr val="484848"/>
                </a:solidFill>
              </a:defRPr>
            </a:lvl3pPr>
            <a:lvl4pPr marL="720725" indent="-207963">
              <a:buClr>
                <a:srgbClr val="484848"/>
              </a:buClr>
              <a:buSzPct val="100000"/>
              <a:defRPr sz="1600">
                <a:solidFill>
                  <a:srgbClr val="484848"/>
                </a:solidFill>
              </a:defRPr>
            </a:lvl4pPr>
            <a:lvl5pPr marL="990600" indent="-225425">
              <a:buClr>
                <a:schemeClr val="accent1"/>
              </a:buClr>
              <a:buSzPct val="100000"/>
              <a:defRPr sz="1600">
                <a:solidFill>
                  <a:srgbClr val="48484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5"/>
          <p:cNvSpPr>
            <a:spLocks noGrp="1"/>
          </p:cNvSpPr>
          <p:nvPr>
            <p:ph type="title"/>
          </p:nvPr>
        </p:nvSpPr>
        <p:spPr>
          <a:xfrm>
            <a:off x="815975" y="317499"/>
            <a:ext cx="6956425" cy="879475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EFE11F-158B-594E-8BEE-CC26B87FEB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762000" y="5219700"/>
            <a:ext cx="4890029" cy="18783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3" name="Picture 12" descr="expressive 3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46879" y="0"/>
            <a:ext cx="1297121" cy="28400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5"/>
          <p:cNvSpPr>
            <a:spLocks noGrp="1"/>
          </p:cNvSpPr>
          <p:nvPr>
            <p:ph type="title"/>
          </p:nvPr>
        </p:nvSpPr>
        <p:spPr>
          <a:xfrm>
            <a:off x="817056" y="317498"/>
            <a:ext cx="7199489" cy="887373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DEFE11F-158B-594E-8BEE-CC26B87FEB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" name="Picture 13" descr="dividerbottom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6960049" y="972841"/>
            <a:ext cx="3167524" cy="1221843"/>
          </a:xfrm>
          <a:prstGeom prst="rect">
            <a:avLst/>
          </a:prstGeom>
        </p:spPr>
      </p:pic>
      <p:sp>
        <p:nvSpPr>
          <p:cNvPr id="12" name="Content Placeholder 3"/>
          <p:cNvSpPr>
            <a:spLocks noGrp="1"/>
          </p:cNvSpPr>
          <p:nvPr>
            <p:ph sz="half" idx="15"/>
          </p:nvPr>
        </p:nvSpPr>
        <p:spPr bwMode="gray">
          <a:xfrm>
            <a:off x="815975" y="1334423"/>
            <a:ext cx="3521075" cy="2572633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484848"/>
                </a:solidFill>
              </a:defRPr>
            </a:lvl1pPr>
            <a:lvl2pPr marL="206375" indent="-204788">
              <a:buClr>
                <a:srgbClr val="484848"/>
              </a:buClr>
              <a:buSzPct val="100000"/>
              <a:defRPr sz="1800">
                <a:solidFill>
                  <a:srgbClr val="484848"/>
                </a:solidFill>
              </a:defRPr>
            </a:lvl2pPr>
            <a:lvl3pPr marL="461963" indent="-192088">
              <a:buClr>
                <a:srgbClr val="484848"/>
              </a:buClr>
              <a:buSzPct val="100000"/>
              <a:defRPr sz="1700">
                <a:solidFill>
                  <a:srgbClr val="484848"/>
                </a:solidFill>
              </a:defRPr>
            </a:lvl3pPr>
            <a:lvl4pPr>
              <a:buClr>
                <a:srgbClr val="484848"/>
              </a:buClr>
              <a:buSzPct val="100000"/>
              <a:defRPr sz="1500">
                <a:solidFill>
                  <a:srgbClr val="484848"/>
                </a:solidFill>
              </a:defRPr>
            </a:lvl4pPr>
            <a:lvl5pPr>
              <a:buClr>
                <a:srgbClr val="484848"/>
              </a:buClr>
              <a:buSzPct val="100000"/>
              <a:defRPr sz="1500">
                <a:solidFill>
                  <a:srgbClr val="48484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6"/>
          </p:nvPr>
        </p:nvSpPr>
        <p:spPr bwMode="gray">
          <a:xfrm>
            <a:off x="4495800" y="1333652"/>
            <a:ext cx="3521075" cy="2572633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484848"/>
                </a:solidFill>
              </a:defRPr>
            </a:lvl1pPr>
            <a:lvl2pPr marL="206375" indent="-204788">
              <a:buClr>
                <a:srgbClr val="484848"/>
              </a:buClr>
              <a:buSzPct val="100000"/>
              <a:defRPr sz="1800">
                <a:solidFill>
                  <a:srgbClr val="484848"/>
                </a:solidFill>
              </a:defRPr>
            </a:lvl2pPr>
            <a:lvl3pPr marL="461963" indent="-192088">
              <a:buClr>
                <a:srgbClr val="484848"/>
              </a:buClr>
              <a:buSzPct val="100000"/>
              <a:defRPr sz="1700">
                <a:solidFill>
                  <a:srgbClr val="484848"/>
                </a:solidFill>
              </a:defRPr>
            </a:lvl3pPr>
            <a:lvl4pPr>
              <a:buClr>
                <a:srgbClr val="484848"/>
              </a:buClr>
              <a:buSzPct val="100000"/>
              <a:defRPr sz="1500">
                <a:solidFill>
                  <a:srgbClr val="484848"/>
                </a:solidFill>
              </a:defRPr>
            </a:lvl4pPr>
            <a:lvl5pPr>
              <a:buClr>
                <a:srgbClr val="484848"/>
              </a:buClr>
              <a:buSzPct val="100000"/>
              <a:defRPr sz="1500">
                <a:solidFill>
                  <a:srgbClr val="48484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header colum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5"/>
          <p:cNvSpPr>
            <a:spLocks noGrp="1"/>
          </p:cNvSpPr>
          <p:nvPr>
            <p:ph type="title"/>
          </p:nvPr>
        </p:nvSpPr>
        <p:spPr>
          <a:xfrm>
            <a:off x="815976" y="317500"/>
            <a:ext cx="7196138" cy="8890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0"/>
          </p:nvPr>
        </p:nvSpPr>
        <p:spPr bwMode="gray">
          <a:xfrm>
            <a:off x="815975" y="2099908"/>
            <a:ext cx="3521075" cy="2572633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484848"/>
                </a:solidFill>
              </a:defRPr>
            </a:lvl1pPr>
            <a:lvl2pPr marL="206375" indent="-204788">
              <a:buClr>
                <a:srgbClr val="484848"/>
              </a:buClr>
              <a:buSzPct val="100000"/>
              <a:buFont typeface="Verdana"/>
              <a:buChar char="•"/>
              <a:defRPr sz="2000">
                <a:solidFill>
                  <a:srgbClr val="484848"/>
                </a:solidFill>
              </a:defRPr>
            </a:lvl2pPr>
            <a:lvl3pPr marL="461963" indent="-192088">
              <a:buClr>
                <a:srgbClr val="484848"/>
              </a:buClr>
              <a:buSzPct val="100000"/>
              <a:defRPr sz="1800">
                <a:solidFill>
                  <a:srgbClr val="484848"/>
                </a:solidFill>
              </a:defRPr>
            </a:lvl3pPr>
            <a:lvl4pPr>
              <a:buClr>
                <a:srgbClr val="484848"/>
              </a:buClr>
              <a:buSzPct val="100000"/>
              <a:defRPr sz="1600">
                <a:solidFill>
                  <a:srgbClr val="484848"/>
                </a:solidFill>
              </a:defRPr>
            </a:lvl4pPr>
            <a:lvl5pPr>
              <a:buClr>
                <a:schemeClr val="accent1"/>
              </a:buClr>
              <a:buSzPct val="100000"/>
              <a:defRPr sz="1600">
                <a:solidFill>
                  <a:srgbClr val="48484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16805" y="1336675"/>
            <a:ext cx="3520245" cy="66886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None/>
              <a:defRPr sz="2000" b="1">
                <a:solidFill>
                  <a:srgbClr val="067AB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 descr="dividerbottom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6951960" y="972841"/>
            <a:ext cx="3167524" cy="1221843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DEFE11F-158B-594E-8BEE-CC26B87FEB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7"/>
          </p:nvPr>
        </p:nvSpPr>
        <p:spPr bwMode="gray">
          <a:xfrm>
            <a:off x="4492626" y="2091971"/>
            <a:ext cx="3519488" cy="2572633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484848"/>
                </a:solidFill>
              </a:defRPr>
            </a:lvl1pPr>
            <a:lvl2pPr marL="206375" indent="-204788">
              <a:buClr>
                <a:srgbClr val="484848"/>
              </a:buClr>
              <a:buSzPct val="100000"/>
              <a:buFont typeface="Verdana"/>
              <a:buChar char="•"/>
              <a:defRPr sz="2000">
                <a:solidFill>
                  <a:srgbClr val="484848"/>
                </a:solidFill>
              </a:defRPr>
            </a:lvl2pPr>
            <a:lvl3pPr marL="461963" indent="-192088">
              <a:buClr>
                <a:srgbClr val="484848"/>
              </a:buClr>
              <a:buSzPct val="100000"/>
              <a:defRPr sz="1800">
                <a:solidFill>
                  <a:srgbClr val="484848"/>
                </a:solidFill>
              </a:defRPr>
            </a:lvl3pPr>
            <a:lvl4pPr>
              <a:buClr>
                <a:srgbClr val="484848"/>
              </a:buClr>
              <a:buSzPct val="100000"/>
              <a:defRPr sz="1600">
                <a:solidFill>
                  <a:srgbClr val="484848"/>
                </a:solidFill>
              </a:defRPr>
            </a:lvl4pPr>
            <a:lvl5pPr>
              <a:buClr>
                <a:schemeClr val="accent1"/>
              </a:buClr>
              <a:buSzPct val="100000"/>
              <a:defRPr sz="1600">
                <a:solidFill>
                  <a:srgbClr val="48484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8"/>
          </p:nvPr>
        </p:nvSpPr>
        <p:spPr bwMode="auto">
          <a:xfrm>
            <a:off x="4491868" y="1328738"/>
            <a:ext cx="3520245" cy="66886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None/>
              <a:defRPr sz="2000" b="1">
                <a:solidFill>
                  <a:srgbClr val="067AB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99521" y="5279763"/>
            <a:ext cx="385235" cy="127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rgbClr val="484848"/>
                </a:solidFill>
              </a:defRPr>
            </a:lvl1pPr>
          </a:lstStyle>
          <a:p>
            <a:fld id="{1DEFE11F-158B-594E-8BEE-CC26B87FEB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8676" y="5301656"/>
            <a:ext cx="5495925" cy="9233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600" dirty="0" smtClean="0">
                <a:solidFill>
                  <a:srgbClr val="484848"/>
                </a:solidFill>
              </a:rPr>
              <a:t>© 2013 AT&amp;T Intellectual Property. All rights reserved. AT&amp;T and the AT&amp;T logo are trademarks of AT&amp;T Intellectual Property.</a:t>
            </a:r>
          </a:p>
        </p:txBody>
      </p:sp>
      <p:pic>
        <p:nvPicPr>
          <p:cNvPr id="7" name="Picture 6" descr="Globe_Alone_rgb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458200" y="5190954"/>
            <a:ext cx="333546" cy="333546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824970" y="5391397"/>
            <a:ext cx="4890029" cy="923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>
              <a:defRPr sz="600">
                <a:solidFill>
                  <a:srgbClr val="484848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3" r:id="rId2"/>
    <p:sldLayoutId id="2147483664" r:id="rId3"/>
    <p:sldLayoutId id="2147483662" r:id="rId4"/>
    <p:sldLayoutId id="2147483656" r:id="rId5"/>
    <p:sldLayoutId id="2147483677" r:id="rId6"/>
    <p:sldLayoutId id="2147483657" r:id="rId7"/>
    <p:sldLayoutId id="2147483658" r:id="rId8"/>
    <p:sldLayoutId id="2147483659" r:id="rId9"/>
    <p:sldLayoutId id="2147483661" r:id="rId10"/>
    <p:sldLayoutId id="2147483682" r:id="rId11"/>
    <p:sldLayoutId id="2147483686" r:id="rId12"/>
  </p:sldLayoutIdLst>
  <p:hf hdr="0" ftr="0" dt="0"/>
  <p:txStyles>
    <p:titleStyle>
      <a:lvl1pPr algn="l" defTabSz="947738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947738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2pPr>
      <a:lvl3pPr algn="l" defTabSz="947738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3pPr>
      <a:lvl4pPr algn="l" defTabSz="947738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4pPr>
      <a:lvl5pPr algn="l" defTabSz="947738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5pPr>
      <a:lvl6pPr marL="457200" algn="l" defTabSz="947738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6pPr>
      <a:lvl7pPr marL="914400" algn="l" defTabSz="947738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7pPr>
      <a:lvl8pPr marL="1371600" algn="l" defTabSz="947738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8pPr>
      <a:lvl9pPr marL="1828800" algn="l" defTabSz="947738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9pPr>
    </p:titleStyle>
    <p:bodyStyle>
      <a:lvl1pPr algn="l" defTabSz="947738" rtl="0" eaLnBrk="1" fontAlgn="base" hangingPunct="1">
        <a:spcBef>
          <a:spcPct val="20000"/>
        </a:spcBef>
        <a:spcAft>
          <a:spcPct val="20000"/>
        </a:spcAft>
        <a:buClr>
          <a:schemeClr val="tx2"/>
        </a:buClr>
        <a:buSzPct val="10000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234950" indent="-233363" algn="l" defTabSz="947738" rtl="0" eaLnBrk="1" fontAlgn="base" hangingPunct="1">
        <a:spcBef>
          <a:spcPct val="10000"/>
        </a:spcBef>
        <a:spcAft>
          <a:spcPct val="3000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2pPr>
      <a:lvl3pPr marL="461963" indent="-225425" algn="l" defTabSz="947738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SzPct val="80000"/>
        <a:buFont typeface="IB Wb Regular" pitchFamily="-111" charset="0"/>
        <a:buChar char="–"/>
        <a:defRPr>
          <a:solidFill>
            <a:schemeClr val="tx1"/>
          </a:solidFill>
          <a:latin typeface="+mn-lt"/>
          <a:ea typeface="ＭＳ Ｐゴシック" pitchFamily="-111" charset="-128"/>
        </a:defRPr>
      </a:lvl3pPr>
      <a:lvl4pPr marL="692150" indent="-228600" algn="l" defTabSz="947738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SzPct val="80000"/>
        <a:buChar char="•"/>
        <a:defRPr sz="1600">
          <a:solidFill>
            <a:schemeClr val="tx1"/>
          </a:solidFill>
          <a:latin typeface="+mn-lt"/>
          <a:ea typeface="ＭＳ Ｐゴシック" pitchFamily="-111" charset="-128"/>
        </a:defRPr>
      </a:lvl4pPr>
      <a:lvl5pPr marL="915988" indent="-222250" algn="l" defTabSz="947738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SzPct val="80000"/>
        <a:buFont typeface="Verdana" pitchFamily="-111" charset="0"/>
        <a:buChar char="–"/>
        <a:defRPr sz="1600">
          <a:solidFill>
            <a:schemeClr val="tx1"/>
          </a:solidFill>
          <a:latin typeface="+mn-lt"/>
          <a:ea typeface="ＭＳ Ｐゴシック" pitchFamily="-111" charset="-128"/>
        </a:defRPr>
      </a:lvl5pPr>
      <a:lvl6pPr marL="1373188" indent="-222250" algn="l" defTabSz="947738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SzPct val="80000"/>
        <a:buFont typeface="Verdana" pitchFamily="-111" charset="0"/>
        <a:buChar char="–"/>
        <a:defRPr sz="1600">
          <a:solidFill>
            <a:schemeClr val="tx1"/>
          </a:solidFill>
          <a:latin typeface="+mn-lt"/>
          <a:ea typeface="ＭＳ Ｐゴシック" pitchFamily="-111" charset="-128"/>
        </a:defRPr>
      </a:lvl6pPr>
      <a:lvl7pPr marL="1830388" indent="-222250" algn="l" defTabSz="947738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SzPct val="80000"/>
        <a:buFont typeface="Verdana" pitchFamily="-111" charset="0"/>
        <a:buChar char="–"/>
        <a:defRPr sz="1600">
          <a:solidFill>
            <a:schemeClr val="tx1"/>
          </a:solidFill>
          <a:latin typeface="+mn-lt"/>
          <a:ea typeface="ＭＳ Ｐゴシック" pitchFamily="-111" charset="-128"/>
        </a:defRPr>
      </a:lvl7pPr>
      <a:lvl8pPr marL="2287588" indent="-222250" algn="l" defTabSz="947738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SzPct val="80000"/>
        <a:buFont typeface="Verdana" pitchFamily="-111" charset="0"/>
        <a:buChar char="–"/>
        <a:defRPr sz="1600">
          <a:solidFill>
            <a:schemeClr val="tx1"/>
          </a:solidFill>
          <a:latin typeface="+mn-lt"/>
          <a:ea typeface="ＭＳ Ｐゴシック" pitchFamily="-111" charset="-128"/>
        </a:defRPr>
      </a:lvl8pPr>
      <a:lvl9pPr marL="2744788" indent="-222250" algn="l" defTabSz="947738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SzPct val="80000"/>
        <a:buFont typeface="Verdana" pitchFamily="-111" charset="0"/>
        <a:buChar char="–"/>
        <a:defRPr sz="16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2400" y="1257300"/>
            <a:ext cx="5410200" cy="1143000"/>
          </a:xfrm>
        </p:spPr>
        <p:txBody>
          <a:bodyPr/>
          <a:lstStyle/>
          <a:p>
            <a:r>
              <a:rPr lang="en-US" sz="3200" dirty="0" smtClean="0"/>
              <a:t>ATIS/SIP Forum NNI Task Force – Routing Team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457200" y="23697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J</a:t>
            </a:r>
            <a:r>
              <a:rPr lang="en-US" dirty="0" smtClean="0"/>
              <a:t>anuary 15, 2014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4229100"/>
            <a:ext cx="2590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Penn Pfautz</a:t>
            </a:r>
          </a:p>
          <a:p>
            <a:r>
              <a:rPr lang="en-US" sz="1400" dirty="0" smtClean="0">
                <a:solidFill>
                  <a:schemeClr val="accent1"/>
                </a:solidFill>
              </a:rPr>
              <a:t>pp3129@att.com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266700"/>
            <a:ext cx="2735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0000"/>
                </a:solidFill>
              </a:rPr>
              <a:t>IPNNI-2014-015</a:t>
            </a:r>
            <a:endParaRPr lang="en-CA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0"/>
          </p:nvPr>
        </p:nvSpPr>
        <p:spPr>
          <a:xfrm>
            <a:off x="821567" y="1333500"/>
            <a:ext cx="6950834" cy="37338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Q</a:t>
            </a:r>
            <a:r>
              <a:rPr lang="en-US" dirty="0" smtClean="0"/>
              <a:t>uery </a:t>
            </a:r>
            <a:r>
              <a:rPr lang="en-US" dirty="0"/>
              <a:t>to the service provider of record’s Tier 2 server </a:t>
            </a:r>
            <a:r>
              <a:rPr lang="en-US" dirty="0" smtClean="0"/>
              <a:t>has the </a:t>
            </a:r>
            <a:r>
              <a:rPr lang="en-US" dirty="0"/>
              <a:t>normal (RFC 6116) </a:t>
            </a:r>
            <a:r>
              <a:rPr lang="en-US" dirty="0" smtClean="0"/>
              <a:t>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Response </a:t>
            </a:r>
            <a:r>
              <a:rPr lang="en-US" dirty="0"/>
              <a:t>would be the set of NAPTR records associated with the queried </a:t>
            </a:r>
            <a:r>
              <a:rPr lang="en-US" dirty="0" smtClean="0"/>
              <a:t>number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Tier 2 server is not constrained to be a vanilla DNS </a:t>
            </a:r>
            <a:r>
              <a:rPr lang="en-US" dirty="0" smtClean="0"/>
              <a:t>server; </a:t>
            </a:r>
            <a:r>
              <a:rPr lang="en-US" dirty="0"/>
              <a:t>b</a:t>
            </a:r>
            <a:r>
              <a:rPr lang="en-US" dirty="0" smtClean="0"/>
              <a:t>ehind </a:t>
            </a:r>
            <a:r>
              <a:rPr lang="en-US" dirty="0"/>
              <a:t>the ENUM query/response interface it might support whatever application of policy that the destination </a:t>
            </a:r>
            <a:r>
              <a:rPr lang="en-US" dirty="0" smtClean="0"/>
              <a:t>carrier desired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Q</a:t>
            </a:r>
            <a:r>
              <a:rPr lang="en-US" dirty="0" smtClean="0"/>
              <a:t>uery over same </a:t>
            </a:r>
            <a:r>
              <a:rPr lang="en-US" dirty="0"/>
              <a:t>interconnection fabric that a subsequent SIP INVITE would traverse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15975" y="317499"/>
            <a:ext cx="6956425" cy="482601"/>
          </a:xfrm>
        </p:spPr>
        <p:txBody>
          <a:bodyPr/>
          <a:lstStyle/>
          <a:p>
            <a:r>
              <a:rPr lang="en-US" dirty="0"/>
              <a:t>Tier 2 ENUM Server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EFE11F-158B-594E-8BEE-CC26B87FEB3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350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0"/>
          </p:nvPr>
        </p:nvSpPr>
        <p:spPr>
          <a:xfrm>
            <a:off x="821567" y="800100"/>
            <a:ext cx="6950834" cy="331196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Introductions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Objectives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Analysis of NPAC as ENUM Registry Proposal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5975" y="317499"/>
            <a:ext cx="6956425" cy="558801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85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0"/>
          </p:nvPr>
        </p:nvSpPr>
        <p:spPr>
          <a:xfrm>
            <a:off x="457200" y="800100"/>
            <a:ext cx="8077199" cy="331196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From 12/10/2013 minutes: </a:t>
            </a:r>
          </a:p>
          <a:p>
            <a:pPr lvl="1" indent="0">
              <a:buNone/>
            </a:pPr>
            <a:r>
              <a:rPr lang="en-CA" sz="1600" dirty="0" smtClean="0"/>
              <a:t>The </a:t>
            </a:r>
            <a:r>
              <a:rPr lang="en-CA" sz="1600" dirty="0"/>
              <a:t>meeting agreed that a “routing” design team would work offline to flesh out a more detailed proposal using Penn’s initial proposal as a starting point. This design team would then bring a formal proposal back for consideration by the full task force.</a:t>
            </a:r>
            <a:r>
              <a:rPr lang="en-CA" dirty="0"/>
              <a:t> </a:t>
            </a:r>
            <a:endParaRPr lang="en-CA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Define interconnection topology/topologies to be supported</a:t>
            </a:r>
          </a:p>
          <a:p>
            <a:pPr marL="57785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Including direct and indirect interconnection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Detail address resolution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Define data exchanges required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Consider performance, security, economic impacts, globalization, and relation to non-E.164 PUID resolution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14300"/>
            <a:ext cx="6956425" cy="406401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EFE11F-158B-594E-8BEE-CC26B87FEB3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46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Initial solution definition and evaluation framework for </a:t>
            </a:r>
            <a:r>
              <a:rPr lang="en-US" dirty="0"/>
              <a:t>2/10 Miami </a:t>
            </a:r>
            <a:r>
              <a:rPr lang="en-US" dirty="0" smtClean="0"/>
              <a:t>meeting</a:t>
            </a:r>
          </a:p>
          <a:p>
            <a:pPr marL="577850" lvl="1" indent="-342900">
              <a:buFont typeface="Arial" panose="020B0604020202020204" pitchFamily="34" charset="0"/>
              <a:buChar char="•"/>
            </a:pPr>
            <a:r>
              <a:rPr lang="en-US" smtClean="0"/>
              <a:t>Correspondence group/call in interim?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Complete detailed solution definition in Miami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Follow with member evaluations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EFE11F-158B-594E-8BEE-CC26B87FEB3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57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National interconnection at small number of geographically diverse carrier hotels (like Internet Peering but with dedicated facilities)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Indirect interconnection through transit or IPX provider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Interconnection Topologies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EFE11F-158B-594E-8BEE-CC26B87FEB3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94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15976" y="1244842"/>
            <a:ext cx="6423024" cy="1365250"/>
          </a:xfrm>
        </p:spPr>
        <p:txBody>
          <a:bodyPr/>
          <a:lstStyle/>
          <a:p>
            <a:r>
              <a:rPr lang="en-US" dirty="0" smtClean="0"/>
              <a:t>NPAC as ENUM Registry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EFE11F-158B-594E-8BEE-CC26B87FEB3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208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8100"/>
            <a:ext cx="6956425" cy="879475"/>
          </a:xfrm>
        </p:spPr>
        <p:txBody>
          <a:bodyPr/>
          <a:lstStyle/>
          <a:p>
            <a:r>
              <a:rPr lang="en-US" dirty="0" smtClean="0"/>
              <a:t>NPAC as ENUM Registry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EFE11F-158B-594E-8BEE-CC26B87FEB3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0"/>
          </p:nvPr>
        </p:nvSpPr>
        <p:spPr>
          <a:xfrm>
            <a:off x="838200" y="571500"/>
            <a:ext cx="7179433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NPAC capabilities can be used to instantiate a combined Tier 0/1 ENUM registry for the </a:t>
            </a:r>
            <a:r>
              <a:rPr lang="en-US" sz="1800" dirty="0" smtClean="0"/>
              <a:t>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E</a:t>
            </a:r>
            <a:r>
              <a:rPr lang="en-US" sz="1800" dirty="0" smtClean="0"/>
              <a:t>xisting </a:t>
            </a:r>
            <a:r>
              <a:rPr lang="en-US" sz="1800" dirty="0"/>
              <a:t>VOICEURI field is re-purposed to contain NS record(s) which point to the Tier 2 ENUM server of the service provider of record for </a:t>
            </a:r>
            <a:r>
              <a:rPr lang="en-US" sz="1800" dirty="0" smtClean="0"/>
              <a:t>number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NS records are populated into NPAC by the serving provider SOA and distributed to each provider </a:t>
            </a:r>
            <a:r>
              <a:rPr lang="en-US" sz="1800" dirty="0" smtClean="0"/>
              <a:t>LSMS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Providers </a:t>
            </a:r>
            <a:r>
              <a:rPr lang="en-US" sz="1800" dirty="0"/>
              <a:t>then populate the NS records in their internal ENUM </a:t>
            </a:r>
            <a:r>
              <a:rPr lang="en-US" sz="1800" dirty="0" smtClean="0"/>
              <a:t>servers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O</a:t>
            </a:r>
            <a:r>
              <a:rPr lang="en-US" sz="1800" dirty="0" smtClean="0"/>
              <a:t>riginating </a:t>
            </a:r>
            <a:r>
              <a:rPr lang="en-US" sz="1800" dirty="0"/>
              <a:t>provider queries its ENUM server and obtains the NS record resulting in a query to the Tier 2 ENUM server of the destination carrier. 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response to the Tier 2 query provides NAPTR records that identify the ingress SBC to be used to deliver the call to terminating provider</a:t>
            </a:r>
            <a:r>
              <a:rPr lang="en-US" dirty="0"/>
              <a:t>. 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NPAC as ENUM Registry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FE11F-158B-594E-8BEE-CC26B87FEB3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38300"/>
            <a:ext cx="62960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387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0"/>
          </p:nvPr>
        </p:nvSpPr>
        <p:spPr>
          <a:xfrm>
            <a:off x="821567" y="1333500"/>
            <a:ext cx="6950834" cy="37338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Populate NS info in VOICEURI field as just FQDN, </a:t>
            </a:r>
            <a:r>
              <a:rPr lang="de-DE" i="1" dirty="0" smtClean="0"/>
              <a:t>tier2enum.serviceprovider.com,</a:t>
            </a:r>
            <a:r>
              <a:rPr lang="de-DE" dirty="0" smtClean="0"/>
              <a:t>  rather than full form </a:t>
            </a:r>
            <a:r>
              <a:rPr lang="de-DE" i="1" dirty="0"/>
              <a:t>3.8.0.0.6.9.2.3.6.4.1.e164enum.net  IN NS </a:t>
            </a:r>
            <a:r>
              <a:rPr lang="de-DE" i="1" dirty="0" smtClean="0"/>
              <a:t>tier2enum.provider.net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ull </a:t>
            </a:r>
            <a:r>
              <a:rPr lang="en-US" dirty="0"/>
              <a:t>record form </a:t>
            </a:r>
            <a:r>
              <a:rPr lang="en-US" dirty="0" smtClean="0"/>
              <a:t>reconstituted </a:t>
            </a:r>
            <a:r>
              <a:rPr lang="en-US" dirty="0"/>
              <a:t>by the service provider for provisioning in its ENUM </a:t>
            </a:r>
            <a:r>
              <a:rPr lang="en-US" dirty="0" smtClean="0"/>
              <a:t>server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Multiple NS records could be populated in the NPAC VOICEURI field </a:t>
            </a:r>
            <a:r>
              <a:rPr lang="en-US" dirty="0" smtClean="0"/>
              <a:t>using </a:t>
            </a:r>
            <a:r>
              <a:rPr lang="en-US" dirty="0"/>
              <a:t>separator character. </a:t>
            </a:r>
            <a:endParaRPr lang="en-US" dirty="0" smtClean="0"/>
          </a:p>
          <a:p>
            <a:pPr marL="57785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allows </a:t>
            </a:r>
            <a:r>
              <a:rPr lang="en-US" dirty="0"/>
              <a:t>for </a:t>
            </a:r>
            <a:r>
              <a:rPr lang="en-US" dirty="0" smtClean="0"/>
              <a:t>redundant name </a:t>
            </a:r>
            <a:r>
              <a:rPr lang="en-US" dirty="0"/>
              <a:t>server instances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apex </a:t>
            </a:r>
            <a:r>
              <a:rPr lang="en-US" dirty="0" smtClean="0"/>
              <a:t>domain needs </a:t>
            </a:r>
            <a:r>
              <a:rPr lang="en-US" dirty="0"/>
              <a:t>to be agreed upon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 Records in the VOICEURI Field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EFE11F-158B-594E-8BEE-CC26B87FEB3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954498"/>
      </p:ext>
    </p:extLst>
  </p:cSld>
  <p:clrMapOvr>
    <a:masterClrMapping/>
  </p:clrMapOvr>
</p:sld>
</file>

<file path=ppt/theme/theme1.xml><?xml version="1.0" encoding="utf-8"?>
<a:theme xmlns:a="http://schemas.openxmlformats.org/drawingml/2006/main" name="att_expressive_wide (2)">
  <a:themeElements>
    <a:clrScheme name="Custom 2">
      <a:dk1>
        <a:srgbClr val="FF7200"/>
      </a:dk1>
      <a:lt1>
        <a:srgbClr val="FFFFFF"/>
      </a:lt1>
      <a:dk2>
        <a:srgbClr val="067AB4"/>
      </a:dk2>
      <a:lt2>
        <a:srgbClr val="FFFFFF"/>
      </a:lt2>
      <a:accent1>
        <a:srgbClr val="484848"/>
      </a:accent1>
      <a:accent2>
        <a:srgbClr val="C4D82D"/>
      </a:accent2>
      <a:accent3>
        <a:srgbClr val="6EBB1F"/>
      </a:accent3>
      <a:accent4>
        <a:srgbClr val="7CC6FF"/>
      </a:accent4>
      <a:accent5>
        <a:srgbClr val="FCB314"/>
      </a:accent5>
      <a:accent6>
        <a:srgbClr val="B30A3C"/>
      </a:accent6>
      <a:hlink>
        <a:srgbClr val="0C2577"/>
      </a:hlink>
      <a:folHlink>
        <a:srgbClr val="81017E"/>
      </a:folHlink>
    </a:clrScheme>
    <a:fontScheme name="att_opt2_orng_0731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CCCCCC"/>
            </a:solidFill>
            <a:effectLst/>
            <a:latin typeface="Verdana" pitchFamily="-111" charset="0"/>
            <a:ea typeface="Arial" pitchFamily="-111" charset="-52"/>
            <a:cs typeface="Arial" pitchFamily="-111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CCCCCC"/>
            </a:solidFill>
            <a:effectLst/>
            <a:latin typeface="Verdana" pitchFamily="-111" charset="0"/>
            <a:ea typeface="Arial" pitchFamily="-111" charset="-52"/>
            <a:cs typeface="Arial" pitchFamily="-111" charset="-52"/>
          </a:defRPr>
        </a:defPPr>
      </a:lstStyle>
    </a:lnDef>
  </a:objectDefaults>
  <a:extraClrSchemeLst>
    <a:extraClrScheme>
      <a:clrScheme name="att_opt2_orng_073107 1">
        <a:dk1>
          <a:srgbClr val="4D4D4D"/>
        </a:dk1>
        <a:lt1>
          <a:srgbClr val="FFFFFF"/>
        </a:lt1>
        <a:dk2>
          <a:srgbClr val="000000"/>
        </a:dk2>
        <a:lt2>
          <a:srgbClr val="CCCCCC"/>
        </a:lt2>
        <a:accent1>
          <a:srgbClr val="067AB4"/>
        </a:accent1>
        <a:accent2>
          <a:srgbClr val="FF7200"/>
        </a:accent2>
        <a:accent3>
          <a:srgbClr val="FFFFFF"/>
        </a:accent3>
        <a:accent4>
          <a:srgbClr val="404040"/>
        </a:accent4>
        <a:accent5>
          <a:srgbClr val="AABED6"/>
        </a:accent5>
        <a:accent6>
          <a:srgbClr val="E76700"/>
        </a:accent6>
        <a:hlink>
          <a:srgbClr val="6EBB1F"/>
        </a:hlink>
        <a:folHlink>
          <a:srgbClr val="0C25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2293</TotalTime>
  <Words>457</Words>
  <Application>Microsoft Office PowerPoint</Application>
  <PresentationFormat>On-screen Show (16:10)</PresentationFormat>
  <Paragraphs>54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att_expressive_wide (2)</vt:lpstr>
      <vt:lpstr>PowerPoint Presentation</vt:lpstr>
      <vt:lpstr>Agenda</vt:lpstr>
      <vt:lpstr>Objectives</vt:lpstr>
      <vt:lpstr>Work Plan</vt:lpstr>
      <vt:lpstr>Interconnection Topologies</vt:lpstr>
      <vt:lpstr>NPAC as ENUM Registry</vt:lpstr>
      <vt:lpstr>NPAC as ENUM Registry</vt:lpstr>
      <vt:lpstr>NPAC as ENUM Registry</vt:lpstr>
      <vt:lpstr>NS Records in the VOICEURI Field </vt:lpstr>
      <vt:lpstr>Tier 2 ENUM Server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Wireless: A Path to 100% Broadband</dc:title>
  <dc:creator>HENDERSON, CHERYL R</dc:creator>
  <cp:lastModifiedBy>JMCE</cp:lastModifiedBy>
  <cp:revision>230</cp:revision>
  <dcterms:modified xsi:type="dcterms:W3CDTF">2014-02-01T01:08:14Z</dcterms:modified>
</cp:coreProperties>
</file>