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420" r:id="rId2"/>
    <p:sldId id="669" r:id="rId3"/>
    <p:sldId id="895" r:id="rId4"/>
    <p:sldId id="909" r:id="rId5"/>
    <p:sldId id="914" r:id="rId6"/>
    <p:sldId id="915" r:id="rId7"/>
    <p:sldId id="894" r:id="rId8"/>
    <p:sldId id="913" r:id="rId9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6"/>
    <a:srgbClr val="3399FF"/>
    <a:srgbClr val="00539B"/>
    <a:srgbClr val="CCECFF"/>
    <a:srgbClr val="FF0000"/>
    <a:srgbClr val="FF6600"/>
    <a:srgbClr val="FF5050"/>
    <a:srgbClr val="FFCC99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A642A-22AD-4D41-A3B2-685DEECB5D7B}" v="5" dt="2020-01-09T16:50:34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6" autoAdjust="0"/>
    <p:restoredTop sz="99533" autoAdjust="0"/>
  </p:normalViewPr>
  <p:slideViewPr>
    <p:cSldViewPr snapToGrid="0" snapToObjects="1">
      <p:cViewPr varScale="1">
        <p:scale>
          <a:sx n="114" d="100"/>
          <a:sy n="114" d="100"/>
        </p:scale>
        <p:origin x="726" y="102"/>
      </p:cViewPr>
      <p:guideLst>
        <p:guide orient="horz" pos="5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770"/>
    </p:cViewPr>
  </p:sorterViewPr>
  <p:notesViewPr>
    <p:cSldViewPr snapToGrid="0" snapToObjects="1">
      <p:cViewPr varScale="1">
        <p:scale>
          <a:sx n="64" d="100"/>
          <a:sy n="64" d="100"/>
        </p:scale>
        <p:origin x="-3082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Eachern" userId="3a76edfb52f8a234" providerId="LiveId" clId="{60F2023C-AE0E-42AB-9D1D-3EB52F2F0A4F}"/>
    <pc:docChg chg="custSel delSld modSld">
      <pc:chgData name="Jim McEachern" userId="3a76edfb52f8a234" providerId="LiveId" clId="{60F2023C-AE0E-42AB-9D1D-3EB52F2F0A4F}" dt="2020-01-08T18:36:44.275" v="272" actId="47"/>
      <pc:docMkLst>
        <pc:docMk/>
      </pc:docMkLst>
      <pc:sldChg chg="del">
        <pc:chgData name="Jim McEachern" userId="3a76edfb52f8a234" providerId="LiveId" clId="{60F2023C-AE0E-42AB-9D1D-3EB52F2F0A4F}" dt="2020-01-08T18:36:44.275" v="272" actId="47"/>
        <pc:sldMkLst>
          <pc:docMk/>
          <pc:sldMk cId="3782297743" sldId="908"/>
        </pc:sldMkLst>
      </pc:sldChg>
      <pc:sldChg chg="modSp">
        <pc:chgData name="Jim McEachern" userId="3a76edfb52f8a234" providerId="LiveId" clId="{60F2023C-AE0E-42AB-9D1D-3EB52F2F0A4F}" dt="2020-01-08T18:35:39.385" v="269" actId="313"/>
        <pc:sldMkLst>
          <pc:docMk/>
          <pc:sldMk cId="172195520" sldId="909"/>
        </pc:sldMkLst>
        <pc:spChg chg="mod">
          <ac:chgData name="Jim McEachern" userId="3a76edfb52f8a234" providerId="LiveId" clId="{60F2023C-AE0E-42AB-9D1D-3EB52F2F0A4F}" dt="2020-01-08T18:18:40.857" v="21" actId="20577"/>
          <ac:spMkLst>
            <pc:docMk/>
            <pc:sldMk cId="172195520" sldId="909"/>
            <ac:spMk id="2" creationId="{00000000-0000-0000-0000-000000000000}"/>
          </ac:spMkLst>
        </pc:spChg>
        <pc:spChg chg="mod">
          <ac:chgData name="Jim McEachern" userId="3a76edfb52f8a234" providerId="LiveId" clId="{60F2023C-AE0E-42AB-9D1D-3EB52F2F0A4F}" dt="2020-01-08T18:35:39.385" v="269" actId="313"/>
          <ac:spMkLst>
            <pc:docMk/>
            <pc:sldMk cId="172195520" sldId="909"/>
            <ac:spMk id="9" creationId="{B1271054-2723-4D48-9947-7B2861C1C17D}"/>
          </ac:spMkLst>
        </pc:spChg>
      </pc:sldChg>
      <pc:sldChg chg="del">
        <pc:chgData name="Jim McEachern" userId="3a76edfb52f8a234" providerId="LiveId" clId="{60F2023C-AE0E-42AB-9D1D-3EB52F2F0A4F}" dt="2020-01-08T18:35:55.549" v="270" actId="47"/>
        <pc:sldMkLst>
          <pc:docMk/>
          <pc:sldMk cId="2227808772" sldId="910"/>
        </pc:sldMkLst>
      </pc:sldChg>
      <pc:sldChg chg="del">
        <pc:chgData name="Jim McEachern" userId="3a76edfb52f8a234" providerId="LiveId" clId="{60F2023C-AE0E-42AB-9D1D-3EB52F2F0A4F}" dt="2020-01-08T18:35:56.456" v="271" actId="47"/>
        <pc:sldMkLst>
          <pc:docMk/>
          <pc:sldMk cId="3688127924" sldId="911"/>
        </pc:sldMkLst>
      </pc:sldChg>
    </pc:docChg>
  </pc:docChgLst>
  <pc:docChgLst>
    <pc:chgData name="Jim McEachern" userId="3a76edfb52f8a234" providerId="LiveId" clId="{931A642A-22AD-4D41-A3B2-685DEECB5D7B}"/>
    <pc:docChg chg="addSld delSld modSld">
      <pc:chgData name="Jim McEachern" userId="3a76edfb52f8a234" providerId="LiveId" clId="{931A642A-22AD-4D41-A3B2-685DEECB5D7B}" dt="2020-01-09T16:50:34.379" v="4"/>
      <pc:docMkLst>
        <pc:docMk/>
      </pc:docMkLst>
      <pc:sldChg chg="del">
        <pc:chgData name="Jim McEachern" userId="3a76edfb52f8a234" providerId="LiveId" clId="{931A642A-22AD-4D41-A3B2-685DEECB5D7B}" dt="2020-01-09T16:30:18.733" v="1" actId="47"/>
        <pc:sldMkLst>
          <pc:docMk/>
          <pc:sldMk cId="1013100340" sldId="907"/>
        </pc:sldMkLst>
      </pc:sldChg>
      <pc:sldChg chg="addSp">
        <pc:chgData name="Jim McEachern" userId="3a76edfb52f8a234" providerId="LiveId" clId="{931A642A-22AD-4D41-A3B2-685DEECB5D7B}" dt="2020-01-09T16:50:34.379" v="4"/>
        <pc:sldMkLst>
          <pc:docMk/>
          <pc:sldMk cId="172195520" sldId="909"/>
        </pc:sldMkLst>
        <pc:spChg chg="add">
          <ac:chgData name="Jim McEachern" userId="3a76edfb52f8a234" providerId="LiveId" clId="{931A642A-22AD-4D41-A3B2-685DEECB5D7B}" dt="2020-01-09T16:50:34.379" v="4"/>
          <ac:spMkLst>
            <pc:docMk/>
            <pc:sldMk cId="172195520" sldId="909"/>
            <ac:spMk id="19" creationId="{5571826C-B37A-48F9-964D-033C2BB88658}"/>
          </ac:spMkLst>
        </pc:spChg>
      </pc:sldChg>
      <pc:sldChg chg="del">
        <pc:chgData name="Jim McEachern" userId="3a76edfb52f8a234" providerId="LiveId" clId="{931A642A-22AD-4D41-A3B2-685DEECB5D7B}" dt="2020-01-09T16:46:01.289" v="3" actId="47"/>
        <pc:sldMkLst>
          <pc:docMk/>
          <pc:sldMk cId="3156151219" sldId="912"/>
        </pc:sldMkLst>
      </pc:sldChg>
      <pc:sldChg chg="add">
        <pc:chgData name="Jim McEachern" userId="3a76edfb52f8a234" providerId="LiveId" clId="{931A642A-22AD-4D41-A3B2-685DEECB5D7B}" dt="2020-01-09T16:30:14.942" v="0"/>
        <pc:sldMkLst>
          <pc:docMk/>
          <pc:sldMk cId="2907773390" sldId="914"/>
        </pc:sldMkLst>
      </pc:sldChg>
      <pc:sldChg chg="add">
        <pc:chgData name="Jim McEachern" userId="3a76edfb52f8a234" providerId="LiveId" clId="{931A642A-22AD-4D41-A3B2-685DEECB5D7B}" dt="2020-01-09T16:45:54.840" v="2"/>
        <pc:sldMkLst>
          <pc:docMk/>
          <pc:sldMk cId="4140683292" sldId="9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/>
              <a:pPr>
                <a:defRPr/>
              </a:pPr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/>
              <a:pPr>
                <a:defRPr/>
              </a:pPr>
              <a:t>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2"/>
            <a:ext cx="5608320" cy="4183380"/>
          </a:xfrm>
          <a:prstGeom prst="rect">
            <a:avLst/>
          </a:prstGeom>
        </p:spPr>
        <p:txBody>
          <a:bodyPr vert="horz" lIns="93155" tIns="46577" rIns="93155" bIns="4657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1" cy="464820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98243-C4B2-47B0-87D2-DD4BF83E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" y="0"/>
            <a:ext cx="12185904" cy="640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B6F833-D6FD-42CA-87C8-35E2537C8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57200"/>
            <a:ext cx="1755647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AB6411-91AD-4B7B-B7B3-B12FF662D0A8}"/>
              </a:ext>
            </a:extLst>
          </p:cNvPr>
          <p:cNvSpPr txBox="1"/>
          <p:nvPr userDrawn="1"/>
        </p:nvSpPr>
        <p:spPr>
          <a:xfrm>
            <a:off x="457200" y="6490900"/>
            <a:ext cx="1127455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2E844C-C494-4A2A-BB08-9EA5949B5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44"/>
            <a:ext cx="12188952" cy="3888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D9D18-0118-4573-A0F7-B7D7D71880F5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B6F833-D6FD-42CA-87C8-35E2537C8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1240" y="5257800"/>
            <a:ext cx="1809948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11DA5-056D-4A32-98EB-FDB61C91B3C6}"/>
              </a:ext>
            </a:extLst>
          </p:cNvPr>
          <p:cNvSpPr txBox="1"/>
          <p:nvPr userDrawn="1"/>
        </p:nvSpPr>
        <p:spPr>
          <a:xfrm>
            <a:off x="457200" y="5943600"/>
            <a:ext cx="1127455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9496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98243-C4B2-47B0-87D2-DD4BF83E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" y="857"/>
            <a:ext cx="12185904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3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74552" cy="4572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B60F5-8368-467B-876F-D50C9D920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08267" cy="4572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0157CE-430E-47FE-8B42-1E5BCE9D5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172200"/>
            <a:ext cx="758952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3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08267" cy="4572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197D02-1659-4787-8C53-DC9D7A98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172200"/>
            <a:ext cx="758952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683" r:id="rId3"/>
    <p:sldLayoutId id="2147483680" r:id="rId4"/>
    <p:sldLayoutId id="2147483682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pdf/draft-burger-stir-iana-cert-00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C23F6E4-4578-4A0D-A14C-D8207740059E}"/>
              </a:ext>
            </a:extLst>
          </p:cNvPr>
          <p:cNvSpPr txBox="1">
            <a:spLocks/>
          </p:cNvSpPr>
          <p:nvPr/>
        </p:nvSpPr>
        <p:spPr>
          <a:xfrm>
            <a:off x="457200" y="4343400"/>
            <a:ext cx="4572000" cy="91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Jim McEachern</a:t>
            </a: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Principal Technologist</a:t>
            </a: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09BF0D-D0F0-424B-8B8D-0B2B31294BA7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9144000" cy="1828800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International SHAKEN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3FBE71E-7499-4F33-845B-4779D0D3641D}"/>
              </a:ext>
            </a:extLst>
          </p:cNvPr>
          <p:cNvSpPr txBox="1">
            <a:spLocks/>
          </p:cNvSpPr>
          <p:nvPr/>
        </p:nvSpPr>
        <p:spPr>
          <a:xfrm>
            <a:off x="5174576" y="3868081"/>
            <a:ext cx="4643868" cy="13683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763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E760B9-389B-4D11-99F3-A639DD452751}"/>
              </a:ext>
            </a:extLst>
          </p:cNvPr>
          <p:cNvSpPr txBox="1">
            <a:spLocks/>
          </p:cNvSpPr>
          <p:nvPr/>
        </p:nvSpPr>
        <p:spPr>
          <a:xfrm>
            <a:off x="457200" y="6051176"/>
            <a:ext cx="27432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496"/>
                </a:solidFill>
                <a:latin typeface="Arial" pitchFamily="34" charset="0"/>
                <a:cs typeface="Arial" pitchFamily="34" charset="0"/>
              </a:rPr>
              <a:t>January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37E25D-B458-4312-9EBA-BC692A029F72}"/>
              </a:ext>
            </a:extLst>
          </p:cNvPr>
          <p:cNvSpPr txBox="1">
            <a:spLocks/>
          </p:cNvSpPr>
          <p:nvPr/>
        </p:nvSpPr>
        <p:spPr>
          <a:xfrm>
            <a:off x="5226389" y="3866319"/>
            <a:ext cx="7315200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619-D83A-4093-BC0B-868350D6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08FB-E314-4F0C-AC55-3C10E08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SHAKEN Trust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Cross-Border SHAKEN (ATIS-1000087)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International SHAKEN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A4351-FD46-4035-B743-CC72F5D00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4552" cy="914400"/>
          </a:xfrm>
        </p:spPr>
        <p:txBody>
          <a:bodyPr/>
          <a:lstStyle/>
          <a:p>
            <a:r>
              <a:rPr lang="en-US" dirty="0"/>
              <a:t>SHAKEN Trust Model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461FF3-8C40-4BDD-B269-9E0D9BBBD8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749669"/>
            <a:ext cx="4079630" cy="3297116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EF34CC2-1E26-4721-ACF9-2B8CB279B77C}"/>
              </a:ext>
            </a:extLst>
          </p:cNvPr>
          <p:cNvSpPr/>
          <p:nvPr/>
        </p:nvSpPr>
        <p:spPr>
          <a:xfrm>
            <a:off x="2719664" y="3099619"/>
            <a:ext cx="2054942" cy="8129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CBA669-D546-423E-B399-5BC474C43806}"/>
              </a:ext>
            </a:extLst>
          </p:cNvPr>
          <p:cNvSpPr txBox="1"/>
          <p:nvPr/>
        </p:nvSpPr>
        <p:spPr>
          <a:xfrm>
            <a:off x="4999839" y="1187245"/>
            <a:ext cx="70348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Trusted CA list effectively provides the root of trust for SHAKEN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2200" b="1" dirty="0"/>
              <a:t>Certification Authority (CA):</a:t>
            </a:r>
          </a:p>
          <a:p>
            <a:pPr marL="693738" lvl="2" indent="-236538">
              <a:buFont typeface="Arial" panose="020B0604020202020204" pitchFamily="34" charset="0"/>
              <a:buChar char="•"/>
            </a:pPr>
            <a:r>
              <a:rPr lang="en-US" sz="2200" dirty="0"/>
              <a:t>Must be authorized before being included on Trusted CA list</a:t>
            </a:r>
          </a:p>
          <a:p>
            <a:pPr marL="693738" lvl="2" indent="-236538">
              <a:buFont typeface="Arial" panose="020B0604020202020204" pitchFamily="34" charset="0"/>
              <a:buChar char="•"/>
            </a:pPr>
            <a:r>
              <a:rPr lang="en-US" sz="2200" dirty="0"/>
              <a:t>Ongoing monitoring/auditing for compliance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2200" b="1" dirty="0"/>
              <a:t>Service providers (SP):</a:t>
            </a:r>
          </a:p>
          <a:p>
            <a:pPr marL="693738" lvl="2" indent="-236538">
              <a:buFont typeface="Arial" panose="020B0604020202020204" pitchFamily="34" charset="0"/>
              <a:buChar char="•"/>
            </a:pPr>
            <a:r>
              <a:rPr lang="en-US" sz="2200" dirty="0"/>
              <a:t>Need credentials (i.e., Service Provider Code (SPC) token) to obtain STI certificates</a:t>
            </a:r>
          </a:p>
          <a:p>
            <a:pPr marL="693738" lvl="2" indent="-236538">
              <a:buFont typeface="Arial" panose="020B0604020202020204" pitchFamily="34" charset="0"/>
              <a:buChar char="•"/>
            </a:pPr>
            <a:r>
              <a:rPr lang="en-US" sz="2200" dirty="0"/>
              <a:t>Vetted before receiving SPC token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2200" dirty="0"/>
              <a:t>Terminating SP checks to see if STI certificate was issued by a CA on the Trusted CA list</a:t>
            </a:r>
          </a:p>
          <a:p>
            <a:pPr marL="693738" lvl="2" indent="-236538">
              <a:buFont typeface="Arial" panose="020B0604020202020204" pitchFamily="34" charset="0"/>
              <a:buChar char="•"/>
            </a:pPr>
            <a:r>
              <a:rPr lang="en-US" sz="2200" dirty="0"/>
              <a:t>If CA is not on the list, then verification automatically fails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A51E0-CE40-4F73-A03B-E5189208D923}"/>
              </a:ext>
            </a:extLst>
          </p:cNvPr>
          <p:cNvSpPr txBox="1"/>
          <p:nvPr/>
        </p:nvSpPr>
        <p:spPr>
          <a:xfrm>
            <a:off x="63511" y="5745062"/>
            <a:ext cx="531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ATIS-1000087: </a:t>
            </a:r>
            <a:r>
              <a:rPr lang="en-US" sz="1200" dirty="0"/>
              <a:t>Mechanism for Initial Cross-Border Signature-based Handling of Asserted information using </a:t>
            </a:r>
            <a:r>
              <a:rPr lang="en-US" sz="1200" dirty="0" err="1"/>
              <a:t>toKENs</a:t>
            </a:r>
            <a:r>
              <a:rPr lang="en-US" sz="1200" dirty="0"/>
              <a:t> (SHAKEN)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5233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426B1E-75BE-431F-B19E-8579D9286C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9" y="3567667"/>
            <a:ext cx="6216015" cy="18421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8A3EC2-8646-4983-BFBC-DCDD15182B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3" y="1326066"/>
            <a:ext cx="6253480" cy="171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4552" cy="914400"/>
          </a:xfrm>
        </p:spPr>
        <p:txBody>
          <a:bodyPr/>
          <a:lstStyle/>
          <a:p>
            <a:r>
              <a:rPr lang="en-US" dirty="0"/>
              <a:t>Cross-Border SHAKEN (ATIS-1000087)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71054-2723-4D48-9947-7B2861C1C17D}"/>
              </a:ext>
            </a:extLst>
          </p:cNvPr>
          <p:cNvSpPr txBox="1"/>
          <p:nvPr/>
        </p:nvSpPr>
        <p:spPr>
          <a:xfrm>
            <a:off x="6560191" y="1249960"/>
            <a:ext cx="53533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ATIS-1000087 merges Trusted CA lists:</a:t>
            </a:r>
          </a:p>
          <a:p>
            <a:pPr marL="8001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OSP uses cert from “STI-CA 1” approved by STI-PA “1”</a:t>
            </a:r>
          </a:p>
          <a:p>
            <a:pPr marL="8001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TSP checks local Trusted CA list provided by STI-PA “A”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STI-CA 1 is on the merged Trusted CA list, so verification can succeed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ATIS-1000087 recognizes this is an “initial mechanism”, and that an alternative approach will be needed for full “international” SHAKEN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4A8D8A-6F44-4CD4-A17A-C3C2751066C0}"/>
              </a:ext>
            </a:extLst>
          </p:cNvPr>
          <p:cNvSpPr/>
          <p:nvPr/>
        </p:nvSpPr>
        <p:spPr>
          <a:xfrm>
            <a:off x="4093215" y="4257701"/>
            <a:ext cx="1050298" cy="7151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24078A-718D-49D7-B756-5C3630C62895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358179" y="2931387"/>
            <a:ext cx="260185" cy="1326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2A1A7B-8034-4DE0-B198-A71EF6095190}"/>
              </a:ext>
            </a:extLst>
          </p:cNvPr>
          <p:cNvSpPr/>
          <p:nvPr/>
        </p:nvSpPr>
        <p:spPr>
          <a:xfrm>
            <a:off x="1518789" y="4824762"/>
            <a:ext cx="1050298" cy="7151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72F50D-822F-4479-86C2-BB88DE392BFE}"/>
              </a:ext>
            </a:extLst>
          </p:cNvPr>
          <p:cNvCxnSpPr>
            <a:cxnSpLocks/>
            <a:stCxn id="15" idx="0"/>
            <a:endCxn id="17" idx="4"/>
          </p:cNvCxnSpPr>
          <p:nvPr/>
        </p:nvCxnSpPr>
        <p:spPr>
          <a:xfrm flipH="1" flipV="1">
            <a:off x="825137" y="2400849"/>
            <a:ext cx="1218801" cy="2423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1A43E65-F61B-4BFD-BE11-5DB6D1F7B0AB}"/>
              </a:ext>
            </a:extLst>
          </p:cNvPr>
          <p:cNvSpPr/>
          <p:nvPr/>
        </p:nvSpPr>
        <p:spPr>
          <a:xfrm>
            <a:off x="457200" y="1827030"/>
            <a:ext cx="735874" cy="573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7E411C-8840-490F-A6A6-C0CA33387ED5}"/>
              </a:ext>
            </a:extLst>
          </p:cNvPr>
          <p:cNvSpPr/>
          <p:nvPr/>
        </p:nvSpPr>
        <p:spPr>
          <a:xfrm>
            <a:off x="3990242" y="2357568"/>
            <a:ext cx="735874" cy="573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E7B12-7324-41F2-A236-770E0A025443}"/>
              </a:ext>
            </a:extLst>
          </p:cNvPr>
          <p:cNvSpPr txBox="1"/>
          <p:nvPr/>
        </p:nvSpPr>
        <p:spPr>
          <a:xfrm>
            <a:off x="63511" y="5745062"/>
            <a:ext cx="531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ATIS-1000087: </a:t>
            </a:r>
            <a:r>
              <a:rPr lang="en-US" sz="1200" dirty="0"/>
              <a:t>Mechanism for Initial Cross-Border Signature-based Handling of Asserted information using </a:t>
            </a:r>
            <a:r>
              <a:rPr lang="en-US" sz="1200" dirty="0" err="1"/>
              <a:t>toKENs</a:t>
            </a:r>
            <a:r>
              <a:rPr lang="en-US" sz="1200" dirty="0"/>
              <a:t> (SHAKEN)</a:t>
            </a:r>
            <a:endParaRPr lang="en-CA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71826C-B37A-48F9-964D-033C2BB88658}"/>
              </a:ext>
            </a:extLst>
          </p:cNvPr>
          <p:cNvSpPr/>
          <p:nvPr/>
        </p:nvSpPr>
        <p:spPr>
          <a:xfrm>
            <a:off x="3657601" y="1877363"/>
            <a:ext cx="2594464" cy="110435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9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619-D83A-4093-BC0B-868350D6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SHAKEN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08FB-E314-4F0C-AC55-3C10E08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dirty="0"/>
              <a:t>Using the strategy in ATIS-1000087 for all countries presents two challenges: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/>
              <a:t>Requires a rigorous vetting process to ensure legitimacy:</a:t>
            </a:r>
          </a:p>
          <a:p>
            <a:pPr lvl="1"/>
            <a:r>
              <a:rPr lang="en-US" sz="2200" dirty="0"/>
              <a:t>Who would perform this vetting?</a:t>
            </a:r>
          </a:p>
          <a:p>
            <a:pPr lvl="1"/>
            <a:r>
              <a:rPr lang="en-US" sz="2200" dirty="0"/>
              <a:t>What objective criteria would be used?</a:t>
            </a:r>
          </a:p>
          <a:p>
            <a:pPr lvl="1"/>
            <a:r>
              <a:rPr lang="en-US" sz="2200" dirty="0"/>
              <a:t>How do you prevent the process from become more political than technical?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Difficult to get all countries to accept vetting process:</a:t>
            </a:r>
          </a:p>
          <a:p>
            <a:pPr marL="857250" lvl="1" indent="-457200"/>
            <a:r>
              <a:rPr lang="en-US" sz="2200" dirty="0"/>
              <a:t>Reluctance to accept 3</a:t>
            </a:r>
            <a:r>
              <a:rPr lang="en-US" sz="2200" baseline="30000" dirty="0"/>
              <a:t>rd</a:t>
            </a:r>
            <a:r>
              <a:rPr lang="en-US" sz="2200" dirty="0"/>
              <a:t> party vetting process</a:t>
            </a:r>
          </a:p>
          <a:p>
            <a:pPr marL="857250" lvl="1" indent="-457200"/>
            <a:r>
              <a:rPr lang="en-US" sz="2200" dirty="0"/>
              <a:t>Unanimous consent on vetting process could be problematic</a:t>
            </a:r>
          </a:p>
          <a:p>
            <a:pPr marL="857250" lvl="1" indent="-457200"/>
            <a:r>
              <a:rPr lang="en-US" sz="2200" dirty="0"/>
              <a:t>In some cases, countries will never unconditionally trust specific other countries, regardless of vetting process</a:t>
            </a:r>
          </a:p>
          <a:p>
            <a:pPr marL="0" indent="0">
              <a:buNone/>
            </a:pPr>
            <a:endParaRPr lang="en-US" sz="2400" dirty="0"/>
          </a:p>
          <a:p>
            <a:pPr marL="571500" indent="-514350">
              <a:buFont typeface="+mj-lt"/>
              <a:buAutoNum type="arabicPeriod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A4351-FD46-4035-B743-CC72F5D00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7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619-D83A-4093-BC0B-868350D6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SHAKEN </a:t>
            </a:r>
            <a:r>
              <a:rPr lang="en-US"/>
              <a:t>- Proposal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08FB-E314-4F0C-AC55-3C10E08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sz="2400" dirty="0"/>
              <a:t>No matter how rigorous the vetting process, additional “validation” mechanism likely needed to prove and monitor compliance (at least in some circumstances).</a:t>
            </a:r>
          </a:p>
          <a:p>
            <a:pPr marL="800100" lvl="1"/>
            <a:r>
              <a:rPr lang="en-US" sz="2200" dirty="0"/>
              <a:t>Essentially a “trust but verify” paradigm</a:t>
            </a:r>
          </a:p>
          <a:p>
            <a:pPr marL="400050"/>
            <a:r>
              <a:rPr lang="en-US" sz="2400" dirty="0"/>
              <a:t>If you need a “validation” mechanism to prove compliance, then what’s the point trying to develop a robust vetting process?</a:t>
            </a:r>
          </a:p>
          <a:p>
            <a:pPr marL="800100" lvl="1"/>
            <a:r>
              <a:rPr lang="en-US" sz="2200" dirty="0"/>
              <a:t>Provide a simple, lightweight process that allows countries to sign up</a:t>
            </a:r>
          </a:p>
          <a:p>
            <a:pPr marL="1200150" lvl="2"/>
            <a:r>
              <a:rPr lang="en-US" sz="2200" dirty="0">
                <a:hlinkClick r:id="rId2"/>
              </a:rPr>
              <a:t>https://tools.ietf.org/pdf/draft-burger-stir-iana-cert-00.pdf</a:t>
            </a:r>
            <a:r>
              <a:rPr lang="en-US" sz="2200" dirty="0"/>
              <a:t> </a:t>
            </a:r>
          </a:p>
          <a:p>
            <a:pPr marL="800100" lvl="1"/>
            <a:r>
              <a:rPr lang="en-US" sz="2200" dirty="0"/>
              <a:t>Countries build their “reputation” over time with the “validation” mechanism</a:t>
            </a:r>
          </a:p>
          <a:p>
            <a:pPr marL="400050"/>
            <a:r>
              <a:rPr lang="en-US" sz="2400" dirty="0"/>
              <a:t>The Call Validation Treatment (CVT) function in the SHAKEN architecture can act as this “validation” mechanism</a:t>
            </a:r>
          </a:p>
          <a:p>
            <a:pPr marL="400050"/>
            <a:r>
              <a:rPr lang="en-US" sz="2400" dirty="0"/>
              <a:t>This approach can co-exist with ATIS-100087</a:t>
            </a:r>
          </a:p>
          <a:p>
            <a:pPr marL="800100" lvl="1"/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571500" indent="-514350">
              <a:buFont typeface="+mj-lt"/>
              <a:buAutoNum type="arabicPeriod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A4351-FD46-4035-B743-CC72F5D00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SHAKEN Reference Architecture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27AA77E-948A-4243-B104-83AED96DF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2936" y="1687286"/>
            <a:ext cx="8659586" cy="4071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3A9B71-813B-410F-B244-5A90D868CBD6}"/>
              </a:ext>
            </a:extLst>
          </p:cNvPr>
          <p:cNvSpPr txBox="1"/>
          <p:nvPr/>
        </p:nvSpPr>
        <p:spPr>
          <a:xfrm>
            <a:off x="8646802" y="6105338"/>
            <a:ext cx="17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From ATIS-1000074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BB92B4-4FE7-4649-9FF1-31075F4D6F3A}"/>
              </a:ext>
            </a:extLst>
          </p:cNvPr>
          <p:cNvSpPr/>
          <p:nvPr/>
        </p:nvSpPr>
        <p:spPr>
          <a:xfrm>
            <a:off x="8238370" y="2584933"/>
            <a:ext cx="1132132" cy="844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426E3-FB7A-4B3C-91AC-72EA50DF47E9}"/>
              </a:ext>
            </a:extLst>
          </p:cNvPr>
          <p:cNvSpPr txBox="1"/>
          <p:nvPr/>
        </p:nvSpPr>
        <p:spPr>
          <a:xfrm>
            <a:off x="8405770" y="3992949"/>
            <a:ext cx="3632402" cy="156966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Analytics (CVT) could establish “reputation” at the national level, in addition to SP and user.</a:t>
            </a:r>
            <a:endParaRPr lang="en-CA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1FE8C4-B57E-4BDE-9250-D9E86E57B18D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9204705" y="3305389"/>
            <a:ext cx="1017266" cy="68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619-D83A-4093-BC0B-868350D6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08FB-E314-4F0C-AC55-3C10E08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sz="2400" dirty="0"/>
              <a:t>If the IPNNI supports this work item, I will bring draft text into the Austin meeting.</a:t>
            </a:r>
          </a:p>
          <a:p>
            <a:pPr marL="400050"/>
            <a:r>
              <a:rPr lang="en-US" sz="2400" dirty="0"/>
              <a:t>What is the preferred approach?</a:t>
            </a:r>
          </a:p>
          <a:p>
            <a:pPr marL="800100" lvl="1"/>
            <a:r>
              <a:rPr lang="en-US" sz="2200" dirty="0"/>
              <a:t>Revision to ATIS-1000087</a:t>
            </a:r>
          </a:p>
          <a:p>
            <a:pPr marL="800100" lvl="1"/>
            <a:r>
              <a:rPr lang="en-US" sz="2200" dirty="0"/>
              <a:t>New Technical Report</a:t>
            </a:r>
          </a:p>
          <a:p>
            <a:pPr marL="571500" indent="-514350">
              <a:buFont typeface="+mj-lt"/>
              <a:buAutoNum type="arabicPeriod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A4351-FD46-4035-B743-CC72F5D00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55827"/>
      </p:ext>
    </p:extLst>
  </p:cSld>
  <p:clrMapOvr>
    <a:masterClrMapping/>
  </p:clrMapOvr>
</p:sld>
</file>

<file path=ppt/theme/theme1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atis</Template>
  <TotalTime>9092</TotalTime>
  <Words>508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atis</vt:lpstr>
      <vt:lpstr>PowerPoint Presentation</vt:lpstr>
      <vt:lpstr>Outline</vt:lpstr>
      <vt:lpstr>SHAKEN Trust Model</vt:lpstr>
      <vt:lpstr>Cross-Border SHAKEN (ATIS-1000087)</vt:lpstr>
      <vt:lpstr>International SHAKEN - Challenges</vt:lpstr>
      <vt:lpstr>International SHAKEN - Proposal </vt:lpstr>
      <vt:lpstr>SHAKEN Reference Architecture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Daugherty</dc:creator>
  <cp:lastModifiedBy>Jim McEachern</cp:lastModifiedBy>
  <cp:revision>118</cp:revision>
  <cp:lastPrinted>2017-11-01T20:28:59Z</cp:lastPrinted>
  <dcterms:created xsi:type="dcterms:W3CDTF">2017-03-02T19:43:29Z</dcterms:created>
  <dcterms:modified xsi:type="dcterms:W3CDTF">2020-01-09T16:50:44Z</dcterms:modified>
</cp:coreProperties>
</file>