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365" r:id="rId2"/>
    <p:sldId id="457" r:id="rId3"/>
    <p:sldId id="4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432FF"/>
    <a:srgbClr val="FFFFCC"/>
    <a:srgbClr val="CCFF66"/>
    <a:srgbClr val="E6E6E6"/>
    <a:srgbClr val="CCFFCC"/>
    <a:srgbClr val="FFCCCC"/>
    <a:srgbClr val="CC9999"/>
    <a:srgbClr val="FFFFFF"/>
    <a:srgbClr val="E3E3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219"/>
    <p:restoredTop sz="99376" autoAdjust="0"/>
  </p:normalViewPr>
  <p:slideViewPr>
    <p:cSldViewPr snapToGrid="0">
      <p:cViewPr varScale="1">
        <p:scale>
          <a:sx n="131" d="100"/>
          <a:sy n="131" d="100"/>
        </p:scale>
        <p:origin x="720" y="1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1D2592-1E05-0F40-B029-F6FBA82A5995}" type="datetimeFigureOut">
              <a:rPr lang="en-US" smtClean="0"/>
              <a:t>8/7/19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D58DED-1033-CA4A-BBF3-3D54210651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38070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99E795-CEE7-FC40-8A53-C00BD6F95F82}" type="datetimeFigureOut">
              <a:rPr lang="en-US" smtClean="0"/>
              <a:t>8/7/19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CDF933-2407-CD49-BFC0-68E309F22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71479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EF4AC-123E-9C44-B4E9-771BDC5AD44C}" type="datetime1">
              <a:rPr lang="en-US" smtClean="0"/>
              <a:t>8/7/19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CDCE8-D093-432A-B885-EF5C8CF852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427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BAF6A-1AEA-1742-A605-C9250F2D4E9E}" type="datetime1">
              <a:rPr lang="en-US" smtClean="0"/>
              <a:t>8/7/19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CDCE8-D093-432A-B885-EF5C8CF852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6193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BEB9F-02AF-F94D-AA9F-4CDCDE8CCDEC}" type="datetime1">
              <a:rPr lang="en-US" smtClean="0"/>
              <a:t>8/7/19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CDCE8-D093-432A-B885-EF5C8CF852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353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DA5AB-782F-B947-8750-59F20595A18D}" type="datetime1">
              <a:rPr lang="en-US" smtClean="0"/>
              <a:t>8/7/19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CDCE8-D093-432A-B885-EF5C8CF852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7709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63AE1-C7F5-9B45-9397-040B7C43BBEB}" type="datetime1">
              <a:rPr lang="en-US" smtClean="0"/>
              <a:t>8/7/19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CDCE8-D093-432A-B885-EF5C8CF852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1664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41836-F474-CA4B-8BFE-572691DD2549}" type="datetime1">
              <a:rPr lang="en-US" smtClean="0"/>
              <a:t>8/7/19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CDCE8-D093-432A-B885-EF5C8CF852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20699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0C136-C556-8E47-A4F7-8AA2BCEA09B9}" type="datetime1">
              <a:rPr lang="en-US" smtClean="0"/>
              <a:t>8/7/19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CDCE8-D093-432A-B885-EF5C8CF852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1811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0950B-1FA5-CB4A-9681-6FEF237D81D8}" type="datetime1">
              <a:rPr lang="en-US" smtClean="0"/>
              <a:t>8/7/19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CDCE8-D093-432A-B885-EF5C8CF852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10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8F60E-5614-644A-87D3-BA29F6325ADE}" type="datetime1">
              <a:rPr lang="en-US" smtClean="0"/>
              <a:t>8/7/19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CDCE8-D093-432A-B885-EF5C8CF852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8604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4A0D8-C313-F240-AC52-2C23492B3C69}" type="datetime1">
              <a:rPr lang="en-US" smtClean="0"/>
              <a:t>8/7/19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CDCE8-D093-432A-B885-EF5C8CF852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147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FEA1A-EA8D-E547-9A9D-E87621EB2B20}" type="datetime1">
              <a:rPr lang="en-US" smtClean="0"/>
              <a:t>8/7/19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CDCE8-D093-432A-B885-EF5C8CF852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9079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11468E-B81A-8F48-A1DE-7DE006F70B4C}" type="datetime1">
              <a:rPr lang="en-US" smtClean="0"/>
              <a:t>8/7/19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DCDCE8-D093-432A-B885-EF5C8CF852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642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81685" y="2712879"/>
            <a:ext cx="6955937" cy="692493"/>
          </a:xfrm>
          <a:prstGeom prst="rect">
            <a:avLst/>
          </a:prstGeom>
          <a:noFill/>
        </p:spPr>
        <p:txBody>
          <a:bodyPr wrap="none" lIns="121917" tIns="60958" rIns="121917" bIns="60958" rtlCol="0">
            <a:spAutoFit/>
          </a:bodyPr>
          <a:lstStyle/>
          <a:p>
            <a:pPr algn="ctr"/>
            <a:r>
              <a:rPr lang="en-US" sz="3700" dirty="0">
                <a:solidFill>
                  <a:srgbClr val="3366FF"/>
                </a:solidFill>
              </a:rPr>
              <a:t>Rich Call Data Integrity Mechanism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CDCE8-D093-432A-B885-EF5C8CF852A1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62078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466DEAA-D020-6F41-8C41-E995CFEC03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CDCE8-D093-432A-B885-EF5C8CF852A1}" type="slidenum">
              <a:rPr lang="en-US" smtClean="0"/>
              <a:t>2</a:t>
            </a:fld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E84335F-06D0-5C40-B046-A13D5C22408E}"/>
              </a:ext>
            </a:extLst>
          </p:cNvPr>
          <p:cNvSpPr txBox="1"/>
          <p:nvPr/>
        </p:nvSpPr>
        <p:spPr>
          <a:xfrm>
            <a:off x="170087" y="142240"/>
            <a:ext cx="1106732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Problem</a:t>
            </a:r>
            <a:r>
              <a:rPr lang="en-US" sz="3200" dirty="0"/>
              <a:t>: </a:t>
            </a:r>
            <a:r>
              <a:rPr lang="en-US" sz="2800" dirty="0"/>
              <a:t>Malicious </a:t>
            </a:r>
            <a:r>
              <a:rPr lang="en-US" sz="2400" dirty="0"/>
              <a:t>TN Customer could use fake or spoof company name/logo/etc.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AB07EB2-B403-4946-850F-799D9665600A}"/>
              </a:ext>
            </a:extLst>
          </p:cNvPr>
          <p:cNvSpPr txBox="1"/>
          <p:nvPr/>
        </p:nvSpPr>
        <p:spPr>
          <a:xfrm>
            <a:off x="589281" y="1016000"/>
            <a:ext cx="1063752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Example use case:</a:t>
            </a:r>
          </a:p>
          <a:p>
            <a:pPr marL="342900" indent="-342900">
              <a:buFont typeface="+mj-lt"/>
              <a:buAutoNum type="arabicParenR"/>
            </a:pPr>
            <a:r>
              <a:rPr lang="en-US" dirty="0"/>
              <a:t>TN customer with malicious intent obtains a delegate end-entity cert from its TN Provider</a:t>
            </a:r>
          </a:p>
          <a:p>
            <a:pPr marL="342900" indent="-342900">
              <a:buFont typeface="+mj-lt"/>
              <a:buAutoNum type="arabicParenR"/>
            </a:pPr>
            <a:r>
              <a:rPr lang="en-US" dirty="0"/>
              <a:t>TN customer originates call from TN that is in-scope for the delegate cert TNAuthList (i.e., can’t spoof calling number)</a:t>
            </a:r>
          </a:p>
          <a:p>
            <a:pPr marL="342900" indent="-342900">
              <a:buFont typeface="+mj-lt"/>
              <a:buAutoNum type="arabicParenR"/>
            </a:pPr>
            <a:r>
              <a:rPr lang="en-US" dirty="0"/>
              <a:t>TN Customer populates "rcd" claim with the company name/logo of a different company.</a:t>
            </a:r>
          </a:p>
          <a:p>
            <a:pPr marL="342900" indent="-342900">
              <a:buFont typeface="+mj-lt"/>
              <a:buAutoNum type="arabicParenR"/>
            </a:pPr>
            <a:r>
              <a:rPr lang="en-US" dirty="0"/>
              <a:t>Rich-call-data is rendered to called user with a "green checkmark"</a:t>
            </a:r>
          </a:p>
          <a:p>
            <a:pPr marL="342900" indent="-342900">
              <a:buFont typeface="+mj-lt"/>
              <a:buAutoNum type="arabicParenR"/>
            </a:pP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E3A09E3-D98D-8247-83D8-DE38FAF31425}"/>
              </a:ext>
            </a:extLst>
          </p:cNvPr>
          <p:cNvSpPr txBox="1"/>
          <p:nvPr/>
        </p:nvSpPr>
        <p:spPr>
          <a:xfrm>
            <a:off x="170087" y="4235116"/>
            <a:ext cx="118569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We need a mechanism that enables verifiers to detect when a TN customer includes RCD data that it is not authorized to use.</a:t>
            </a:r>
          </a:p>
        </p:txBody>
      </p:sp>
    </p:spTree>
    <p:extLst>
      <p:ext uri="{BB962C8B-B14F-4D97-AF65-F5344CB8AC3E}">
        <p14:creationId xmlns:p14="http://schemas.microsoft.com/office/powerpoint/2010/main" val="22608367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Rounded Rectangle 50">
            <a:extLst>
              <a:ext uri="{FF2B5EF4-FFF2-40B4-BE49-F238E27FC236}">
                <a16:creationId xmlns:a16="http://schemas.microsoft.com/office/drawing/2014/main" id="{F70D5C77-9AE8-474C-834F-423BC9097B47}"/>
              </a:ext>
            </a:extLst>
          </p:cNvPr>
          <p:cNvSpPr/>
          <p:nvPr/>
        </p:nvSpPr>
        <p:spPr>
          <a:xfrm>
            <a:off x="80652" y="1267053"/>
            <a:ext cx="2396038" cy="1237909"/>
          </a:xfrm>
          <a:prstGeom prst="roundRect">
            <a:avLst/>
          </a:prstGeom>
          <a:solidFill>
            <a:schemeClr val="bg1">
              <a:lumMod val="85000"/>
              <a:alpha val="8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tIns="45720" rIns="91440" bIns="45720" spcCol="0" rtlCol="0" anchor="t"/>
          <a:lstStyle/>
          <a:p>
            <a:pPr algn="ctr"/>
            <a:endParaRPr lang="en-US" sz="1867" dirty="0">
              <a:solidFill>
                <a:schemeClr val="tx1"/>
              </a:solidFill>
            </a:endParaRPr>
          </a:p>
        </p:txBody>
      </p:sp>
      <p:sp>
        <p:nvSpPr>
          <p:cNvPr id="63" name="Rounded Rectangle 62">
            <a:extLst>
              <a:ext uri="{FF2B5EF4-FFF2-40B4-BE49-F238E27FC236}">
                <a16:creationId xmlns:a16="http://schemas.microsoft.com/office/drawing/2014/main" id="{CF437501-0DDF-0C46-9ECA-34B8B6563544}"/>
              </a:ext>
            </a:extLst>
          </p:cNvPr>
          <p:cNvSpPr/>
          <p:nvPr/>
        </p:nvSpPr>
        <p:spPr>
          <a:xfrm>
            <a:off x="210646" y="1595581"/>
            <a:ext cx="2136050" cy="748738"/>
          </a:xfrm>
          <a:prstGeom prst="roundRect">
            <a:avLst/>
          </a:prstGeom>
          <a:solidFill>
            <a:srgbClr val="CCFFCC">
              <a:alpha val="85000"/>
            </a:srgbClr>
          </a:solidFill>
          <a:ln w="952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170087" y="0"/>
            <a:ext cx="1048075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Solution</a:t>
            </a:r>
            <a:r>
              <a:rPr lang="en-US" sz="2400" dirty="0"/>
              <a:t>: Rich Call Data Integrity procedures defined in draft-</a:t>
            </a:r>
            <a:r>
              <a:rPr lang="en-US" sz="2400" dirty="0" err="1"/>
              <a:t>ietf</a:t>
            </a:r>
            <a:r>
              <a:rPr lang="en-US" sz="2400" dirty="0"/>
              <a:t>-stir-passport-</a:t>
            </a:r>
            <a:r>
              <a:rPr lang="en-US" sz="2400" dirty="0" err="1"/>
              <a:t>rcd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542188" y="1540989"/>
            <a:ext cx="147296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Subordinate CA</a:t>
            </a:r>
          </a:p>
        </p:txBody>
      </p:sp>
      <p:sp>
        <p:nvSpPr>
          <p:cNvPr id="143" name="TextBox 142"/>
          <p:cNvSpPr txBox="1"/>
          <p:nvPr/>
        </p:nvSpPr>
        <p:spPr>
          <a:xfrm>
            <a:off x="2696591" y="3783225"/>
            <a:ext cx="2538635" cy="20313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/>
              <a:t>Delegate end-entity Certificate</a:t>
            </a:r>
          </a:p>
          <a:p>
            <a:pPr marL="228594" indent="-228594">
              <a:buFont typeface="Arial"/>
              <a:buChar char="•"/>
            </a:pPr>
            <a:r>
              <a:rPr lang="en-US" sz="1400" dirty="0" err="1">
                <a:solidFill>
                  <a:srgbClr val="000000"/>
                </a:solidFill>
              </a:rPr>
              <a:t>TNAuthList</a:t>
            </a:r>
            <a:endParaRPr lang="en-US" sz="1400" dirty="0">
              <a:solidFill>
                <a:srgbClr val="000000"/>
              </a:solidFill>
            </a:endParaRPr>
          </a:p>
          <a:p>
            <a:pPr marL="475476" lvl="1" indent="-228594">
              <a:buFont typeface="Arial"/>
              <a:buChar char="•"/>
            </a:pPr>
            <a:r>
              <a:rPr lang="en-US" sz="1400" dirty="0" err="1">
                <a:solidFill>
                  <a:srgbClr val="000000"/>
                </a:solidFill>
              </a:rPr>
              <a:t>spc</a:t>
            </a:r>
            <a:r>
              <a:rPr lang="en-US" sz="1400" dirty="0">
                <a:solidFill>
                  <a:srgbClr val="000000"/>
                </a:solidFill>
              </a:rPr>
              <a:t>: 1234</a:t>
            </a:r>
          </a:p>
          <a:p>
            <a:pPr marL="475476" lvl="1" indent="-228594">
              <a:buFont typeface="Arial"/>
              <a:buChar char="•"/>
            </a:pPr>
            <a:r>
              <a:rPr lang="en-US" sz="1400" dirty="0">
                <a:solidFill>
                  <a:srgbClr val="000000"/>
                </a:solidFill>
              </a:rPr>
              <a:t>range: tn-20,10</a:t>
            </a:r>
          </a:p>
          <a:p>
            <a:pPr marL="228594" indent="-228594">
              <a:buFont typeface="Arial"/>
              <a:buChar char="•"/>
            </a:pPr>
            <a:r>
              <a:rPr lang="en-US" sz="1400" dirty="0" err="1"/>
              <a:t>JWTClaimConstraints</a:t>
            </a:r>
            <a:endParaRPr lang="en-US" sz="1400" dirty="0"/>
          </a:p>
          <a:p>
            <a:pPr marL="685794" lvl="1" indent="-228594">
              <a:buFont typeface="Arial"/>
              <a:buChar char="•"/>
            </a:pPr>
            <a:r>
              <a:rPr lang="en-US" sz="1400" dirty="0" err="1"/>
              <a:t>mustInclude</a:t>
            </a:r>
            <a:r>
              <a:rPr lang="en-US" sz="1400" dirty="0"/>
              <a:t>: "</a:t>
            </a:r>
            <a:r>
              <a:rPr lang="en-US" sz="1400" dirty="0" err="1"/>
              <a:t>rcdi</a:t>
            </a:r>
            <a:r>
              <a:rPr lang="en-US" sz="1400" dirty="0"/>
              <a:t>"</a:t>
            </a:r>
          </a:p>
          <a:p>
            <a:pPr marL="685794" lvl="1" indent="-228594">
              <a:buFont typeface="Arial"/>
              <a:buChar char="•"/>
            </a:pPr>
            <a:r>
              <a:rPr lang="en-US" sz="1400" dirty="0" err="1"/>
              <a:t>permittedValues</a:t>
            </a:r>
            <a:r>
              <a:rPr lang="en-US" sz="1400" dirty="0"/>
              <a:t>: "sha256-H8BRh…X6xO"</a:t>
            </a:r>
          </a:p>
        </p:txBody>
      </p:sp>
      <p:sp>
        <p:nvSpPr>
          <p:cNvPr id="161" name="TextBox 160"/>
          <p:cNvSpPr txBox="1"/>
          <p:nvPr/>
        </p:nvSpPr>
        <p:spPr>
          <a:xfrm>
            <a:off x="2872948" y="1577851"/>
            <a:ext cx="2131132" cy="9541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/>
              <a:t>Delegate CA Certificate</a:t>
            </a:r>
          </a:p>
          <a:p>
            <a:pPr marL="228594" indent="-228594">
              <a:buFont typeface="Arial"/>
              <a:buChar char="•"/>
            </a:pPr>
            <a:r>
              <a:rPr lang="en-US" sz="1400" dirty="0" err="1"/>
              <a:t>TNAuthList</a:t>
            </a:r>
            <a:endParaRPr lang="en-US" sz="1400" dirty="0"/>
          </a:p>
          <a:p>
            <a:pPr marL="685794" lvl="1" indent="-228594">
              <a:buFont typeface="Arial"/>
              <a:buChar char="•"/>
            </a:pPr>
            <a:r>
              <a:rPr lang="en-US" sz="1400" dirty="0" err="1"/>
              <a:t>spc</a:t>
            </a:r>
            <a:r>
              <a:rPr lang="en-US" sz="1400" dirty="0"/>
              <a:t>: 1234</a:t>
            </a:r>
          </a:p>
          <a:p>
            <a:pPr marL="685794" lvl="1" indent="-228594">
              <a:buFont typeface="Arial"/>
              <a:buChar char="•"/>
            </a:pPr>
            <a:r>
              <a:rPr lang="en-US" sz="1400" dirty="0"/>
              <a:t>range: tn-10,100</a:t>
            </a:r>
          </a:p>
        </p:txBody>
      </p:sp>
      <p:sp>
        <p:nvSpPr>
          <p:cNvPr id="57" name="Rounded Rectangle 56"/>
          <p:cNvSpPr/>
          <p:nvPr/>
        </p:nvSpPr>
        <p:spPr>
          <a:xfrm>
            <a:off x="171220" y="4098713"/>
            <a:ext cx="2214903" cy="993860"/>
          </a:xfrm>
          <a:prstGeom prst="roundRect">
            <a:avLst/>
          </a:prstGeom>
          <a:solidFill>
            <a:schemeClr val="bg1">
              <a:lumMod val="85000"/>
              <a:alpha val="8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tIns="45720" rIns="91440" bIns="45720" spcCol="0" rtlCol="0" anchor="t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TN Customer</a:t>
            </a:r>
          </a:p>
        </p:txBody>
      </p:sp>
      <p:cxnSp>
        <p:nvCxnSpPr>
          <p:cNvPr id="59" name="Straight Arrow Connector 97"/>
          <p:cNvCxnSpPr>
            <a:cxnSpLocks/>
            <a:stCxn id="57" idx="0"/>
            <a:endCxn id="63" idx="2"/>
          </p:cNvCxnSpPr>
          <p:nvPr/>
        </p:nvCxnSpPr>
        <p:spPr>
          <a:xfrm flipH="1" flipV="1">
            <a:off x="1278671" y="2344319"/>
            <a:ext cx="1" cy="1754394"/>
          </a:xfrm>
          <a:prstGeom prst="straightConnector1">
            <a:avLst/>
          </a:prstGeom>
          <a:ln w="9525">
            <a:solidFill>
              <a:schemeClr val="tx1"/>
            </a:solidFill>
            <a:headEnd type="triangl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4824071" y="1192284"/>
            <a:ext cx="2535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 </a:t>
            </a:r>
          </a:p>
        </p:txBody>
      </p:sp>
      <p:sp>
        <p:nvSpPr>
          <p:cNvPr id="112" name="TextBox 111"/>
          <p:cNvSpPr txBox="1"/>
          <p:nvPr/>
        </p:nvSpPr>
        <p:spPr>
          <a:xfrm>
            <a:off x="3869771" y="1660024"/>
            <a:ext cx="2535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 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4287485" y="4588866"/>
            <a:ext cx="2535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 </a:t>
            </a:r>
          </a:p>
        </p:txBody>
      </p:sp>
      <p:sp>
        <p:nvSpPr>
          <p:cNvPr id="83" name="Slide Number Placeholder 8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AB36A-5BD8-2344-91B6-988AF91EFB0A}" type="slidenum">
              <a:rPr lang="en-US" smtClean="0"/>
              <a:t>3</a:t>
            </a:fld>
            <a:endParaRPr lang="en-US" dirty="0"/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C1D14FDD-18BC-644E-9F69-488442CD44F9}"/>
              </a:ext>
            </a:extLst>
          </p:cNvPr>
          <p:cNvSpPr txBox="1"/>
          <p:nvPr/>
        </p:nvSpPr>
        <p:spPr>
          <a:xfrm>
            <a:off x="210645" y="3138539"/>
            <a:ext cx="3437329" cy="523220"/>
          </a:xfrm>
          <a:prstGeom prst="rect">
            <a:avLst/>
          </a:prstGeom>
          <a:solidFill>
            <a:schemeClr val="bg1">
              <a:alpha val="79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0432FF"/>
                </a:solidFill>
              </a:rPr>
              <a:t>1) </a:t>
            </a:r>
            <a:r>
              <a:rPr lang="en-US" sz="1400" dirty="0">
                <a:solidFill>
                  <a:srgbClr val="0432FF"/>
                </a:solidFill>
              </a:rPr>
              <a:t>Issue delegate end-entity certificate with </a:t>
            </a:r>
            <a:r>
              <a:rPr lang="en-US" sz="1400" b="1" dirty="0" err="1">
                <a:solidFill>
                  <a:srgbClr val="0432FF"/>
                </a:solidFill>
              </a:rPr>
              <a:t>JWTClaimConstraints</a:t>
            </a:r>
            <a:r>
              <a:rPr lang="en-US" sz="1400" dirty="0">
                <a:solidFill>
                  <a:srgbClr val="0432FF"/>
                </a:solidFill>
              </a:rPr>
              <a:t> object.</a:t>
            </a:r>
            <a:endParaRPr lang="en-US" sz="1400" i="1" dirty="0">
              <a:solidFill>
                <a:srgbClr val="0432FF"/>
              </a:solidFill>
            </a:endParaRP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74AFE0AA-7D8F-F148-B377-B74BA3F84893}"/>
              </a:ext>
            </a:extLst>
          </p:cNvPr>
          <p:cNvSpPr/>
          <p:nvPr/>
        </p:nvSpPr>
        <p:spPr>
          <a:xfrm>
            <a:off x="548159" y="1900790"/>
            <a:ext cx="1461025" cy="292608"/>
          </a:xfrm>
          <a:prstGeom prst="rect">
            <a:avLst/>
          </a:prstGeom>
          <a:solidFill>
            <a:srgbClr val="FFCCCC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Delegate CA cert</a:t>
            </a: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2AB6A2A8-21D4-A144-B703-0AD21AEB1DB1}"/>
              </a:ext>
            </a:extLst>
          </p:cNvPr>
          <p:cNvSpPr/>
          <p:nvPr/>
        </p:nvSpPr>
        <p:spPr>
          <a:xfrm>
            <a:off x="300103" y="4656090"/>
            <a:ext cx="1957136" cy="292608"/>
          </a:xfrm>
          <a:prstGeom prst="rect">
            <a:avLst/>
          </a:prstGeom>
          <a:solidFill>
            <a:srgbClr val="FFCCCC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Delegate end-entity cert</a:t>
            </a:r>
          </a:p>
        </p:txBody>
      </p:sp>
      <p:cxnSp>
        <p:nvCxnSpPr>
          <p:cNvPr id="166" name="Straight Arrow Connector 94"/>
          <p:cNvCxnSpPr>
            <a:cxnSpLocks/>
            <a:stCxn id="161" idx="1"/>
            <a:endCxn id="76" idx="3"/>
          </p:cNvCxnSpPr>
          <p:nvPr/>
        </p:nvCxnSpPr>
        <p:spPr>
          <a:xfrm flipH="1" flipV="1">
            <a:off x="2009184" y="2047094"/>
            <a:ext cx="863764" cy="7811"/>
          </a:xfrm>
          <a:prstGeom prst="straightConnector1">
            <a:avLst/>
          </a:prstGeom>
          <a:ln>
            <a:solidFill>
              <a:schemeClr val="tx1"/>
            </a:solidFill>
            <a:tailEnd type="oval" w="med" len="med"/>
          </a:ln>
        </p:spPr>
      </p:cxnSp>
      <p:cxnSp>
        <p:nvCxnSpPr>
          <p:cNvPr id="149" name="Straight Arrow Connector 94"/>
          <p:cNvCxnSpPr>
            <a:cxnSpLocks/>
            <a:stCxn id="143" idx="1"/>
            <a:endCxn id="77" idx="3"/>
          </p:cNvCxnSpPr>
          <p:nvPr/>
        </p:nvCxnSpPr>
        <p:spPr>
          <a:xfrm flipH="1">
            <a:off x="2257239" y="4798888"/>
            <a:ext cx="439352" cy="3506"/>
          </a:xfrm>
          <a:prstGeom prst="straightConnector1">
            <a:avLst/>
          </a:prstGeom>
          <a:ln>
            <a:solidFill>
              <a:schemeClr val="tx1"/>
            </a:solidFill>
            <a:tailEnd type="oval" w="med" len="med"/>
          </a:ln>
        </p:spPr>
      </p:cxnSp>
      <p:sp>
        <p:nvSpPr>
          <p:cNvPr id="44" name="TextBox 43">
            <a:extLst>
              <a:ext uri="{FF2B5EF4-FFF2-40B4-BE49-F238E27FC236}">
                <a16:creationId xmlns:a16="http://schemas.microsoft.com/office/drawing/2014/main" id="{7C4512E9-0EB6-F04E-B01F-41AF82EE2ECC}"/>
              </a:ext>
            </a:extLst>
          </p:cNvPr>
          <p:cNvSpPr txBox="1"/>
          <p:nvPr/>
        </p:nvSpPr>
        <p:spPr>
          <a:xfrm>
            <a:off x="7629567" y="4350182"/>
            <a:ext cx="4189900" cy="2123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b="1" dirty="0"/>
              <a:t>RCD PASSporT</a:t>
            </a:r>
          </a:p>
          <a:p>
            <a:r>
              <a:rPr lang="en-US" sz="1200" dirty="0"/>
              <a:t> Protected Header {</a:t>
            </a:r>
          </a:p>
          <a:p>
            <a:r>
              <a:rPr lang="en-US" sz="1200" dirty="0"/>
              <a:t>      … }</a:t>
            </a:r>
          </a:p>
          <a:p>
            <a:r>
              <a:rPr lang="en-US" sz="1200" dirty="0"/>
              <a:t> Payload {</a:t>
            </a:r>
          </a:p>
          <a:p>
            <a:r>
              <a:rPr lang="en-US" sz="1200" dirty="0"/>
              <a:t>      "dest":{</a:t>
            </a:r>
            <a:r>
              <a:rPr lang="en-US" sz="1200" dirty="0" err="1"/>
              <a:t>tn</a:t>
            </a:r>
            <a:r>
              <a:rPr lang="en-US" sz="1200" dirty="0"/>
              <a:t>-x},</a:t>
            </a:r>
          </a:p>
          <a:p>
            <a:r>
              <a:rPr lang="en-US" sz="1200" dirty="0"/>
              <a:t>      "iat":1443208345,</a:t>
            </a:r>
          </a:p>
          <a:p>
            <a:r>
              <a:rPr lang="en-US" sz="1200" dirty="0"/>
              <a:t>      "orig":{tn-20},</a:t>
            </a:r>
          </a:p>
          <a:p>
            <a:r>
              <a:rPr lang="en-US" sz="1200" dirty="0"/>
              <a:t>      "rcdi":"sha256-H8BRh…X6xO",</a:t>
            </a:r>
          </a:p>
          <a:p>
            <a:r>
              <a:rPr lang="en-US" sz="1200" dirty="0"/>
              <a:t>      "rcd":{"</a:t>
            </a:r>
            <a:r>
              <a:rPr lang="en-US" sz="1200" dirty="0" err="1"/>
              <a:t>nam</a:t>
            </a:r>
            <a:r>
              <a:rPr lang="en-US" sz="1200" dirty="0"/>
              <a:t>": company name,</a:t>
            </a:r>
          </a:p>
          <a:p>
            <a:r>
              <a:rPr lang="en-US" sz="1200" dirty="0"/>
              <a:t>                   ”</a:t>
            </a:r>
            <a:r>
              <a:rPr lang="en-US" sz="1200" dirty="0" err="1"/>
              <a:t>icn</a:t>
            </a:r>
            <a:r>
              <a:rPr lang="en-US" sz="1200" dirty="0"/>
              <a:t>": &lt;</a:t>
            </a:r>
            <a:r>
              <a:rPr lang="en-US" sz="1200" dirty="0" err="1"/>
              <a:t>uri</a:t>
            </a:r>
            <a:r>
              <a:rPr lang="en-US" sz="1200" dirty="0"/>
              <a:t> to company logo&gt;}</a:t>
            </a:r>
          </a:p>
          <a:p>
            <a:r>
              <a:rPr lang="en-US" sz="1200" dirty="0"/>
              <a:t>   Signature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9AE033CF-C564-8140-BE5F-A55C08475C65}"/>
              </a:ext>
            </a:extLst>
          </p:cNvPr>
          <p:cNvSpPr txBox="1"/>
          <p:nvPr/>
        </p:nvSpPr>
        <p:spPr>
          <a:xfrm>
            <a:off x="634072" y="1243184"/>
            <a:ext cx="12891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TN Provider</a:t>
            </a:r>
          </a:p>
        </p:txBody>
      </p:sp>
      <p:sp>
        <p:nvSpPr>
          <p:cNvPr id="4" name="Left Brace 3">
            <a:extLst>
              <a:ext uri="{FF2B5EF4-FFF2-40B4-BE49-F238E27FC236}">
                <a16:creationId xmlns:a16="http://schemas.microsoft.com/office/drawing/2014/main" id="{50A0EC9B-C468-084A-AF02-540503261D13}"/>
              </a:ext>
            </a:extLst>
          </p:cNvPr>
          <p:cNvSpPr/>
          <p:nvPr/>
        </p:nvSpPr>
        <p:spPr>
          <a:xfrm flipH="1">
            <a:off x="10193389" y="5854425"/>
            <a:ext cx="128472" cy="373122"/>
          </a:xfrm>
          <a:prstGeom prst="leftBrace">
            <a:avLst>
              <a:gd name="adj1" fmla="val 44047"/>
              <a:gd name="adj2" fmla="val 50971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CC616C7-4076-9E41-BEFA-9549D0B4F8F3}"/>
              </a:ext>
            </a:extLst>
          </p:cNvPr>
          <p:cNvSpPr txBox="1"/>
          <p:nvPr/>
        </p:nvSpPr>
        <p:spPr>
          <a:xfrm>
            <a:off x="9855909" y="5068130"/>
            <a:ext cx="2320204" cy="738664"/>
          </a:xfrm>
          <a:prstGeom prst="rect">
            <a:avLst/>
          </a:prstGeom>
          <a:solidFill>
            <a:schemeClr val="bg1">
              <a:alpha val="64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b="1" i="1" dirty="0">
                <a:solidFill>
                  <a:srgbClr val="0432FF"/>
                </a:solidFill>
              </a:rPr>
              <a:t>3) RCD Verification </a:t>
            </a:r>
            <a:r>
              <a:rPr lang="en-US" sz="1400" i="1" dirty="0">
                <a:solidFill>
                  <a:srgbClr val="0432FF"/>
                </a:solidFill>
              </a:rPr>
              <a:t>verifies that claims constraints have been met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C8976074-D027-634F-BBAE-83B5F44EA032}"/>
              </a:ext>
            </a:extLst>
          </p:cNvPr>
          <p:cNvCxnSpPr>
            <a:cxnSpLocks/>
            <a:stCxn id="62" idx="3"/>
            <a:endCxn id="10" idx="1"/>
          </p:cNvCxnSpPr>
          <p:nvPr/>
        </p:nvCxnSpPr>
        <p:spPr>
          <a:xfrm>
            <a:off x="4541081" y="4819699"/>
            <a:ext cx="3338314" cy="921667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Freeform 2">
            <a:extLst>
              <a:ext uri="{FF2B5EF4-FFF2-40B4-BE49-F238E27FC236}">
                <a16:creationId xmlns:a16="http://schemas.microsoft.com/office/drawing/2014/main" id="{492211D9-BE3B-DB46-BCE4-BC40C712F623}"/>
              </a:ext>
            </a:extLst>
          </p:cNvPr>
          <p:cNvSpPr/>
          <p:nvPr/>
        </p:nvSpPr>
        <p:spPr>
          <a:xfrm flipH="1">
            <a:off x="9821073" y="5781930"/>
            <a:ext cx="1004012" cy="291609"/>
          </a:xfrm>
          <a:custGeom>
            <a:avLst/>
            <a:gdLst>
              <a:gd name="connsiteX0" fmla="*/ 867626 w 867626"/>
              <a:gd name="connsiteY0" fmla="*/ 885217 h 885217"/>
              <a:gd name="connsiteX1" fmla="*/ 1865 w 867626"/>
              <a:gd name="connsiteY1" fmla="*/ 311285 h 885217"/>
              <a:gd name="connsiteX2" fmla="*/ 682801 w 867626"/>
              <a:gd name="connsiteY2" fmla="*/ 0 h 885217"/>
              <a:gd name="connsiteX0" fmla="*/ 901343 w 901343"/>
              <a:gd name="connsiteY0" fmla="*/ 885217 h 885217"/>
              <a:gd name="connsiteX1" fmla="*/ 1715 w 901343"/>
              <a:gd name="connsiteY1" fmla="*/ 435462 h 885217"/>
              <a:gd name="connsiteX2" fmla="*/ 716518 w 901343"/>
              <a:gd name="connsiteY2" fmla="*/ 0 h 885217"/>
              <a:gd name="connsiteX0" fmla="*/ 899643 w 899643"/>
              <a:gd name="connsiteY0" fmla="*/ 885217 h 885217"/>
              <a:gd name="connsiteX1" fmla="*/ 15 w 899643"/>
              <a:gd name="connsiteY1" fmla="*/ 435462 h 885217"/>
              <a:gd name="connsiteX2" fmla="*/ 714818 w 899643"/>
              <a:gd name="connsiteY2" fmla="*/ 0 h 885217"/>
              <a:gd name="connsiteX0" fmla="*/ 899643 w 899643"/>
              <a:gd name="connsiteY0" fmla="*/ 885217 h 885217"/>
              <a:gd name="connsiteX1" fmla="*/ 15 w 899643"/>
              <a:gd name="connsiteY1" fmla="*/ 435462 h 885217"/>
              <a:gd name="connsiteX2" fmla="*/ 714818 w 899643"/>
              <a:gd name="connsiteY2" fmla="*/ 0 h 885217"/>
              <a:gd name="connsiteX0" fmla="*/ 899643 w 899643"/>
              <a:gd name="connsiteY0" fmla="*/ 885217 h 885217"/>
              <a:gd name="connsiteX1" fmla="*/ 15 w 899643"/>
              <a:gd name="connsiteY1" fmla="*/ 435462 h 885217"/>
              <a:gd name="connsiteX2" fmla="*/ 714818 w 899643"/>
              <a:gd name="connsiteY2" fmla="*/ 0 h 885217"/>
              <a:gd name="connsiteX0" fmla="*/ 916123 w 1655747"/>
              <a:gd name="connsiteY0" fmla="*/ 975652 h 975652"/>
              <a:gd name="connsiteX1" fmla="*/ 16495 w 1655747"/>
              <a:gd name="connsiteY1" fmla="*/ 525897 h 975652"/>
              <a:gd name="connsiteX2" fmla="*/ 1655747 w 1655747"/>
              <a:gd name="connsiteY2" fmla="*/ 0 h 975652"/>
              <a:gd name="connsiteX0" fmla="*/ 481496 w 1221120"/>
              <a:gd name="connsiteY0" fmla="*/ 975652 h 975652"/>
              <a:gd name="connsiteX1" fmla="*/ 44092 w 1221120"/>
              <a:gd name="connsiteY1" fmla="*/ 465607 h 975652"/>
              <a:gd name="connsiteX2" fmla="*/ 1221120 w 1221120"/>
              <a:gd name="connsiteY2" fmla="*/ 0 h 975652"/>
              <a:gd name="connsiteX0" fmla="*/ 490565 w 1360818"/>
              <a:gd name="connsiteY0" fmla="*/ 774685 h 774685"/>
              <a:gd name="connsiteX1" fmla="*/ 53161 w 1360818"/>
              <a:gd name="connsiteY1" fmla="*/ 264640 h 774685"/>
              <a:gd name="connsiteX2" fmla="*/ 1360818 w 1360818"/>
              <a:gd name="connsiteY2" fmla="*/ 0 h 774685"/>
              <a:gd name="connsiteX0" fmla="*/ 598535 w 1338160"/>
              <a:gd name="connsiteY0" fmla="*/ 1005797 h 1005797"/>
              <a:gd name="connsiteX1" fmla="*/ 30503 w 1338160"/>
              <a:gd name="connsiteY1" fmla="*/ 264640 h 1005797"/>
              <a:gd name="connsiteX2" fmla="*/ 1338160 w 1338160"/>
              <a:gd name="connsiteY2" fmla="*/ 0 h 1005797"/>
              <a:gd name="connsiteX0" fmla="*/ 598535 w 1338160"/>
              <a:gd name="connsiteY0" fmla="*/ 975652 h 975652"/>
              <a:gd name="connsiteX1" fmla="*/ 30503 w 1338160"/>
              <a:gd name="connsiteY1" fmla="*/ 264640 h 975652"/>
              <a:gd name="connsiteX2" fmla="*/ 1338160 w 1338160"/>
              <a:gd name="connsiteY2" fmla="*/ 0 h 975652"/>
              <a:gd name="connsiteX0" fmla="*/ 611191 w 1561831"/>
              <a:gd name="connsiteY0" fmla="*/ 965604 h 965604"/>
              <a:gd name="connsiteX1" fmla="*/ 43159 w 1561831"/>
              <a:gd name="connsiteY1" fmla="*/ 254592 h 965604"/>
              <a:gd name="connsiteX2" fmla="*/ 1561831 w 1561831"/>
              <a:gd name="connsiteY2" fmla="*/ 0 h 965604"/>
              <a:gd name="connsiteX0" fmla="*/ 611191 w 1598763"/>
              <a:gd name="connsiteY0" fmla="*/ 1149028 h 1149028"/>
              <a:gd name="connsiteX1" fmla="*/ 43159 w 1598763"/>
              <a:gd name="connsiteY1" fmla="*/ 438016 h 1149028"/>
              <a:gd name="connsiteX2" fmla="*/ 1598763 w 1598763"/>
              <a:gd name="connsiteY2" fmla="*/ 0 h 1149028"/>
              <a:gd name="connsiteX0" fmla="*/ 411258 w 1635429"/>
              <a:gd name="connsiteY0" fmla="*/ 1095949 h 1095949"/>
              <a:gd name="connsiteX1" fmla="*/ 79825 w 1635429"/>
              <a:gd name="connsiteY1" fmla="*/ 438016 h 1095949"/>
              <a:gd name="connsiteX2" fmla="*/ 1635429 w 1635429"/>
              <a:gd name="connsiteY2" fmla="*/ 0 h 1095949"/>
              <a:gd name="connsiteX0" fmla="*/ 901429 w 1581422"/>
              <a:gd name="connsiteY0" fmla="*/ 777483 h 777483"/>
              <a:gd name="connsiteX1" fmla="*/ 25818 w 1581422"/>
              <a:gd name="connsiteY1" fmla="*/ 438016 h 777483"/>
              <a:gd name="connsiteX2" fmla="*/ 1581422 w 1581422"/>
              <a:gd name="connsiteY2" fmla="*/ 0 h 777483"/>
              <a:gd name="connsiteX0" fmla="*/ 579163 w 1259156"/>
              <a:gd name="connsiteY0" fmla="*/ 777483 h 777483"/>
              <a:gd name="connsiteX1" fmla="*/ 46619 w 1259156"/>
              <a:gd name="connsiteY1" fmla="*/ 252244 h 777483"/>
              <a:gd name="connsiteX2" fmla="*/ 1259156 w 1259156"/>
              <a:gd name="connsiteY2" fmla="*/ 0 h 777483"/>
              <a:gd name="connsiteX0" fmla="*/ 533999 w 1213992"/>
              <a:gd name="connsiteY0" fmla="*/ 777483 h 777483"/>
              <a:gd name="connsiteX1" fmla="*/ 1455 w 1213992"/>
              <a:gd name="connsiteY1" fmla="*/ 252244 h 777483"/>
              <a:gd name="connsiteX2" fmla="*/ 1213992 w 1213992"/>
              <a:gd name="connsiteY2" fmla="*/ 0 h 777483"/>
              <a:gd name="connsiteX0" fmla="*/ 533999 w 1213992"/>
              <a:gd name="connsiteY0" fmla="*/ 777483 h 777483"/>
              <a:gd name="connsiteX1" fmla="*/ 1455 w 1213992"/>
              <a:gd name="connsiteY1" fmla="*/ 252244 h 777483"/>
              <a:gd name="connsiteX2" fmla="*/ 1213992 w 1213992"/>
              <a:gd name="connsiteY2" fmla="*/ 0 h 777483"/>
              <a:gd name="connsiteX0" fmla="*/ 565817 w 1245810"/>
              <a:gd name="connsiteY0" fmla="*/ 777483 h 777483"/>
              <a:gd name="connsiteX1" fmla="*/ 33273 w 1245810"/>
              <a:gd name="connsiteY1" fmla="*/ 252244 h 777483"/>
              <a:gd name="connsiteX2" fmla="*/ 1245810 w 1245810"/>
              <a:gd name="connsiteY2" fmla="*/ 0 h 777483"/>
              <a:gd name="connsiteX0" fmla="*/ 565817 w 1233980"/>
              <a:gd name="connsiteY0" fmla="*/ 804021 h 804021"/>
              <a:gd name="connsiteX1" fmla="*/ 33273 w 1233980"/>
              <a:gd name="connsiteY1" fmla="*/ 278782 h 804021"/>
              <a:gd name="connsiteX2" fmla="*/ 1233980 w 1233980"/>
              <a:gd name="connsiteY2" fmla="*/ 0 h 8040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33980" h="804021">
                <a:moveTo>
                  <a:pt x="565817" y="804021"/>
                </a:moveTo>
                <a:cubicBezTo>
                  <a:pt x="137050" y="692423"/>
                  <a:pt x="-89677" y="705104"/>
                  <a:pt x="33273" y="278782"/>
                </a:cubicBezTo>
                <a:cubicBezTo>
                  <a:pt x="108904" y="11693"/>
                  <a:pt x="810377" y="25430"/>
                  <a:pt x="1233980" y="0"/>
                </a:cubicBezTo>
              </a:path>
            </a:pathLst>
          </a:custGeom>
          <a:noFill/>
          <a:ln>
            <a:solidFill>
              <a:schemeClr val="tx1"/>
            </a:solidFill>
            <a:prstDash val="dash"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3FD81D6-A590-774E-A4B7-11B1D5A521BD}"/>
              </a:ext>
            </a:extLst>
          </p:cNvPr>
          <p:cNvSpPr txBox="1"/>
          <p:nvPr/>
        </p:nvSpPr>
        <p:spPr>
          <a:xfrm>
            <a:off x="7879395" y="5556700"/>
            <a:ext cx="237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 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F0FD0171-222C-684E-B9D1-8AC18850EBD0}"/>
              </a:ext>
            </a:extLst>
          </p:cNvPr>
          <p:cNvSpPr txBox="1"/>
          <p:nvPr/>
        </p:nvSpPr>
        <p:spPr>
          <a:xfrm>
            <a:off x="5599097" y="1069928"/>
            <a:ext cx="637473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u="sng" dirty="0">
                <a:solidFill>
                  <a:srgbClr val="0432FF"/>
                </a:solidFill>
              </a:rPr>
              <a:t>Procedure </a:t>
            </a:r>
          </a:p>
          <a:p>
            <a:pPr marL="342900" indent="-342900">
              <a:buFont typeface="+mj-lt"/>
              <a:buAutoNum type="arabicParenR"/>
            </a:pPr>
            <a:r>
              <a:rPr lang="en-US" sz="1600" dirty="0">
                <a:solidFill>
                  <a:srgbClr val="0432FF"/>
                </a:solidFill>
              </a:rPr>
              <a:t>TN Provider issues certificate to TN Customer containing a </a:t>
            </a:r>
            <a:r>
              <a:rPr lang="en-US" sz="1600" dirty="0" err="1">
                <a:solidFill>
                  <a:srgbClr val="0432FF"/>
                </a:solidFill>
              </a:rPr>
              <a:t>JWTClaimConstraints</a:t>
            </a:r>
            <a:r>
              <a:rPr lang="en-US" sz="1600" dirty="0">
                <a:solidFill>
                  <a:srgbClr val="0432FF"/>
                </a:solidFill>
              </a:rPr>
              <a:t> object that mandates inclusion of "</a:t>
            </a:r>
            <a:r>
              <a:rPr lang="en-US" sz="1600" dirty="0" err="1">
                <a:solidFill>
                  <a:srgbClr val="0432FF"/>
                </a:solidFill>
              </a:rPr>
              <a:t>rcdi</a:t>
            </a:r>
            <a:r>
              <a:rPr lang="en-US" sz="1600" dirty="0">
                <a:solidFill>
                  <a:srgbClr val="0432FF"/>
                </a:solidFill>
              </a:rPr>
              <a:t>" claim with a specific claim value for all </a:t>
            </a:r>
            <a:r>
              <a:rPr lang="en-US" sz="1600" dirty="0" err="1">
                <a:solidFill>
                  <a:srgbClr val="0432FF"/>
                </a:solidFill>
              </a:rPr>
              <a:t>PASSporTs</a:t>
            </a:r>
            <a:r>
              <a:rPr lang="en-US" sz="1600" dirty="0">
                <a:solidFill>
                  <a:srgbClr val="0432FF"/>
                </a:solidFill>
              </a:rPr>
              <a:t> signed by this certificate. </a:t>
            </a:r>
          </a:p>
          <a:p>
            <a:pPr marL="342900" indent="-342900">
              <a:buFont typeface="+mj-lt"/>
              <a:buAutoNum type="arabicParenR"/>
            </a:pPr>
            <a:r>
              <a:rPr lang="en-US" sz="1600" dirty="0">
                <a:solidFill>
                  <a:srgbClr val="0432FF"/>
                </a:solidFill>
              </a:rPr>
              <a:t>RCD Authentication complies with the constraints by including an “</a:t>
            </a:r>
            <a:r>
              <a:rPr lang="en-US" sz="1600" dirty="0" err="1">
                <a:solidFill>
                  <a:srgbClr val="0432FF"/>
                </a:solidFill>
              </a:rPr>
              <a:t>rcd</a:t>
            </a:r>
            <a:r>
              <a:rPr lang="en-US" sz="1600" dirty="0">
                <a:solidFill>
                  <a:srgbClr val="0432FF"/>
                </a:solidFill>
              </a:rPr>
              <a:t>” claim with the indicated value. </a:t>
            </a:r>
          </a:p>
          <a:p>
            <a:pPr marL="342900" indent="-342900">
              <a:buFont typeface="+mj-lt"/>
              <a:buAutoNum type="arabicParenR"/>
            </a:pPr>
            <a:r>
              <a:rPr lang="en-US" sz="1600" dirty="0">
                <a:solidFill>
                  <a:srgbClr val="0432FF"/>
                </a:solidFill>
              </a:rPr>
              <a:t>RCD Verification calculates a digest across the “</a:t>
            </a:r>
            <a:r>
              <a:rPr lang="en-US" sz="1600" dirty="0" err="1">
                <a:solidFill>
                  <a:srgbClr val="0432FF"/>
                </a:solidFill>
              </a:rPr>
              <a:t>rcd</a:t>
            </a:r>
            <a:r>
              <a:rPr lang="en-US" sz="1600" dirty="0">
                <a:solidFill>
                  <a:srgbClr val="0432FF"/>
                </a:solidFill>
              </a:rPr>
              <a:t>” claim value, and compares it to the “</a:t>
            </a:r>
            <a:r>
              <a:rPr lang="en-US" sz="1600" dirty="0" err="1">
                <a:solidFill>
                  <a:srgbClr val="0432FF"/>
                </a:solidFill>
              </a:rPr>
              <a:t>rcdi</a:t>
            </a:r>
            <a:r>
              <a:rPr lang="en-US" sz="1600" dirty="0">
                <a:solidFill>
                  <a:srgbClr val="0432FF"/>
                </a:solidFill>
              </a:rPr>
              <a:t>” value.  A mismatch results in a verification failure.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3F79EE6E-C0EB-8340-9AC8-ECD1F7678DB6}"/>
              </a:ext>
            </a:extLst>
          </p:cNvPr>
          <p:cNvSpPr txBox="1"/>
          <p:nvPr/>
        </p:nvSpPr>
        <p:spPr>
          <a:xfrm>
            <a:off x="5446406" y="4925698"/>
            <a:ext cx="2056363" cy="738664"/>
          </a:xfrm>
          <a:prstGeom prst="rect">
            <a:avLst/>
          </a:prstGeom>
          <a:solidFill>
            <a:schemeClr val="bg1">
              <a:alpha val="64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b="1" i="1" dirty="0">
                <a:solidFill>
                  <a:srgbClr val="0432FF"/>
                </a:solidFill>
              </a:rPr>
              <a:t>2) RCD Authentication </a:t>
            </a:r>
            <a:r>
              <a:rPr lang="en-US" sz="1400" i="1" dirty="0">
                <a:solidFill>
                  <a:srgbClr val="0432FF"/>
                </a:solidFill>
              </a:rPr>
              <a:t>complies with claims constraint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4BB67736-7CA7-B841-BFAF-62A0AC642255}"/>
              </a:ext>
            </a:extLst>
          </p:cNvPr>
          <p:cNvSpPr txBox="1"/>
          <p:nvPr/>
        </p:nvSpPr>
        <p:spPr>
          <a:xfrm>
            <a:off x="448911" y="501466"/>
            <a:ext cx="106947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/>
              <a:t>Use </a:t>
            </a:r>
            <a:r>
              <a:rPr lang="en-US" sz="2000" i="1" dirty="0" err="1"/>
              <a:t>JWTClaimConstraints</a:t>
            </a:r>
            <a:r>
              <a:rPr lang="en-US" sz="2000" i="1" dirty="0"/>
              <a:t> to mandate inclusion of new "</a:t>
            </a:r>
            <a:r>
              <a:rPr lang="en-US" sz="2000" i="1" dirty="0" err="1"/>
              <a:t>rcdi</a:t>
            </a:r>
            <a:r>
              <a:rPr lang="en-US" sz="2000" i="1" dirty="0"/>
              <a:t>" claim that contains digest of "</a:t>
            </a:r>
            <a:r>
              <a:rPr lang="en-US" sz="2000" i="1" dirty="0" err="1"/>
              <a:t>rcd</a:t>
            </a:r>
            <a:r>
              <a:rPr lang="en-US" sz="2000" i="1" dirty="0"/>
              <a:t>" claim</a:t>
            </a:r>
          </a:p>
        </p:txBody>
      </p:sp>
    </p:spTree>
    <p:extLst>
      <p:ext uri="{BB962C8B-B14F-4D97-AF65-F5344CB8AC3E}">
        <p14:creationId xmlns:p14="http://schemas.microsoft.com/office/powerpoint/2010/main" val="28513263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64676</TotalTime>
  <Words>369</Words>
  <Application>Microsoft Macintosh PowerPoint</Application>
  <PresentationFormat>Widescreen</PresentationFormat>
  <Paragraphs>51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Call Flows for STIR-SHAKEN PoC – June 2017</dc:title>
  <dc:creator>Mohit Gupta</dc:creator>
  <cp:lastModifiedBy>Hancock, David (Contractor)</cp:lastModifiedBy>
  <cp:revision>947</cp:revision>
  <dcterms:created xsi:type="dcterms:W3CDTF">2017-06-06T19:51:34Z</dcterms:created>
  <dcterms:modified xsi:type="dcterms:W3CDTF">2019-08-08T04:13:31Z</dcterms:modified>
</cp:coreProperties>
</file>