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1.xml" ContentType="application/vnd.openxmlformats-officedocument.presentationml.tags+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4"/>
    <p:sldMasterId id="2147483716" r:id="rId5"/>
  </p:sldMasterIdLst>
  <p:notesMasterIdLst>
    <p:notesMasterId r:id="rId30"/>
  </p:notesMasterIdLst>
  <p:handoutMasterIdLst>
    <p:handoutMasterId r:id="rId31"/>
  </p:handoutMasterIdLst>
  <p:sldIdLst>
    <p:sldId id="571" r:id="rId6"/>
    <p:sldId id="674" r:id="rId7"/>
    <p:sldId id="719" r:id="rId8"/>
    <p:sldId id="721" r:id="rId9"/>
    <p:sldId id="716" r:id="rId10"/>
    <p:sldId id="714" r:id="rId11"/>
    <p:sldId id="723" r:id="rId12"/>
    <p:sldId id="727" r:id="rId13"/>
    <p:sldId id="722" r:id="rId14"/>
    <p:sldId id="724" r:id="rId15"/>
    <p:sldId id="728" r:id="rId16"/>
    <p:sldId id="729" r:id="rId17"/>
    <p:sldId id="718" r:id="rId18"/>
    <p:sldId id="725" r:id="rId19"/>
    <p:sldId id="726" r:id="rId20"/>
    <p:sldId id="717" r:id="rId21"/>
    <p:sldId id="708" r:id="rId22"/>
    <p:sldId id="704" r:id="rId23"/>
    <p:sldId id="706" r:id="rId24"/>
    <p:sldId id="669" r:id="rId25"/>
    <p:sldId id="703" r:id="rId26"/>
    <p:sldId id="700" r:id="rId27"/>
    <p:sldId id="713" r:id="rId28"/>
    <p:sldId id="572" r:id="rId29"/>
  </p:sldIdLst>
  <p:sldSz cx="12192000" cy="6858000"/>
  <p:notesSz cx="6985000" cy="9283700"/>
  <p:defaultTextStyle>
    <a:defPPr>
      <a:defRPr lang="en-US"/>
    </a:defPPr>
    <a:lvl1pPr marL="0" algn="l" defTabSz="914272" rtl="0" eaLnBrk="1" latinLnBrk="0" hangingPunct="1">
      <a:defRPr sz="1800" kern="1200">
        <a:solidFill>
          <a:schemeClr val="tx1"/>
        </a:solidFill>
        <a:latin typeface="+mn-lt"/>
        <a:ea typeface="+mn-ea"/>
        <a:cs typeface="+mn-cs"/>
      </a:defRPr>
    </a:lvl1pPr>
    <a:lvl2pPr marL="457136" algn="l" defTabSz="914272" rtl="0" eaLnBrk="1" latinLnBrk="0" hangingPunct="1">
      <a:defRPr sz="1800" kern="1200">
        <a:solidFill>
          <a:schemeClr val="tx1"/>
        </a:solidFill>
        <a:latin typeface="+mn-lt"/>
        <a:ea typeface="+mn-ea"/>
        <a:cs typeface="+mn-cs"/>
      </a:defRPr>
    </a:lvl2pPr>
    <a:lvl3pPr marL="914272" algn="l" defTabSz="914272" rtl="0" eaLnBrk="1" latinLnBrk="0" hangingPunct="1">
      <a:defRPr sz="1800" kern="1200">
        <a:solidFill>
          <a:schemeClr val="tx1"/>
        </a:solidFill>
        <a:latin typeface="+mn-lt"/>
        <a:ea typeface="+mn-ea"/>
        <a:cs typeface="+mn-cs"/>
      </a:defRPr>
    </a:lvl3pPr>
    <a:lvl4pPr marL="1371407" algn="l" defTabSz="914272" rtl="0" eaLnBrk="1" latinLnBrk="0" hangingPunct="1">
      <a:defRPr sz="1800" kern="1200">
        <a:solidFill>
          <a:schemeClr val="tx1"/>
        </a:solidFill>
        <a:latin typeface="+mn-lt"/>
        <a:ea typeface="+mn-ea"/>
        <a:cs typeface="+mn-cs"/>
      </a:defRPr>
    </a:lvl4pPr>
    <a:lvl5pPr marL="1828542" algn="l" defTabSz="914272" rtl="0" eaLnBrk="1" latinLnBrk="0" hangingPunct="1">
      <a:defRPr sz="1800" kern="1200">
        <a:solidFill>
          <a:schemeClr val="tx1"/>
        </a:solidFill>
        <a:latin typeface="+mn-lt"/>
        <a:ea typeface="+mn-ea"/>
        <a:cs typeface="+mn-cs"/>
      </a:defRPr>
    </a:lvl5pPr>
    <a:lvl6pPr marL="2285678" algn="l" defTabSz="914272" rtl="0" eaLnBrk="1" latinLnBrk="0" hangingPunct="1">
      <a:defRPr sz="1800" kern="1200">
        <a:solidFill>
          <a:schemeClr val="tx1"/>
        </a:solidFill>
        <a:latin typeface="+mn-lt"/>
        <a:ea typeface="+mn-ea"/>
        <a:cs typeface="+mn-cs"/>
      </a:defRPr>
    </a:lvl6pPr>
    <a:lvl7pPr marL="2742814" algn="l" defTabSz="914272" rtl="0" eaLnBrk="1" latinLnBrk="0" hangingPunct="1">
      <a:defRPr sz="1800" kern="1200">
        <a:solidFill>
          <a:schemeClr val="tx1"/>
        </a:solidFill>
        <a:latin typeface="+mn-lt"/>
        <a:ea typeface="+mn-ea"/>
        <a:cs typeface="+mn-cs"/>
      </a:defRPr>
    </a:lvl7pPr>
    <a:lvl8pPr marL="3199950" algn="l" defTabSz="914272" rtl="0" eaLnBrk="1" latinLnBrk="0" hangingPunct="1">
      <a:defRPr sz="1800" kern="1200">
        <a:solidFill>
          <a:schemeClr val="tx1"/>
        </a:solidFill>
        <a:latin typeface="+mn-lt"/>
        <a:ea typeface="+mn-ea"/>
        <a:cs typeface="+mn-cs"/>
      </a:defRPr>
    </a:lvl8pPr>
    <a:lvl9pPr marL="3657086" algn="l" defTabSz="91427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640" userDrawn="1">
          <p15:clr>
            <a:srgbClr val="A4A3A4"/>
          </p15:clr>
        </p15:guide>
        <p15:guide id="2" pos="3792" userDrawn="1">
          <p15:clr>
            <a:srgbClr val="A4A3A4"/>
          </p15:clr>
        </p15:guide>
        <p15:guide id="3" orient="horz" pos="1776" userDrawn="1">
          <p15:clr>
            <a:srgbClr val="A4A3A4"/>
          </p15:clr>
        </p15:guide>
        <p15:guide id="4" orient="horz" pos="816" userDrawn="1">
          <p15:clr>
            <a:srgbClr val="A4A3A4"/>
          </p15:clr>
        </p15:guide>
        <p15:guide id="5" orient="horz" pos="624" userDrawn="1">
          <p15:clr>
            <a:srgbClr val="A4A3A4"/>
          </p15:clr>
        </p15:guide>
      </p15:sldGuideLst>
    </p:ext>
    <p:ext uri="{2D200454-40CA-4A62-9FC3-DE9A4176ACB9}">
      <p15:notesGuideLst xmlns:p15="http://schemas.microsoft.com/office/powerpoint/2012/main" xmlns="">
        <p15:guide id="1" orient="horz" pos="2943" userDrawn="1">
          <p15:clr>
            <a:srgbClr val="A4A3A4"/>
          </p15:clr>
        </p15:guide>
        <p15:guide id="2" pos="2201" userDrawn="1">
          <p15:clr>
            <a:srgbClr val="A4A3A4"/>
          </p15:clr>
        </p15:guide>
        <p15:guide id="3" orient="horz" pos="2920" userDrawn="1">
          <p15:clr>
            <a:srgbClr val="A4A3A4"/>
          </p15:clr>
        </p15:guide>
        <p15:guide id="4" pos="220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53CD"/>
    <a:srgbClr val="333333"/>
    <a:srgbClr val="5A6590"/>
    <a:srgbClr val="BF79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66" autoAdjust="0"/>
    <p:restoredTop sz="93912" autoAdjust="0"/>
  </p:normalViewPr>
  <p:slideViewPr>
    <p:cSldViewPr snapToObjects="1">
      <p:cViewPr varScale="1">
        <p:scale>
          <a:sx n="80" d="100"/>
          <a:sy n="80" d="100"/>
        </p:scale>
        <p:origin x="-1584" y="-104"/>
      </p:cViewPr>
      <p:guideLst>
        <p:guide orient="horz" pos="2640"/>
        <p:guide orient="horz" pos="1776"/>
        <p:guide orient="horz" pos="816"/>
        <p:guide orient="horz" pos="624"/>
        <p:guide pos="3792"/>
      </p:guideLst>
    </p:cSldViewPr>
  </p:slideViewPr>
  <p:outlineViewPr>
    <p:cViewPr>
      <p:scale>
        <a:sx n="33" d="100"/>
        <a:sy n="33" d="100"/>
      </p:scale>
      <p:origin x="0" y="0"/>
    </p:cViewPr>
  </p:outlineViewPr>
  <p:notesTextViewPr>
    <p:cViewPr>
      <p:scale>
        <a:sx n="1" d="1"/>
        <a:sy n="1" d="1"/>
      </p:scale>
      <p:origin x="0" y="0"/>
    </p:cViewPr>
  </p:notesTextViewPr>
  <p:sorterViewPr>
    <p:cViewPr>
      <p:scale>
        <a:sx n="94" d="100"/>
        <a:sy n="94" d="100"/>
      </p:scale>
      <p:origin x="0" y="0"/>
    </p:cViewPr>
  </p:sorterViewPr>
  <p:notesViewPr>
    <p:cSldViewPr snapToObjects="1" showGuides="1">
      <p:cViewPr>
        <p:scale>
          <a:sx n="100" d="100"/>
          <a:sy n="100" d="100"/>
        </p:scale>
        <p:origin x="1718" y="-1080"/>
      </p:cViewPr>
      <p:guideLst>
        <p:guide orient="horz" pos="2943"/>
        <p:guide orient="horz" pos="2920"/>
        <p:guide pos="2201"/>
        <p:guide pos="220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Master" Target="slideMasters/slideMaster2.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4.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56050" y="0"/>
            <a:ext cx="3027363" cy="465138"/>
          </a:xfrm>
          <a:prstGeom prst="rect">
            <a:avLst/>
          </a:prstGeom>
        </p:spPr>
        <p:txBody>
          <a:bodyPr vert="horz" lIns="91440" tIns="45720" rIns="91440" bIns="45720" rtlCol="0"/>
          <a:lstStyle>
            <a:lvl1pPr algn="r">
              <a:defRPr sz="1200"/>
            </a:lvl1pPr>
          </a:lstStyle>
          <a:p>
            <a:fld id="{A6309857-458C-4BA8-9B7C-739112776B84}" type="datetimeFigureOut">
              <a:rPr lang="en-US" smtClean="0"/>
              <a:t>5/20/19</a:t>
            </a:fld>
            <a:endParaRPr lang="en-US" dirty="0"/>
          </a:p>
        </p:txBody>
      </p:sp>
      <p:sp>
        <p:nvSpPr>
          <p:cNvPr id="4" name="Footer Placeholder 3"/>
          <p:cNvSpPr>
            <a:spLocks noGrp="1"/>
          </p:cNvSpPr>
          <p:nvPr>
            <p:ph type="ftr" sz="quarter" idx="2"/>
          </p:nvPr>
        </p:nvSpPr>
        <p:spPr>
          <a:xfrm>
            <a:off x="0" y="8818563"/>
            <a:ext cx="3027363" cy="46513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050" y="8818563"/>
            <a:ext cx="3027363" cy="465137"/>
          </a:xfrm>
          <a:prstGeom prst="rect">
            <a:avLst/>
          </a:prstGeom>
        </p:spPr>
        <p:txBody>
          <a:bodyPr vert="horz" lIns="91440" tIns="45720" rIns="91440" bIns="45720" rtlCol="0" anchor="b"/>
          <a:lstStyle>
            <a:lvl1pPr algn="r">
              <a:defRPr sz="1200"/>
            </a:lvl1pPr>
          </a:lstStyle>
          <a:p>
            <a:fld id="{A2EA1955-ED23-4DE5-8AB5-FF04ADD99495}" type="slidenum">
              <a:rPr lang="en-US" smtClean="0"/>
              <a:t>‹#›</a:t>
            </a:fld>
            <a:endParaRPr lang="en-US" dirty="0"/>
          </a:p>
        </p:txBody>
      </p:sp>
    </p:spTree>
    <p:extLst>
      <p:ext uri="{BB962C8B-B14F-4D97-AF65-F5344CB8AC3E}">
        <p14:creationId xmlns:p14="http://schemas.microsoft.com/office/powerpoint/2010/main" val="12667265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27378" cy="465077"/>
          </a:xfrm>
          <a:prstGeom prst="rect">
            <a:avLst/>
          </a:prstGeom>
        </p:spPr>
        <p:txBody>
          <a:bodyPr vert="horz" lIns="91001" tIns="45501" rIns="91001" bIns="45501" rtlCol="0"/>
          <a:lstStyle>
            <a:lvl1pPr algn="l">
              <a:defRPr sz="1200"/>
            </a:lvl1pPr>
          </a:lstStyle>
          <a:p>
            <a:endParaRPr lang="en-US" dirty="0"/>
          </a:p>
        </p:txBody>
      </p:sp>
      <p:sp>
        <p:nvSpPr>
          <p:cNvPr id="3" name="Date Placeholder 2"/>
          <p:cNvSpPr>
            <a:spLocks noGrp="1"/>
          </p:cNvSpPr>
          <p:nvPr>
            <p:ph type="dt" idx="1"/>
          </p:nvPr>
        </p:nvSpPr>
        <p:spPr>
          <a:xfrm>
            <a:off x="3955993" y="1"/>
            <a:ext cx="3027378" cy="465077"/>
          </a:xfrm>
          <a:prstGeom prst="rect">
            <a:avLst/>
          </a:prstGeom>
        </p:spPr>
        <p:txBody>
          <a:bodyPr vert="horz" lIns="91001" tIns="45501" rIns="91001" bIns="45501" rtlCol="0"/>
          <a:lstStyle>
            <a:lvl1pPr algn="r">
              <a:defRPr sz="1200"/>
            </a:lvl1pPr>
          </a:lstStyle>
          <a:p>
            <a:fld id="{7CA08D95-DDD2-4600-AEEB-D1AB803A25DF}" type="datetimeFigureOut">
              <a:rPr lang="en-US" smtClean="0"/>
              <a:pPr/>
              <a:t>5/20/19</a:t>
            </a:fld>
            <a:endParaRPr lang="en-US" dirty="0"/>
          </a:p>
        </p:txBody>
      </p:sp>
      <p:sp>
        <p:nvSpPr>
          <p:cNvPr id="4" name="Slide Image Placeholder 3"/>
          <p:cNvSpPr>
            <a:spLocks noGrp="1" noRot="1" noChangeAspect="1"/>
          </p:cNvSpPr>
          <p:nvPr>
            <p:ph type="sldImg" idx="2"/>
          </p:nvPr>
        </p:nvSpPr>
        <p:spPr>
          <a:xfrm>
            <a:off x="708025" y="1160463"/>
            <a:ext cx="5568950" cy="3133725"/>
          </a:xfrm>
          <a:prstGeom prst="rect">
            <a:avLst/>
          </a:prstGeom>
          <a:noFill/>
          <a:ln w="12700">
            <a:solidFill>
              <a:prstClr val="black"/>
            </a:solidFill>
          </a:ln>
        </p:spPr>
        <p:txBody>
          <a:bodyPr vert="horz" lIns="91001" tIns="45501" rIns="91001" bIns="45501" rtlCol="0" anchor="ctr"/>
          <a:lstStyle/>
          <a:p>
            <a:endParaRPr lang="en-US" dirty="0"/>
          </a:p>
        </p:txBody>
      </p:sp>
      <p:sp>
        <p:nvSpPr>
          <p:cNvPr id="5" name="Notes Placeholder 4"/>
          <p:cNvSpPr>
            <a:spLocks noGrp="1"/>
          </p:cNvSpPr>
          <p:nvPr>
            <p:ph type="body" sz="quarter" idx="3"/>
          </p:nvPr>
        </p:nvSpPr>
        <p:spPr>
          <a:xfrm>
            <a:off x="698501" y="4468006"/>
            <a:ext cx="5588000" cy="3655234"/>
          </a:xfrm>
          <a:prstGeom prst="rect">
            <a:avLst/>
          </a:prstGeom>
        </p:spPr>
        <p:txBody>
          <a:bodyPr vert="horz" lIns="91001" tIns="45501" rIns="91001" bIns="4550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818624"/>
            <a:ext cx="3027378" cy="465076"/>
          </a:xfrm>
          <a:prstGeom prst="rect">
            <a:avLst/>
          </a:prstGeom>
        </p:spPr>
        <p:txBody>
          <a:bodyPr vert="horz" lIns="91001" tIns="45501" rIns="91001" bIns="4550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5993" y="8818624"/>
            <a:ext cx="3027378" cy="465076"/>
          </a:xfrm>
          <a:prstGeom prst="rect">
            <a:avLst/>
          </a:prstGeom>
        </p:spPr>
        <p:txBody>
          <a:bodyPr vert="horz" lIns="91001" tIns="45501" rIns="91001" bIns="45501" rtlCol="0" anchor="b"/>
          <a:lstStyle>
            <a:lvl1pPr algn="r">
              <a:defRPr sz="1200"/>
            </a:lvl1pPr>
          </a:lstStyle>
          <a:p>
            <a:fld id="{FD55F4CD-CAD6-4342-B8F9-825D6B82AEF8}" type="slidenum">
              <a:rPr lang="en-US" smtClean="0"/>
              <a:pPr/>
              <a:t>‹#›</a:t>
            </a:fld>
            <a:endParaRPr lang="en-US" dirty="0"/>
          </a:p>
        </p:txBody>
      </p:sp>
    </p:spTree>
    <p:extLst>
      <p:ext uri="{BB962C8B-B14F-4D97-AF65-F5344CB8AC3E}">
        <p14:creationId xmlns:p14="http://schemas.microsoft.com/office/powerpoint/2010/main" val="3991216378"/>
      </p:ext>
    </p:extLst>
  </p:cSld>
  <p:clrMap bg1="lt1" tx1="dk1" bg2="lt2" tx2="dk2" accent1="accent1" accent2="accent2" accent3="accent3" accent4="accent4" accent5="accent5" accent6="accent6" hlink="hlink" folHlink="folHlink"/>
  <p:hf hdr="0" ftr="0" dt="0"/>
  <p:notesStyle>
    <a:lvl1pPr marL="0" algn="l" defTabSz="914272" rtl="0" eaLnBrk="1" latinLnBrk="0" hangingPunct="1">
      <a:defRPr sz="1200" kern="1200">
        <a:solidFill>
          <a:schemeClr val="tx1"/>
        </a:solidFill>
        <a:latin typeface="+mn-lt"/>
        <a:ea typeface="+mn-ea"/>
        <a:cs typeface="+mn-cs"/>
      </a:defRPr>
    </a:lvl1pPr>
    <a:lvl2pPr marL="457136" algn="l" defTabSz="914272" rtl="0" eaLnBrk="1" latinLnBrk="0" hangingPunct="1">
      <a:defRPr sz="1200" kern="1200">
        <a:solidFill>
          <a:schemeClr val="tx1"/>
        </a:solidFill>
        <a:latin typeface="+mn-lt"/>
        <a:ea typeface="+mn-ea"/>
        <a:cs typeface="+mn-cs"/>
      </a:defRPr>
    </a:lvl2pPr>
    <a:lvl3pPr marL="914272" algn="l" defTabSz="914272" rtl="0" eaLnBrk="1" latinLnBrk="0" hangingPunct="1">
      <a:defRPr sz="1200" kern="1200">
        <a:solidFill>
          <a:schemeClr val="tx1"/>
        </a:solidFill>
        <a:latin typeface="+mn-lt"/>
        <a:ea typeface="+mn-ea"/>
        <a:cs typeface="+mn-cs"/>
      </a:defRPr>
    </a:lvl3pPr>
    <a:lvl4pPr marL="1371407" algn="l" defTabSz="914272" rtl="0" eaLnBrk="1" latinLnBrk="0" hangingPunct="1">
      <a:defRPr sz="1200" kern="1200">
        <a:solidFill>
          <a:schemeClr val="tx1"/>
        </a:solidFill>
        <a:latin typeface="+mn-lt"/>
        <a:ea typeface="+mn-ea"/>
        <a:cs typeface="+mn-cs"/>
      </a:defRPr>
    </a:lvl4pPr>
    <a:lvl5pPr marL="1828542" algn="l" defTabSz="914272" rtl="0" eaLnBrk="1" latinLnBrk="0" hangingPunct="1">
      <a:defRPr sz="1200" kern="1200">
        <a:solidFill>
          <a:schemeClr val="tx1"/>
        </a:solidFill>
        <a:latin typeface="+mn-lt"/>
        <a:ea typeface="+mn-ea"/>
        <a:cs typeface="+mn-cs"/>
      </a:defRPr>
    </a:lvl5pPr>
    <a:lvl6pPr marL="2285678" algn="l" defTabSz="914272" rtl="0" eaLnBrk="1" latinLnBrk="0" hangingPunct="1">
      <a:defRPr sz="1200" kern="1200">
        <a:solidFill>
          <a:schemeClr val="tx1"/>
        </a:solidFill>
        <a:latin typeface="+mn-lt"/>
        <a:ea typeface="+mn-ea"/>
        <a:cs typeface="+mn-cs"/>
      </a:defRPr>
    </a:lvl6pPr>
    <a:lvl7pPr marL="2742814" algn="l" defTabSz="914272" rtl="0" eaLnBrk="1" latinLnBrk="0" hangingPunct="1">
      <a:defRPr sz="1200" kern="1200">
        <a:solidFill>
          <a:schemeClr val="tx1"/>
        </a:solidFill>
        <a:latin typeface="+mn-lt"/>
        <a:ea typeface="+mn-ea"/>
        <a:cs typeface="+mn-cs"/>
      </a:defRPr>
    </a:lvl7pPr>
    <a:lvl8pPr marL="3199950" algn="l" defTabSz="914272" rtl="0" eaLnBrk="1" latinLnBrk="0" hangingPunct="1">
      <a:defRPr sz="1200" kern="1200">
        <a:solidFill>
          <a:schemeClr val="tx1"/>
        </a:solidFill>
        <a:latin typeface="+mn-lt"/>
        <a:ea typeface="+mn-ea"/>
        <a:cs typeface="+mn-cs"/>
      </a:defRPr>
    </a:lvl8pPr>
    <a:lvl9pPr marL="3657086" algn="l" defTabSz="91427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3C3676-268C-43E7-9C5A-45E44A388936}"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565936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D55F4CD-CAD6-4342-B8F9-825D6B82AEF8}" type="slidenum">
              <a:rPr lang="en-US" smtClean="0"/>
              <a:pPr/>
              <a:t>13</a:t>
            </a:fld>
            <a:endParaRPr lang="en-US" dirty="0"/>
          </a:p>
        </p:txBody>
      </p:sp>
    </p:spTree>
    <p:extLst>
      <p:ext uri="{BB962C8B-B14F-4D97-AF65-F5344CB8AC3E}">
        <p14:creationId xmlns:p14="http://schemas.microsoft.com/office/powerpoint/2010/main" val="5042777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32A41E-FA64-F24E-B7A0-BFD6C9B7C194}" type="slidenum">
              <a:rPr lang="en-US" smtClean="0"/>
              <a:t>20</a:t>
            </a:fld>
            <a:endParaRPr lang="en-US" dirty="0"/>
          </a:p>
        </p:txBody>
      </p:sp>
    </p:spTree>
    <p:extLst>
      <p:ext uri="{BB962C8B-B14F-4D97-AF65-F5344CB8AC3E}">
        <p14:creationId xmlns:p14="http://schemas.microsoft.com/office/powerpoint/2010/main" val="2634631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03783" y="1103015"/>
            <a:ext cx="5632136" cy="1107996"/>
          </a:xfrm>
        </p:spPr>
        <p:txBody>
          <a:bodyPr anchor="b"/>
          <a:lstStyle>
            <a:lvl1pPr algn="l">
              <a:defRPr sz="4000">
                <a:solidFill>
                  <a:schemeClr val="accent3"/>
                </a:solidFill>
              </a:defRPr>
            </a:lvl1pPr>
          </a:lstStyle>
          <a:p>
            <a:r>
              <a:rPr lang="en-US" dirty="0"/>
              <a:t>click to edit master title style</a:t>
            </a:r>
          </a:p>
        </p:txBody>
      </p:sp>
      <p:sp>
        <p:nvSpPr>
          <p:cNvPr id="3" name="Subtitle 2"/>
          <p:cNvSpPr>
            <a:spLocks noGrp="1"/>
          </p:cNvSpPr>
          <p:nvPr>
            <p:ph type="subTitle" idx="1" hasCustomPrompt="1"/>
          </p:nvPr>
        </p:nvSpPr>
        <p:spPr>
          <a:xfrm>
            <a:off x="293216" y="2438170"/>
            <a:ext cx="9144000" cy="1655762"/>
          </a:xfrm>
        </p:spPr>
        <p:txBody>
          <a:bodyPr>
            <a:normAutofit/>
          </a:bodyPr>
          <a:lstStyle>
            <a:lvl1pPr marL="0" indent="0" algn="l">
              <a:buNone/>
              <a:defRPr sz="1800" b="1" i="1">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p:cNvSpPr>
            <a:spLocks noGrp="1"/>
          </p:cNvSpPr>
          <p:nvPr>
            <p:ph type="sldNum" sz="quarter" idx="12"/>
          </p:nvPr>
        </p:nvSpPr>
        <p:spPr>
          <a:xfrm>
            <a:off x="11608904" y="6492875"/>
            <a:ext cx="583096" cy="365125"/>
          </a:xfrm>
          <a:prstGeom prst="rect">
            <a:avLst/>
          </a:prstGeom>
        </p:spPr>
        <p:txBody>
          <a:bodyPr/>
          <a:lstStyle/>
          <a:p>
            <a:fld id="{23331C8C-FA04-451E-8E18-09B309337E5D}" type="slidenum">
              <a:rPr lang="en-US" smtClean="0"/>
              <a:pPr/>
              <a:t>‹#›</a:t>
            </a:fld>
            <a:endParaRPr lang="en-US" dirty="0"/>
          </a:p>
        </p:txBody>
      </p:sp>
      <p:sp>
        <p:nvSpPr>
          <p:cNvPr id="8" name="Line 4"/>
          <p:cNvSpPr>
            <a:spLocks noChangeShapeType="1"/>
          </p:cNvSpPr>
          <p:nvPr/>
        </p:nvSpPr>
        <p:spPr bwMode="auto">
          <a:xfrm>
            <a:off x="407516" y="2311923"/>
            <a:ext cx="1371600" cy="0"/>
          </a:xfrm>
          <a:prstGeom prst="line">
            <a:avLst/>
          </a:prstGeom>
          <a:noFill/>
          <a:ln w="76200" cap="flat">
            <a:solidFill>
              <a:srgbClr val="C00000"/>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dirty="0">
              <a:ln>
                <a:solidFill>
                  <a:srgbClr val="667175"/>
                </a:solidFill>
              </a:ln>
              <a:solidFill>
                <a:srgbClr val="667175"/>
              </a:solidFill>
              <a:latin typeface="Open Sans Light"/>
            </a:endParaRPr>
          </a:p>
        </p:txBody>
      </p:sp>
      <p:sp>
        <p:nvSpPr>
          <p:cNvPr id="10" name="Rectangle 9"/>
          <p:cNvSpPr/>
          <p:nvPr/>
        </p:nvSpPr>
        <p:spPr>
          <a:xfrm>
            <a:off x="11515725" y="6356350"/>
            <a:ext cx="676275" cy="5016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4" name="Rectangle 3"/>
          <p:cNvSpPr/>
          <p:nvPr/>
        </p:nvSpPr>
        <p:spPr>
          <a:xfrm>
            <a:off x="10974549" y="113970"/>
            <a:ext cx="1082351" cy="98904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r="49253"/>
          <a:stretch/>
        </p:blipFill>
        <p:spPr>
          <a:xfrm>
            <a:off x="8871911" y="-221869"/>
            <a:ext cx="3353849" cy="7178686"/>
          </a:xfrm>
          <a:prstGeom prst="rect">
            <a:avLst/>
          </a:prstGeom>
        </p:spPr>
      </p:pic>
      <p:sp>
        <p:nvSpPr>
          <p:cNvPr id="9" name="Text Placeholder 8"/>
          <p:cNvSpPr>
            <a:spLocks noGrp="1"/>
          </p:cNvSpPr>
          <p:nvPr>
            <p:ph type="body" sz="quarter" idx="13" hasCustomPrompt="1"/>
          </p:nvPr>
        </p:nvSpPr>
        <p:spPr>
          <a:xfrm>
            <a:off x="293688" y="4630738"/>
            <a:ext cx="5394325" cy="1443037"/>
          </a:xfrm>
        </p:spPr>
        <p:txBody>
          <a:bodyPr>
            <a:normAutofit/>
          </a:bodyPr>
          <a:lstStyle>
            <a:lvl1pPr marL="0" indent="0">
              <a:buNone/>
              <a:defRPr sz="800" baseline="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dirty="0"/>
              <a:t>Long Proprietary Statement Goes Here</a:t>
            </a:r>
          </a:p>
        </p:txBody>
      </p:sp>
    </p:spTree>
    <p:extLst>
      <p:ext uri="{BB962C8B-B14F-4D97-AF65-F5344CB8AC3E}">
        <p14:creationId xmlns:p14="http://schemas.microsoft.com/office/powerpoint/2010/main" val="2946724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accent3"/>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p:cNvSpPr>
            <a:spLocks noGrp="1"/>
          </p:cNvSpPr>
          <p:nvPr>
            <p:ph type="sldNum" sz="quarter" idx="4"/>
          </p:nvPr>
        </p:nvSpPr>
        <p:spPr>
          <a:xfrm>
            <a:off x="11400006" y="6390506"/>
            <a:ext cx="438768" cy="215444"/>
          </a:xfrm>
          <a:prstGeom prst="rect">
            <a:avLst/>
          </a:prstGeom>
        </p:spPr>
        <p:txBody>
          <a:bodyPr vert="horz" wrap="square" lIns="91440" tIns="45720" rIns="91440" bIns="45720" rtlCol="0" anchor="ctr">
            <a:spAutoFit/>
          </a:bodyPr>
          <a:lstStyle>
            <a:lvl1pPr algn="ctr">
              <a:defRPr sz="800">
                <a:solidFill>
                  <a:schemeClr val="bg1"/>
                </a:solidFill>
              </a:defRPr>
            </a:lvl1pPr>
          </a:lstStyle>
          <a:p>
            <a:fld id="{23331C8C-FA04-451E-8E18-09B309337E5D}" type="slidenum">
              <a:rPr lang="en-US" smtClean="0">
                <a:solidFill>
                  <a:srgbClr val="FFFFFF"/>
                </a:solidFill>
              </a:rPr>
              <a:pPr/>
              <a:t>‹#›</a:t>
            </a:fld>
            <a:endParaRPr lang="en-US" dirty="0">
              <a:solidFill>
                <a:srgbClr val="FFFFFF"/>
              </a:solidFill>
            </a:endParaRPr>
          </a:p>
        </p:txBody>
      </p:sp>
      <p:sp>
        <p:nvSpPr>
          <p:cNvPr id="5" name="TextBox 4"/>
          <p:cNvSpPr txBox="1"/>
          <p:nvPr userDrawn="1"/>
        </p:nvSpPr>
        <p:spPr>
          <a:xfrm>
            <a:off x="3744686" y="6245602"/>
            <a:ext cx="4720046" cy="215444"/>
          </a:xfrm>
          <a:prstGeom prst="rect">
            <a:avLst/>
          </a:prstGeom>
          <a:noFill/>
        </p:spPr>
        <p:txBody>
          <a:bodyPr wrap="square" rtlCol="0">
            <a:spAutoFit/>
          </a:bodyPr>
          <a:lstStyle/>
          <a:p>
            <a:pPr algn="ctr" defTabSz="914400">
              <a:buFont typeface="Arial" panose="020B0604020202020204" pitchFamily="34" charset="0"/>
              <a:buNone/>
            </a:pPr>
            <a:r>
              <a:rPr lang="en-US" sz="800" b="1" dirty="0">
                <a:solidFill>
                  <a:srgbClr val="667175"/>
                </a:solidFill>
              </a:rPr>
              <a:t>CONFIDENTIAL - RESTRICTED </a:t>
            </a:r>
            <a:r>
              <a:rPr lang="en-US" sz="800" dirty="0">
                <a:solidFill>
                  <a:srgbClr val="667175"/>
                </a:solidFill>
              </a:rPr>
              <a:t>ACCESS See confidentiality restrictions on title page</a:t>
            </a:r>
            <a:r>
              <a:rPr lang="en-US" sz="800" b="1" dirty="0">
                <a:solidFill>
                  <a:srgbClr val="667175"/>
                </a:solidFill>
              </a:rPr>
              <a:t>. </a:t>
            </a:r>
            <a:endParaRPr lang="en-US" sz="800" dirty="0">
              <a:solidFill>
                <a:srgbClr val="667175"/>
              </a:solidFill>
            </a:endParaRPr>
          </a:p>
        </p:txBody>
      </p:sp>
    </p:spTree>
    <p:extLst>
      <p:ext uri="{BB962C8B-B14F-4D97-AF65-F5344CB8AC3E}">
        <p14:creationId xmlns:p14="http://schemas.microsoft.com/office/powerpoint/2010/main" val="2050309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23331C8C-FA04-451E-8E18-09B309337E5D}" type="slidenum">
              <a:rPr lang="en-US" smtClean="0">
                <a:solidFill>
                  <a:srgbClr val="FFFFFF"/>
                </a:solidFill>
              </a:rPr>
              <a:pPr/>
              <a:t>‹#›</a:t>
            </a:fld>
            <a:endParaRPr lang="en-US" dirty="0">
              <a:solidFill>
                <a:srgbClr val="FFFFFF"/>
              </a:solidFill>
            </a:endParaRPr>
          </a:p>
        </p:txBody>
      </p:sp>
      <p:sp>
        <p:nvSpPr>
          <p:cNvPr id="4" name="TextBox 3"/>
          <p:cNvSpPr txBox="1"/>
          <p:nvPr userDrawn="1"/>
        </p:nvSpPr>
        <p:spPr>
          <a:xfrm>
            <a:off x="3406076" y="6328951"/>
            <a:ext cx="4720046" cy="215444"/>
          </a:xfrm>
          <a:prstGeom prst="rect">
            <a:avLst/>
          </a:prstGeom>
          <a:noFill/>
        </p:spPr>
        <p:txBody>
          <a:bodyPr wrap="square" rtlCol="0">
            <a:spAutoFit/>
          </a:bodyPr>
          <a:lstStyle/>
          <a:p>
            <a:pPr algn="ctr" defTabSz="914400">
              <a:buFont typeface="Arial" panose="020B0604020202020204" pitchFamily="34" charset="0"/>
              <a:buNone/>
            </a:pPr>
            <a:r>
              <a:rPr lang="en-US" sz="800" b="1" dirty="0">
                <a:solidFill>
                  <a:srgbClr val="667175"/>
                </a:solidFill>
              </a:rPr>
              <a:t>CONFIDENTIAL - RESTRICTED </a:t>
            </a:r>
            <a:r>
              <a:rPr lang="en-US" sz="800" dirty="0">
                <a:solidFill>
                  <a:srgbClr val="667175"/>
                </a:solidFill>
              </a:rPr>
              <a:t>ACCESS See confidentiality restrictions on title page</a:t>
            </a:r>
            <a:r>
              <a:rPr lang="en-US" sz="800" b="1" dirty="0">
                <a:solidFill>
                  <a:srgbClr val="667175"/>
                </a:solidFill>
              </a:rPr>
              <a:t>. </a:t>
            </a:r>
            <a:endParaRPr lang="en-US" sz="800" dirty="0">
              <a:solidFill>
                <a:srgbClr val="667175"/>
              </a:solidFill>
            </a:endParaRPr>
          </a:p>
        </p:txBody>
      </p:sp>
    </p:spTree>
    <p:extLst>
      <p:ext uri="{BB962C8B-B14F-4D97-AF65-F5344CB8AC3E}">
        <p14:creationId xmlns:p14="http://schemas.microsoft.com/office/powerpoint/2010/main" val="24806616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0" y="5818909"/>
            <a:ext cx="2223655" cy="10390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a:solidFill>
                <a:srgbClr val="FFFFFF"/>
              </a:solidFill>
            </a:endParaRPr>
          </a:p>
        </p:txBody>
      </p:sp>
      <p:sp>
        <p:nvSpPr>
          <p:cNvPr id="9" name="Slide Number Placeholder 5"/>
          <p:cNvSpPr>
            <a:spLocks noGrp="1"/>
          </p:cNvSpPr>
          <p:nvPr>
            <p:ph type="sldNum" sz="quarter" idx="4"/>
          </p:nvPr>
        </p:nvSpPr>
        <p:spPr>
          <a:xfrm>
            <a:off x="11400006" y="6390506"/>
            <a:ext cx="438768" cy="215444"/>
          </a:xfrm>
          <a:prstGeom prst="rect">
            <a:avLst/>
          </a:prstGeom>
        </p:spPr>
        <p:txBody>
          <a:bodyPr vert="horz" wrap="square" lIns="91440" tIns="45720" rIns="91440" bIns="45720" rtlCol="0" anchor="ctr">
            <a:spAutoFit/>
          </a:bodyPr>
          <a:lstStyle>
            <a:lvl1pPr algn="ctr">
              <a:defRPr sz="800">
                <a:solidFill>
                  <a:schemeClr val="bg1"/>
                </a:solidFill>
              </a:defRPr>
            </a:lvl1pPr>
          </a:lstStyle>
          <a:p>
            <a:fld id="{23331C8C-FA04-451E-8E18-09B309337E5D}" type="slidenum">
              <a:rPr lang="en-US" smtClean="0">
                <a:solidFill>
                  <a:srgbClr val="FFFFFF"/>
                </a:solidFill>
              </a:rPr>
              <a:pPr/>
              <a:t>‹#›</a:t>
            </a:fld>
            <a:endParaRPr lang="en-US" dirty="0">
              <a:solidFill>
                <a:srgbClr val="FFFFFF"/>
              </a:solidFill>
            </a:endParaRPr>
          </a:p>
        </p:txBody>
      </p:sp>
      <p:pic>
        <p:nvPicPr>
          <p:cNvPr id="5" name="Picture 4"/>
          <p:cNvPicPr>
            <a:picLocks noChangeAspect="1"/>
          </p:cNvPicPr>
          <p:nvPr userDrawn="1"/>
        </p:nvPicPr>
        <p:blipFill rotWithShape="1">
          <a:blip r:embed="rId2">
            <a:extLst>
              <a:ext uri="{28A0092B-C50C-407E-A947-70E740481C1C}">
                <a14:useLocalDpi xmlns:a14="http://schemas.microsoft.com/office/drawing/2010/main" val="0"/>
              </a:ext>
            </a:extLst>
          </a:blip>
          <a:srcRect l="50657" r="1390"/>
          <a:stretch/>
        </p:blipFill>
        <p:spPr>
          <a:xfrm>
            <a:off x="0" y="-320686"/>
            <a:ext cx="3169227" cy="7178686"/>
          </a:xfrm>
          <a:prstGeom prst="rect">
            <a:avLst/>
          </a:prstGeom>
        </p:spPr>
      </p:pic>
      <p:sp>
        <p:nvSpPr>
          <p:cNvPr id="4" name="Rectangle 3"/>
          <p:cNvSpPr/>
          <p:nvPr userDrawn="1"/>
        </p:nvSpPr>
        <p:spPr>
          <a:xfrm>
            <a:off x="10713027" y="0"/>
            <a:ext cx="1478973" cy="10390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a:solidFill>
                <a:srgbClr val="FFFFFF"/>
              </a:solidFill>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23019" y="3091651"/>
            <a:ext cx="3359598" cy="643679"/>
          </a:xfrm>
          <a:prstGeom prst="rect">
            <a:avLst/>
          </a:prstGeom>
        </p:spPr>
      </p:pic>
    </p:spTree>
    <p:extLst>
      <p:ext uri="{BB962C8B-B14F-4D97-AF65-F5344CB8AC3E}">
        <p14:creationId xmlns:p14="http://schemas.microsoft.com/office/powerpoint/2010/main" val="312183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55827" y="2472861"/>
            <a:ext cx="10337189" cy="609398"/>
          </a:xfrm>
        </p:spPr>
        <p:txBody>
          <a:bodyPr anchor="b"/>
          <a:lstStyle>
            <a:lvl1pPr algn="l">
              <a:defRPr sz="4400">
                <a:solidFill>
                  <a:schemeClr val="accent3"/>
                </a:solidFill>
              </a:defRPr>
            </a:lvl1pPr>
          </a:lstStyle>
          <a:p>
            <a:r>
              <a:rPr lang="en-US" dirty="0"/>
              <a:t>click to edit master title style</a:t>
            </a:r>
          </a:p>
        </p:txBody>
      </p:sp>
      <p:sp>
        <p:nvSpPr>
          <p:cNvPr id="3" name="Subtitle 2"/>
          <p:cNvSpPr>
            <a:spLocks noGrp="1"/>
          </p:cNvSpPr>
          <p:nvPr>
            <p:ph type="subTitle" idx="1" hasCustomPrompt="1"/>
          </p:nvPr>
        </p:nvSpPr>
        <p:spPr>
          <a:xfrm>
            <a:off x="555827" y="3321818"/>
            <a:ext cx="9144000" cy="1655762"/>
          </a:xfrm>
        </p:spPr>
        <p:txBody>
          <a:bodyPr>
            <a:normAutofit/>
          </a:bodyPr>
          <a:lstStyle>
            <a:lvl1pPr marL="0" indent="0" algn="l">
              <a:buNone/>
              <a:defRPr sz="3200" b="1"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8" name="Footer Placeholder 4"/>
          <p:cNvSpPr>
            <a:spLocks noGrp="1"/>
          </p:cNvSpPr>
          <p:nvPr>
            <p:ph type="ftr" sz="quarter" idx="3"/>
          </p:nvPr>
        </p:nvSpPr>
        <p:spPr>
          <a:xfrm>
            <a:off x="1" y="6547206"/>
            <a:ext cx="12192000" cy="365125"/>
          </a:xfrm>
          <a:prstGeom prst="rect">
            <a:avLst/>
          </a:prstGeom>
        </p:spPr>
        <p:txBody>
          <a:bodyPr vert="horz" lIns="91440" tIns="45720" rIns="91440" bIns="45720" rtlCol="0" anchor="ctr"/>
          <a:lstStyle>
            <a:lvl1pPr algn="ctr">
              <a:defRPr sz="800">
                <a:solidFill>
                  <a:schemeClr val="tx1">
                    <a:tint val="75000"/>
                  </a:schemeClr>
                </a:solidFill>
                <a:latin typeface="Arial" panose="020B0604020202020204" pitchFamily="34" charset="0"/>
                <a:cs typeface="Arial" panose="020B0604020202020204" pitchFamily="34" charset="0"/>
              </a:defRPr>
            </a:lvl1pPr>
          </a:lstStyle>
          <a:p>
            <a:r>
              <a:rPr lang="en-US">
                <a:solidFill>
                  <a:srgbClr val="667175">
                    <a:tint val="75000"/>
                  </a:srgbClr>
                </a:solidFill>
              </a:rPr>
              <a:t>CONFIDENTIAL - RESTRICTED Access See confidentiality restricstions on title page</a:t>
            </a:r>
            <a:endParaRPr lang="en-US" dirty="0">
              <a:solidFill>
                <a:srgbClr val="667175">
                  <a:tint val="75000"/>
                </a:srgbClr>
              </a:solidFill>
            </a:endParaRPr>
          </a:p>
        </p:txBody>
      </p:sp>
      <p:sp>
        <p:nvSpPr>
          <p:cNvPr id="9" name="Slide Number Placeholder 5"/>
          <p:cNvSpPr>
            <a:spLocks noGrp="1"/>
          </p:cNvSpPr>
          <p:nvPr>
            <p:ph type="sldNum" sz="quarter" idx="4"/>
          </p:nvPr>
        </p:nvSpPr>
        <p:spPr>
          <a:xfrm>
            <a:off x="11400006" y="6371271"/>
            <a:ext cx="438768" cy="253916"/>
          </a:xfrm>
          <a:prstGeom prst="rect">
            <a:avLst/>
          </a:prstGeom>
        </p:spPr>
        <p:txBody>
          <a:bodyPr vert="horz" wrap="square" lIns="91440" tIns="45720" rIns="91440" bIns="45720" rtlCol="0" anchor="ctr">
            <a:spAutoFit/>
          </a:bodyPr>
          <a:lstStyle>
            <a:lvl1pPr algn="ctr">
              <a:defRPr sz="1050">
                <a:solidFill>
                  <a:srgbClr val="FF0000"/>
                </a:solidFill>
              </a:defRPr>
            </a:lvl1pPr>
          </a:lstStyle>
          <a:p>
            <a:fld id="{23331C8C-FA04-451E-8E18-09B309337E5D}" type="slidenum">
              <a:rPr lang="en-US" smtClean="0"/>
              <a:pPr/>
              <a:t>‹#›</a:t>
            </a:fld>
            <a:endParaRPr lang="en-US" dirty="0"/>
          </a:p>
        </p:txBody>
      </p:sp>
    </p:spTree>
    <p:extLst>
      <p:ext uri="{BB962C8B-B14F-4D97-AF65-F5344CB8AC3E}">
        <p14:creationId xmlns:p14="http://schemas.microsoft.com/office/powerpoint/2010/main" val="1627252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chemeClr val="accent3"/>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p:cNvSpPr>
            <a:spLocks noGrp="1"/>
          </p:cNvSpPr>
          <p:nvPr>
            <p:ph type="ftr" sz="quarter" idx="3"/>
          </p:nvPr>
        </p:nvSpPr>
        <p:spPr>
          <a:xfrm>
            <a:off x="1" y="6547206"/>
            <a:ext cx="12192000" cy="365125"/>
          </a:xfrm>
          <a:prstGeom prst="rect">
            <a:avLst/>
          </a:prstGeom>
        </p:spPr>
        <p:txBody>
          <a:bodyPr vert="horz" lIns="91440" tIns="45720" rIns="91440" bIns="45720" rtlCol="0" anchor="ctr"/>
          <a:lstStyle>
            <a:lvl1pPr algn="ctr">
              <a:defRPr sz="800" b="1">
                <a:solidFill>
                  <a:schemeClr val="tx1">
                    <a:tint val="75000"/>
                  </a:schemeClr>
                </a:solidFill>
                <a:latin typeface="Arial" panose="020B0604020202020204" pitchFamily="34" charset="0"/>
                <a:cs typeface="Arial" panose="020B0604020202020204" pitchFamily="34" charset="0"/>
              </a:defRPr>
            </a:lvl1pPr>
          </a:lstStyle>
          <a:p>
            <a:r>
              <a:rPr lang="en-US">
                <a:solidFill>
                  <a:srgbClr val="667175">
                    <a:tint val="75000"/>
                  </a:srgbClr>
                </a:solidFill>
              </a:rPr>
              <a:t>CONFIDENTIAL - RESTRICTED Access See confidentiality restricstions on title page</a:t>
            </a:r>
            <a:endParaRPr lang="en-US" dirty="0">
              <a:solidFill>
                <a:srgbClr val="667175">
                  <a:tint val="75000"/>
                </a:srgbClr>
              </a:solidFill>
            </a:endParaRPr>
          </a:p>
        </p:txBody>
      </p:sp>
      <p:sp>
        <p:nvSpPr>
          <p:cNvPr id="9" name="Slide Number Placeholder 5"/>
          <p:cNvSpPr>
            <a:spLocks noGrp="1"/>
          </p:cNvSpPr>
          <p:nvPr>
            <p:ph type="sldNum" sz="quarter" idx="4"/>
          </p:nvPr>
        </p:nvSpPr>
        <p:spPr>
          <a:xfrm>
            <a:off x="11400006" y="6371271"/>
            <a:ext cx="438768" cy="253916"/>
          </a:xfrm>
          <a:prstGeom prst="rect">
            <a:avLst/>
          </a:prstGeom>
        </p:spPr>
        <p:txBody>
          <a:bodyPr vert="horz" wrap="square" lIns="91440" tIns="45720" rIns="91440" bIns="45720" rtlCol="0" anchor="ctr">
            <a:spAutoFit/>
          </a:bodyPr>
          <a:lstStyle>
            <a:lvl1pPr algn="ctr">
              <a:defRPr sz="1050">
                <a:solidFill>
                  <a:srgbClr val="FF0000"/>
                </a:solidFill>
              </a:defRPr>
            </a:lvl1pPr>
          </a:lstStyle>
          <a:p>
            <a:fld id="{23331C8C-FA04-451E-8E18-09B309337E5D}" type="slidenum">
              <a:rPr lang="en-US" smtClean="0"/>
              <a:pPr/>
              <a:t>‹#›</a:t>
            </a:fld>
            <a:endParaRPr lang="en-US" dirty="0"/>
          </a:p>
        </p:txBody>
      </p:sp>
    </p:spTree>
    <p:extLst>
      <p:ext uri="{BB962C8B-B14F-4D97-AF65-F5344CB8AC3E}">
        <p14:creationId xmlns:p14="http://schemas.microsoft.com/office/powerpoint/2010/main" val="4025020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8" name="AutoShape 1"/>
          <p:cNvSpPr>
            <a:spLocks/>
          </p:cNvSpPr>
          <p:nvPr/>
        </p:nvSpPr>
        <p:spPr bwMode="auto">
          <a:xfrm rot="10800000" flipH="1">
            <a:off x="0" y="-19050"/>
            <a:ext cx="9962147" cy="6160077"/>
          </a:xfrm>
          <a:prstGeom prst="rtTriangle">
            <a:avLst/>
          </a:prstGeom>
          <a:solidFill>
            <a:srgbClr val="EEF1F8"/>
          </a:solidFill>
          <a:ln>
            <a:noFill/>
          </a:ln>
          <a:extLst/>
        </p:spPr>
        <p:txBody>
          <a:bodyPr lIns="0" tIns="0" rIns="0" bIns="0"/>
          <a:lstStyle/>
          <a:p>
            <a:pPr algn="ctr" defTabSz="914400" fontAlgn="base">
              <a:spcBef>
                <a:spcPct val="0"/>
              </a:spcBef>
              <a:spcAft>
                <a:spcPct val="0"/>
              </a:spcAft>
              <a:defRPr/>
            </a:pPr>
            <a:endParaRPr lang="en-US" sz="5600" kern="0" dirty="0">
              <a:solidFill>
                <a:srgbClr val="000000"/>
              </a:solidFill>
              <a:latin typeface="Open Sans Light"/>
              <a:sym typeface="Helvetica Neue UltraLight" charset="0"/>
            </a:endParaRPr>
          </a:p>
        </p:txBody>
      </p:sp>
      <p:sp>
        <p:nvSpPr>
          <p:cNvPr id="2" name="Title 1"/>
          <p:cNvSpPr>
            <a:spLocks noGrp="1"/>
          </p:cNvSpPr>
          <p:nvPr>
            <p:ph type="title" hasCustomPrompt="1"/>
          </p:nvPr>
        </p:nvSpPr>
        <p:spPr>
          <a:noFill/>
          <a:ln>
            <a:noFill/>
          </a:ln>
        </p:spPr>
        <p:txBody>
          <a:bodyPr wrap="none" lIns="0" tIns="0" rIns="0" bIns="0" anchor="ctr">
            <a:spAutoFit/>
          </a:bodyPr>
          <a:lstStyle>
            <a:lvl1pPr>
              <a:defRPr lang="en-US">
                <a:solidFill>
                  <a:schemeClr val="accent3"/>
                </a:solidFill>
              </a:defRPr>
            </a:lvl1pPr>
          </a:lstStyle>
          <a:p>
            <a:pPr lvl="0"/>
            <a:r>
              <a:rPr lang="en-US" dirty="0"/>
              <a:t>click to edit master title style</a:t>
            </a:r>
          </a:p>
        </p:txBody>
      </p:sp>
      <p:sp>
        <p:nvSpPr>
          <p:cNvPr id="13" name="Text Placeholder 2"/>
          <p:cNvSpPr>
            <a:spLocks noGrp="1"/>
          </p:cNvSpPr>
          <p:nvPr>
            <p:ph idx="1"/>
          </p:nvPr>
        </p:nvSpPr>
        <p:spPr>
          <a:xfrm>
            <a:off x="6697057" y="1667960"/>
            <a:ext cx="4443694"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11400006" y="6371271"/>
            <a:ext cx="438768" cy="253916"/>
          </a:xfrm>
          <a:prstGeom prst="rect">
            <a:avLst/>
          </a:prstGeom>
        </p:spPr>
        <p:txBody>
          <a:bodyPr vert="horz" wrap="square" lIns="91440" tIns="45720" rIns="91440" bIns="45720" rtlCol="0" anchor="ctr">
            <a:spAutoFit/>
          </a:bodyPr>
          <a:lstStyle>
            <a:lvl1pPr algn="ctr">
              <a:defRPr sz="1050">
                <a:solidFill>
                  <a:srgbClr val="FF0000"/>
                </a:solidFill>
              </a:defRPr>
            </a:lvl1pPr>
          </a:lstStyle>
          <a:p>
            <a:fld id="{23331C8C-FA04-451E-8E18-09B309337E5D}" type="slidenum">
              <a:rPr lang="en-US" smtClean="0"/>
              <a:pPr/>
              <a:t>‹#›</a:t>
            </a:fld>
            <a:endParaRPr lang="en-US" dirty="0"/>
          </a:p>
        </p:txBody>
      </p:sp>
      <p:sp>
        <p:nvSpPr>
          <p:cNvPr id="9" name="TextBox 8"/>
          <p:cNvSpPr txBox="1"/>
          <p:nvPr userDrawn="1"/>
        </p:nvSpPr>
        <p:spPr>
          <a:xfrm>
            <a:off x="3505200" y="6519446"/>
            <a:ext cx="4720046" cy="215444"/>
          </a:xfrm>
          <a:prstGeom prst="rect">
            <a:avLst/>
          </a:prstGeom>
          <a:noFill/>
        </p:spPr>
        <p:txBody>
          <a:bodyPr wrap="square" rtlCol="0">
            <a:spAutoFit/>
          </a:bodyPr>
          <a:lstStyle/>
          <a:p>
            <a:pPr algn="ctr">
              <a:buFont typeface="Arial" panose="020B0604020202020204" pitchFamily="34" charset="0"/>
              <a:buNone/>
            </a:pPr>
            <a:r>
              <a:rPr lang="en-US" sz="800" b="1" dirty="0">
                <a:solidFill>
                  <a:srgbClr val="667175"/>
                </a:solidFill>
              </a:rPr>
              <a:t>CONFIDENTIAL - RESTRICTED </a:t>
            </a:r>
            <a:r>
              <a:rPr lang="en-US" sz="800" dirty="0">
                <a:solidFill>
                  <a:srgbClr val="667175"/>
                </a:solidFill>
              </a:rPr>
              <a:t>ACCESS See confidentiality restrictions on title page</a:t>
            </a:r>
            <a:r>
              <a:rPr lang="en-US" sz="800" b="1" dirty="0">
                <a:solidFill>
                  <a:srgbClr val="667175"/>
                </a:solidFill>
              </a:rPr>
              <a:t>. </a:t>
            </a:r>
            <a:endParaRPr lang="en-US" sz="800" dirty="0">
              <a:solidFill>
                <a:srgbClr val="667175"/>
              </a:solidFill>
            </a:endParaRPr>
          </a:p>
        </p:txBody>
      </p:sp>
    </p:spTree>
    <p:extLst>
      <p:ext uri="{BB962C8B-B14F-4D97-AF65-F5344CB8AC3E}">
        <p14:creationId xmlns:p14="http://schemas.microsoft.com/office/powerpoint/2010/main" val="3866169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8" name="AutoShape 1"/>
          <p:cNvSpPr>
            <a:spLocks/>
          </p:cNvSpPr>
          <p:nvPr/>
        </p:nvSpPr>
        <p:spPr bwMode="auto">
          <a:xfrm rot="10800000" flipH="1">
            <a:off x="-10487" y="0"/>
            <a:ext cx="10194617" cy="6414230"/>
          </a:xfrm>
          <a:prstGeom prst="rtTriangle">
            <a:avLst/>
          </a:prstGeom>
          <a:solidFill>
            <a:srgbClr val="EEF1F8"/>
          </a:solidFill>
          <a:ln>
            <a:noFill/>
          </a:ln>
          <a:extLst/>
        </p:spPr>
        <p:txBody>
          <a:bodyPr lIns="0" tIns="0" rIns="0" bIns="0"/>
          <a:lstStyle/>
          <a:p>
            <a:pPr algn="ctr" defTabSz="914400" fontAlgn="base">
              <a:spcBef>
                <a:spcPct val="0"/>
              </a:spcBef>
              <a:spcAft>
                <a:spcPct val="0"/>
              </a:spcAft>
              <a:defRPr/>
            </a:pPr>
            <a:endParaRPr lang="en-US" sz="5600" kern="0" dirty="0">
              <a:solidFill>
                <a:srgbClr val="000000"/>
              </a:solidFill>
              <a:latin typeface="Open Sans Light"/>
              <a:sym typeface="Helvetica Neue UltraLight" charset="0"/>
            </a:endParaRPr>
          </a:p>
        </p:txBody>
      </p:sp>
      <p:sp>
        <p:nvSpPr>
          <p:cNvPr id="2" name="Title 1"/>
          <p:cNvSpPr>
            <a:spLocks noGrp="1"/>
          </p:cNvSpPr>
          <p:nvPr>
            <p:ph type="title" hasCustomPrompt="1"/>
          </p:nvPr>
        </p:nvSpPr>
        <p:spPr>
          <a:noFill/>
          <a:ln>
            <a:noFill/>
          </a:ln>
        </p:spPr>
        <p:txBody>
          <a:bodyPr wrap="none" lIns="0" tIns="0" rIns="0" bIns="0" anchor="ctr">
            <a:spAutoFit/>
          </a:bodyPr>
          <a:lstStyle>
            <a:lvl1pPr>
              <a:defRPr lang="en-US">
                <a:solidFill>
                  <a:schemeClr val="accent3"/>
                </a:solidFill>
              </a:defRPr>
            </a:lvl1pPr>
          </a:lstStyle>
          <a:p>
            <a:pPr lvl="0"/>
            <a:r>
              <a:rPr lang="en-US" dirty="0"/>
              <a:t>click to edit master title style</a:t>
            </a:r>
          </a:p>
        </p:txBody>
      </p:sp>
      <p:sp>
        <p:nvSpPr>
          <p:cNvPr id="11" name="Text Placeholder 2"/>
          <p:cNvSpPr>
            <a:spLocks noGrp="1"/>
          </p:cNvSpPr>
          <p:nvPr>
            <p:ph idx="1"/>
          </p:nvPr>
        </p:nvSpPr>
        <p:spPr>
          <a:xfrm>
            <a:off x="389564" y="1266744"/>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11400006" y="6371271"/>
            <a:ext cx="438768" cy="253916"/>
          </a:xfrm>
          <a:prstGeom prst="rect">
            <a:avLst/>
          </a:prstGeom>
        </p:spPr>
        <p:txBody>
          <a:bodyPr vert="horz" wrap="square" lIns="91440" tIns="45720" rIns="91440" bIns="45720" rtlCol="0" anchor="ctr">
            <a:spAutoFit/>
          </a:bodyPr>
          <a:lstStyle>
            <a:lvl1pPr algn="ctr">
              <a:defRPr sz="1050">
                <a:solidFill>
                  <a:srgbClr val="FF0000"/>
                </a:solidFill>
              </a:defRPr>
            </a:lvl1pPr>
          </a:lstStyle>
          <a:p>
            <a:fld id="{23331C8C-FA04-451E-8E18-09B309337E5D}" type="slidenum">
              <a:rPr lang="en-US" smtClean="0"/>
              <a:pPr/>
              <a:t>‹#›</a:t>
            </a:fld>
            <a:endParaRPr lang="en-US" dirty="0"/>
          </a:p>
        </p:txBody>
      </p:sp>
      <p:sp>
        <p:nvSpPr>
          <p:cNvPr id="9" name="TextBox 8"/>
          <p:cNvSpPr txBox="1"/>
          <p:nvPr userDrawn="1"/>
        </p:nvSpPr>
        <p:spPr>
          <a:xfrm>
            <a:off x="3505200" y="6519446"/>
            <a:ext cx="4720046" cy="215444"/>
          </a:xfrm>
          <a:prstGeom prst="rect">
            <a:avLst/>
          </a:prstGeom>
          <a:noFill/>
        </p:spPr>
        <p:txBody>
          <a:bodyPr wrap="square" rtlCol="0">
            <a:spAutoFit/>
          </a:bodyPr>
          <a:lstStyle/>
          <a:p>
            <a:pPr algn="ctr">
              <a:buFont typeface="Arial" panose="020B0604020202020204" pitchFamily="34" charset="0"/>
              <a:buNone/>
            </a:pPr>
            <a:r>
              <a:rPr lang="en-US" sz="800" b="1" dirty="0">
                <a:solidFill>
                  <a:srgbClr val="667175"/>
                </a:solidFill>
              </a:rPr>
              <a:t>CONFIDENTIAL - RESTRICTED </a:t>
            </a:r>
            <a:r>
              <a:rPr lang="en-US" sz="800" dirty="0">
                <a:solidFill>
                  <a:srgbClr val="667175"/>
                </a:solidFill>
              </a:rPr>
              <a:t>ACCESS See confidentiality restrictions on title page</a:t>
            </a:r>
            <a:r>
              <a:rPr lang="en-US" sz="800" b="1" dirty="0">
                <a:solidFill>
                  <a:srgbClr val="667175"/>
                </a:solidFill>
              </a:rPr>
              <a:t>. </a:t>
            </a:r>
            <a:endParaRPr lang="en-US" sz="800" dirty="0">
              <a:solidFill>
                <a:srgbClr val="667175"/>
              </a:solidFill>
            </a:endParaRPr>
          </a:p>
        </p:txBody>
      </p:sp>
    </p:spTree>
    <p:extLst>
      <p:ext uri="{BB962C8B-B14F-4D97-AF65-F5344CB8AC3E}">
        <p14:creationId xmlns:p14="http://schemas.microsoft.com/office/powerpoint/2010/main" val="852943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Very Important Title">
    <p:spTree>
      <p:nvGrpSpPr>
        <p:cNvPr id="1" name=""/>
        <p:cNvGrpSpPr/>
        <p:nvPr/>
      </p:nvGrpSpPr>
      <p:grpSpPr>
        <a:xfrm>
          <a:off x="0" y="0"/>
          <a:ext cx="0" cy="0"/>
          <a:chOff x="0" y="0"/>
          <a:chExt cx="0" cy="0"/>
        </a:xfrm>
      </p:grpSpPr>
      <p:grpSp>
        <p:nvGrpSpPr>
          <p:cNvPr id="7" name="Group 6"/>
          <p:cNvGrpSpPr/>
          <p:nvPr/>
        </p:nvGrpSpPr>
        <p:grpSpPr>
          <a:xfrm>
            <a:off x="0" y="1134210"/>
            <a:ext cx="12192000" cy="4702920"/>
            <a:chOff x="0" y="2438402"/>
            <a:chExt cx="24396700" cy="9410740"/>
          </a:xfrm>
        </p:grpSpPr>
        <p:sp>
          <p:nvSpPr>
            <p:cNvPr id="8" name="Rectangle 1"/>
            <p:cNvSpPr>
              <a:spLocks/>
            </p:cNvSpPr>
            <p:nvPr/>
          </p:nvSpPr>
          <p:spPr bwMode="auto">
            <a:xfrm>
              <a:off x="0" y="2438402"/>
              <a:ext cx="16630649" cy="9410740"/>
            </a:xfrm>
            <a:prstGeom prst="rect">
              <a:avLst/>
            </a:prstGeom>
            <a:solidFill>
              <a:srgbClr val="EEF1F8"/>
            </a:solidFill>
            <a:ln>
              <a:noFill/>
            </a:ln>
            <a:extLst/>
          </p:spPr>
          <p:txBody>
            <a:bodyPr lIns="0" tIns="0" rIns="0" bIns="0"/>
            <a:lstStyle/>
            <a:p>
              <a:endParaRPr lang="en-US" dirty="0">
                <a:solidFill>
                  <a:srgbClr val="667175"/>
                </a:solidFill>
                <a:latin typeface="Open Sans Light"/>
              </a:endParaRPr>
            </a:p>
          </p:txBody>
        </p:sp>
        <p:sp>
          <p:nvSpPr>
            <p:cNvPr id="9" name="Rectangle 5"/>
            <p:cNvSpPr>
              <a:spLocks/>
            </p:cNvSpPr>
            <p:nvPr/>
          </p:nvSpPr>
          <p:spPr bwMode="auto">
            <a:xfrm>
              <a:off x="17028710" y="3231087"/>
              <a:ext cx="7367990" cy="7689335"/>
            </a:xfrm>
            <a:prstGeom prst="rect">
              <a:avLst/>
            </a:prstGeom>
            <a:blipFill dpi="0" rotWithShape="1">
              <a:blip r:embed="rId2" cstate="screen">
                <a:extLst>
                  <a:ext uri="{28A0092B-C50C-407E-A947-70E740481C1C}">
                    <a14:useLocalDpi xmlns:a14="http://schemas.microsoft.com/office/drawing/2010/main"/>
                  </a:ext>
                </a:extLst>
              </a:blip>
              <a:srcRect/>
              <a:stretch>
                <a:fillRect/>
              </a:stretch>
            </a:blipFill>
            <a:ln>
              <a:noFill/>
            </a:ln>
            <a:extLst>
              <a:ext uri="{91240B29-F687-4f45-9708-019B960494DF}">
                <a14:hiddenLine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dirty="0">
                <a:solidFill>
                  <a:srgbClr val="667175"/>
                </a:solidFill>
                <a:latin typeface="Open Sans Light"/>
              </a:endParaRPr>
            </a:p>
          </p:txBody>
        </p:sp>
      </p:grpSp>
      <p:sp>
        <p:nvSpPr>
          <p:cNvPr id="2" name="Title 1"/>
          <p:cNvSpPr>
            <a:spLocks noGrp="1"/>
          </p:cNvSpPr>
          <p:nvPr>
            <p:ph type="title" hasCustomPrompt="1"/>
          </p:nvPr>
        </p:nvSpPr>
        <p:spPr>
          <a:xfrm>
            <a:off x="389564" y="330879"/>
            <a:ext cx="7094128" cy="553998"/>
          </a:xfrm>
        </p:spPr>
        <p:txBody>
          <a:bodyPr/>
          <a:lstStyle>
            <a:lvl1pPr>
              <a:defRPr>
                <a:solidFill>
                  <a:schemeClr val="accent3"/>
                </a:solidFill>
              </a:defRPr>
            </a:lvl1pPr>
          </a:lstStyle>
          <a:p>
            <a:r>
              <a:rPr lang="en-US" dirty="0"/>
              <a:t>click to edit master title style</a:t>
            </a:r>
          </a:p>
        </p:txBody>
      </p:sp>
      <p:sp>
        <p:nvSpPr>
          <p:cNvPr id="16" name="Text Placeholder 2"/>
          <p:cNvSpPr>
            <a:spLocks noGrp="1"/>
          </p:cNvSpPr>
          <p:nvPr>
            <p:ph idx="1"/>
          </p:nvPr>
        </p:nvSpPr>
        <p:spPr>
          <a:xfrm>
            <a:off x="389564" y="1266744"/>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lide Number Placeholder 5"/>
          <p:cNvSpPr>
            <a:spLocks noGrp="1"/>
          </p:cNvSpPr>
          <p:nvPr>
            <p:ph type="sldNum" sz="quarter" idx="4"/>
          </p:nvPr>
        </p:nvSpPr>
        <p:spPr>
          <a:xfrm>
            <a:off x="11400006" y="6371271"/>
            <a:ext cx="438768" cy="253916"/>
          </a:xfrm>
          <a:prstGeom prst="rect">
            <a:avLst/>
          </a:prstGeom>
        </p:spPr>
        <p:txBody>
          <a:bodyPr vert="horz" wrap="square" lIns="91440" tIns="45720" rIns="91440" bIns="45720" rtlCol="0" anchor="ctr">
            <a:spAutoFit/>
          </a:bodyPr>
          <a:lstStyle>
            <a:lvl1pPr algn="ctr">
              <a:defRPr sz="1050">
                <a:solidFill>
                  <a:srgbClr val="FF0000"/>
                </a:solidFill>
              </a:defRPr>
            </a:lvl1pPr>
          </a:lstStyle>
          <a:p>
            <a:fld id="{23331C8C-FA04-451E-8E18-09B309337E5D}" type="slidenum">
              <a:rPr lang="en-US" smtClean="0"/>
              <a:pPr/>
              <a:t>‹#›</a:t>
            </a:fld>
            <a:endParaRPr lang="en-US" dirty="0"/>
          </a:p>
        </p:txBody>
      </p:sp>
      <p:sp>
        <p:nvSpPr>
          <p:cNvPr id="11" name="TextBox 10"/>
          <p:cNvSpPr txBox="1"/>
          <p:nvPr userDrawn="1"/>
        </p:nvSpPr>
        <p:spPr>
          <a:xfrm>
            <a:off x="3505200" y="6519446"/>
            <a:ext cx="4720046" cy="215444"/>
          </a:xfrm>
          <a:prstGeom prst="rect">
            <a:avLst/>
          </a:prstGeom>
          <a:noFill/>
        </p:spPr>
        <p:txBody>
          <a:bodyPr wrap="square" rtlCol="0">
            <a:spAutoFit/>
          </a:bodyPr>
          <a:lstStyle/>
          <a:p>
            <a:pPr algn="ctr">
              <a:buFont typeface="Arial" panose="020B0604020202020204" pitchFamily="34" charset="0"/>
              <a:buNone/>
            </a:pPr>
            <a:r>
              <a:rPr lang="en-US" sz="800" b="1" dirty="0">
                <a:solidFill>
                  <a:srgbClr val="667175"/>
                </a:solidFill>
              </a:rPr>
              <a:t>CONFIDENTIAL - RESTRICTED </a:t>
            </a:r>
            <a:r>
              <a:rPr lang="en-US" sz="800" dirty="0">
                <a:solidFill>
                  <a:srgbClr val="667175"/>
                </a:solidFill>
              </a:rPr>
              <a:t>ACCESS See confidentiality restrictions on title page</a:t>
            </a:r>
            <a:r>
              <a:rPr lang="en-US" sz="800" b="1" dirty="0">
                <a:solidFill>
                  <a:srgbClr val="667175"/>
                </a:solidFill>
              </a:rPr>
              <a:t>. </a:t>
            </a:r>
            <a:endParaRPr lang="en-US" sz="800" dirty="0">
              <a:solidFill>
                <a:srgbClr val="667175"/>
              </a:solidFill>
            </a:endParaRPr>
          </a:p>
        </p:txBody>
      </p:sp>
    </p:spTree>
    <p:extLst>
      <p:ext uri="{BB962C8B-B14F-4D97-AF65-F5344CB8AC3E}">
        <p14:creationId xmlns:p14="http://schemas.microsoft.com/office/powerpoint/2010/main" val="680337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9564" y="330879"/>
            <a:ext cx="7094128" cy="553998"/>
          </a:xfrm>
        </p:spPr>
        <p:txBody>
          <a:bodyPr/>
          <a:lstStyle>
            <a:lvl1pPr>
              <a:defRPr>
                <a:solidFill>
                  <a:schemeClr val="accent3"/>
                </a:solidFill>
              </a:defRPr>
            </a:lvl1pPr>
          </a:lstStyle>
          <a:p>
            <a:r>
              <a:rPr lang="en-US" dirty="0"/>
              <a:t>click to edit master title style</a:t>
            </a:r>
          </a:p>
        </p:txBody>
      </p:sp>
      <p:sp>
        <p:nvSpPr>
          <p:cNvPr id="3" name="Content Placeholder 2"/>
          <p:cNvSpPr>
            <a:spLocks noGrp="1"/>
          </p:cNvSpPr>
          <p:nvPr>
            <p:ph sz="half" idx="1"/>
          </p:nvPr>
        </p:nvSpPr>
        <p:spPr>
          <a:xfrm>
            <a:off x="838200" y="1266744"/>
            <a:ext cx="5181600" cy="47005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266744"/>
            <a:ext cx="5181600" cy="47005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4"/>
          </p:nvPr>
        </p:nvSpPr>
        <p:spPr>
          <a:xfrm>
            <a:off x="11400006" y="6371271"/>
            <a:ext cx="438768" cy="253916"/>
          </a:xfrm>
          <a:prstGeom prst="rect">
            <a:avLst/>
          </a:prstGeom>
        </p:spPr>
        <p:txBody>
          <a:bodyPr vert="horz" wrap="square" lIns="91440" tIns="45720" rIns="91440" bIns="45720" rtlCol="0" anchor="ctr">
            <a:spAutoFit/>
          </a:bodyPr>
          <a:lstStyle>
            <a:lvl1pPr algn="ctr">
              <a:defRPr sz="1050">
                <a:solidFill>
                  <a:srgbClr val="FF0000"/>
                </a:solidFill>
              </a:defRPr>
            </a:lvl1pPr>
          </a:lstStyle>
          <a:p>
            <a:fld id="{23331C8C-FA04-451E-8E18-09B309337E5D}" type="slidenum">
              <a:rPr lang="en-US" smtClean="0"/>
              <a:pPr/>
              <a:t>‹#›</a:t>
            </a:fld>
            <a:endParaRPr lang="en-US" dirty="0"/>
          </a:p>
        </p:txBody>
      </p:sp>
      <p:sp>
        <p:nvSpPr>
          <p:cNvPr id="9" name="TextBox 8"/>
          <p:cNvSpPr txBox="1"/>
          <p:nvPr userDrawn="1"/>
        </p:nvSpPr>
        <p:spPr>
          <a:xfrm>
            <a:off x="3505200" y="6519446"/>
            <a:ext cx="4720046" cy="215444"/>
          </a:xfrm>
          <a:prstGeom prst="rect">
            <a:avLst/>
          </a:prstGeom>
          <a:noFill/>
        </p:spPr>
        <p:txBody>
          <a:bodyPr wrap="square" rtlCol="0">
            <a:spAutoFit/>
          </a:bodyPr>
          <a:lstStyle/>
          <a:p>
            <a:pPr algn="ctr">
              <a:buFont typeface="Arial" panose="020B0604020202020204" pitchFamily="34" charset="0"/>
              <a:buNone/>
            </a:pPr>
            <a:r>
              <a:rPr lang="en-US" sz="800" b="1" dirty="0">
                <a:solidFill>
                  <a:srgbClr val="667175"/>
                </a:solidFill>
              </a:rPr>
              <a:t>CONFIDENTIAL - RESTRICTED </a:t>
            </a:r>
            <a:r>
              <a:rPr lang="en-US" sz="800" dirty="0">
                <a:solidFill>
                  <a:srgbClr val="667175"/>
                </a:solidFill>
              </a:rPr>
              <a:t>ACCESS See confidentiality restrictions on title page</a:t>
            </a:r>
            <a:r>
              <a:rPr lang="en-US" sz="800" b="1" dirty="0">
                <a:solidFill>
                  <a:srgbClr val="667175"/>
                </a:solidFill>
              </a:rPr>
              <a:t>. </a:t>
            </a:r>
            <a:endParaRPr lang="en-US" sz="800" dirty="0">
              <a:solidFill>
                <a:srgbClr val="667175"/>
              </a:solidFill>
            </a:endParaRPr>
          </a:p>
        </p:txBody>
      </p:sp>
    </p:spTree>
    <p:extLst>
      <p:ext uri="{BB962C8B-B14F-4D97-AF65-F5344CB8AC3E}">
        <p14:creationId xmlns:p14="http://schemas.microsoft.com/office/powerpoint/2010/main" val="449737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0" y="6563363"/>
            <a:ext cx="12192000" cy="365125"/>
          </a:xfrm>
          <a:prstGeom prst="rect">
            <a:avLst/>
          </a:prstGeom>
        </p:spPr>
        <p:txBody>
          <a:bodyPr/>
          <a:lstStyle/>
          <a:p>
            <a:r>
              <a:rPr lang="en-US">
                <a:solidFill>
                  <a:srgbClr val="667175"/>
                </a:solidFill>
              </a:rPr>
              <a:t>CONFIDENTIAL - RESTRICTED Access See confidentiality restricstions on title page</a:t>
            </a:r>
            <a:endParaRPr lang="en-US" dirty="0">
              <a:solidFill>
                <a:srgbClr val="667175"/>
              </a:solidFill>
            </a:endParaRPr>
          </a:p>
        </p:txBody>
      </p:sp>
      <p:sp>
        <p:nvSpPr>
          <p:cNvPr id="4" name="Slide Number Placeholder 3"/>
          <p:cNvSpPr>
            <a:spLocks noGrp="1"/>
          </p:cNvSpPr>
          <p:nvPr>
            <p:ph type="sldNum" sz="quarter" idx="12"/>
          </p:nvPr>
        </p:nvSpPr>
        <p:spPr>
          <a:xfrm>
            <a:off x="11400006" y="6390506"/>
            <a:ext cx="438768" cy="215444"/>
          </a:xfrm>
          <a:prstGeom prst="rect">
            <a:avLst/>
          </a:prstGeom>
        </p:spPr>
        <p:txBody>
          <a:bodyPr/>
          <a:lstStyle/>
          <a:p>
            <a:fld id="{23331C8C-FA04-451E-8E18-09B309337E5D}" type="slidenum">
              <a:rPr lang="en-US" smtClean="0"/>
              <a:pPr/>
              <a:t>‹#›</a:t>
            </a:fld>
            <a:endParaRPr lang="en-US" dirty="0"/>
          </a:p>
        </p:txBody>
      </p:sp>
    </p:spTree>
    <p:extLst>
      <p:ext uri="{BB962C8B-B14F-4D97-AF65-F5344CB8AC3E}">
        <p14:creationId xmlns:p14="http://schemas.microsoft.com/office/powerpoint/2010/main" val="1989865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03783" y="1103015"/>
            <a:ext cx="5632136" cy="1107996"/>
          </a:xfrm>
        </p:spPr>
        <p:txBody>
          <a:bodyPr anchor="b"/>
          <a:lstStyle>
            <a:lvl1pPr algn="l">
              <a:defRPr sz="4000">
                <a:solidFill>
                  <a:schemeClr val="accent3"/>
                </a:solidFill>
              </a:defRPr>
            </a:lvl1pPr>
          </a:lstStyle>
          <a:p>
            <a:r>
              <a:rPr lang="en-US" dirty="0"/>
              <a:t>click to edit master title style</a:t>
            </a:r>
          </a:p>
        </p:txBody>
      </p:sp>
      <p:sp>
        <p:nvSpPr>
          <p:cNvPr id="3" name="Subtitle 2"/>
          <p:cNvSpPr>
            <a:spLocks noGrp="1"/>
          </p:cNvSpPr>
          <p:nvPr>
            <p:ph type="subTitle" idx="1" hasCustomPrompt="1"/>
          </p:nvPr>
        </p:nvSpPr>
        <p:spPr>
          <a:xfrm>
            <a:off x="293216" y="2438170"/>
            <a:ext cx="9144000" cy="1655762"/>
          </a:xfrm>
        </p:spPr>
        <p:txBody>
          <a:bodyPr>
            <a:normAutofit/>
          </a:bodyPr>
          <a:lstStyle>
            <a:lvl1pPr marL="0" indent="0" algn="l">
              <a:buNone/>
              <a:defRPr sz="1800" b="1" i="1">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p:cNvSpPr>
            <a:spLocks noGrp="1"/>
          </p:cNvSpPr>
          <p:nvPr>
            <p:ph type="sldNum" sz="quarter" idx="12"/>
          </p:nvPr>
        </p:nvSpPr>
        <p:spPr>
          <a:xfrm>
            <a:off x="11608904" y="6492875"/>
            <a:ext cx="583096" cy="365125"/>
          </a:xfrm>
          <a:prstGeom prst="rect">
            <a:avLst/>
          </a:prstGeom>
        </p:spPr>
        <p:txBody>
          <a:bodyPr/>
          <a:lstStyle/>
          <a:p>
            <a:fld id="{23331C8C-FA04-451E-8E18-09B309337E5D}" type="slidenum">
              <a:rPr lang="en-US" smtClean="0">
                <a:solidFill>
                  <a:srgbClr val="FFFFFF"/>
                </a:solidFill>
              </a:rPr>
              <a:pPr/>
              <a:t>‹#›</a:t>
            </a:fld>
            <a:endParaRPr lang="en-US" dirty="0">
              <a:solidFill>
                <a:srgbClr val="FFFFFF"/>
              </a:solidFill>
            </a:endParaRPr>
          </a:p>
        </p:txBody>
      </p:sp>
      <p:sp>
        <p:nvSpPr>
          <p:cNvPr id="8" name="Line 4"/>
          <p:cNvSpPr>
            <a:spLocks noChangeShapeType="1"/>
          </p:cNvSpPr>
          <p:nvPr/>
        </p:nvSpPr>
        <p:spPr bwMode="auto">
          <a:xfrm>
            <a:off x="407516" y="2311923"/>
            <a:ext cx="1371600" cy="0"/>
          </a:xfrm>
          <a:prstGeom prst="line">
            <a:avLst/>
          </a:prstGeom>
          <a:noFill/>
          <a:ln w="76200" cap="flat">
            <a:solidFill>
              <a:srgbClr val="C00000"/>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pPr defTabSz="914400"/>
            <a:endParaRPr lang="en-US" dirty="0">
              <a:ln>
                <a:solidFill>
                  <a:srgbClr val="667175"/>
                </a:solidFill>
              </a:ln>
              <a:solidFill>
                <a:srgbClr val="667175"/>
              </a:solidFill>
              <a:latin typeface="Open Sans Light"/>
            </a:endParaRPr>
          </a:p>
        </p:txBody>
      </p:sp>
      <p:sp>
        <p:nvSpPr>
          <p:cNvPr id="10" name="Rectangle 9"/>
          <p:cNvSpPr/>
          <p:nvPr/>
        </p:nvSpPr>
        <p:spPr>
          <a:xfrm>
            <a:off x="11515725" y="6356350"/>
            <a:ext cx="676275" cy="5016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a:solidFill>
                <a:srgbClr val="FFFFFF"/>
              </a:solidFill>
            </a:endParaRPr>
          </a:p>
        </p:txBody>
      </p:sp>
      <p:sp>
        <p:nvSpPr>
          <p:cNvPr id="4" name="Rectangle 3"/>
          <p:cNvSpPr/>
          <p:nvPr/>
        </p:nvSpPr>
        <p:spPr>
          <a:xfrm>
            <a:off x="10974549" y="113970"/>
            <a:ext cx="1082351" cy="98904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a:solidFill>
                <a:srgbClr val="FFFFFF"/>
              </a:solidFill>
            </a:endParaRPr>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r="49253"/>
          <a:stretch/>
        </p:blipFill>
        <p:spPr>
          <a:xfrm>
            <a:off x="8871911" y="-221869"/>
            <a:ext cx="3353849" cy="7178686"/>
          </a:xfrm>
          <a:prstGeom prst="rect">
            <a:avLst/>
          </a:prstGeom>
        </p:spPr>
      </p:pic>
      <p:sp>
        <p:nvSpPr>
          <p:cNvPr id="9" name="Text Placeholder 8"/>
          <p:cNvSpPr>
            <a:spLocks noGrp="1"/>
          </p:cNvSpPr>
          <p:nvPr>
            <p:ph type="body" sz="quarter" idx="13" hasCustomPrompt="1"/>
          </p:nvPr>
        </p:nvSpPr>
        <p:spPr>
          <a:xfrm>
            <a:off x="293688" y="4630738"/>
            <a:ext cx="5394325" cy="1443037"/>
          </a:xfrm>
        </p:spPr>
        <p:txBody>
          <a:bodyPr>
            <a:normAutofit/>
          </a:bodyPr>
          <a:lstStyle>
            <a:lvl1pPr marL="0" indent="0">
              <a:buNone/>
              <a:defRPr sz="800" baseline="0"/>
            </a:lvl1pPr>
            <a:lvl2pPr marL="457200" indent="0">
              <a:buNone/>
              <a:defRPr sz="800"/>
            </a:lvl2pPr>
            <a:lvl3pPr marL="914400" indent="0">
              <a:buNone/>
              <a:defRPr sz="800"/>
            </a:lvl3pPr>
            <a:lvl4pPr marL="1371600" indent="0">
              <a:buNone/>
              <a:defRPr sz="800"/>
            </a:lvl4pPr>
            <a:lvl5pPr marL="1828800" indent="0">
              <a:buNone/>
              <a:defRPr sz="800"/>
            </a:lvl5pPr>
          </a:lstStyle>
          <a:p>
            <a:pPr lvl="0"/>
            <a:r>
              <a:rPr lang="en-US" dirty="0"/>
              <a:t>Long Proprietary Statement Goes Here</a:t>
            </a:r>
          </a:p>
        </p:txBody>
      </p:sp>
    </p:spTree>
    <p:extLst>
      <p:ext uri="{BB962C8B-B14F-4D97-AF65-F5344CB8AC3E}">
        <p14:creationId xmlns:p14="http://schemas.microsoft.com/office/powerpoint/2010/main" val="259103019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image" Target="../media/image1.png"/><Relationship Id="rId12"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tags" Target="../tags/tag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1.xml"/><Relationship Id="rId4" Type="http://schemas.openxmlformats.org/officeDocument/2006/relationships/slideLayout" Target="../slideLayouts/slideLayout12.xml"/><Relationship Id="rId5" Type="http://schemas.openxmlformats.org/officeDocument/2006/relationships/theme" Target="../theme/theme2.xml"/><Relationship Id="rId6" Type="http://schemas.openxmlformats.org/officeDocument/2006/relationships/tags" Target="../tags/tag2.xml"/><Relationship Id="rId7" Type="http://schemas.openxmlformats.org/officeDocument/2006/relationships/image" Target="../media/image1.png"/><Relationship Id="rId8" Type="http://schemas.openxmlformats.org/officeDocument/2006/relationships/image" Target="../media/image5.png"/><Relationship Id="rId1" Type="http://schemas.openxmlformats.org/officeDocument/2006/relationships/slideLayout" Target="../slideLayouts/slideLayout9.xml"/><Relationship Id="rId2"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232543" y="129019"/>
            <a:ext cx="757645" cy="822960"/>
          </a:xfrm>
          <a:prstGeom prst="rect">
            <a:avLst/>
          </a:prstGeom>
        </p:spPr>
      </p:pic>
      <p:sp>
        <p:nvSpPr>
          <p:cNvPr id="2" name="Title Placeholder 1"/>
          <p:cNvSpPr>
            <a:spLocks noGrp="1"/>
          </p:cNvSpPr>
          <p:nvPr>
            <p:ph type="title"/>
          </p:nvPr>
        </p:nvSpPr>
        <p:spPr>
          <a:xfrm>
            <a:off x="389563" y="330880"/>
            <a:ext cx="7094129" cy="553998"/>
          </a:xfrm>
          <a:prstGeom prst="rect">
            <a:avLst/>
          </a:prstGeom>
          <a:noFill/>
          <a:ln>
            <a:noFill/>
          </a:ln>
        </p:spPr>
        <p:txBody>
          <a:bodyPr wrap="square" lIns="0" tIns="0" rIns="0" bIns="0" anchor="ctr">
            <a:spAutoFit/>
          </a:bodyPr>
          <a:lstStyle/>
          <a:p>
            <a:pPr lvl="0" fontAlgn="base">
              <a:spcAft>
                <a:spcPct val="0"/>
              </a:spcAft>
            </a:pPr>
            <a:r>
              <a:rPr lang="en-US"/>
              <a:t>Click to edit Master title style</a:t>
            </a:r>
            <a:endParaRPr lang="en-US" dirty="0"/>
          </a:p>
        </p:txBody>
      </p:sp>
      <p:sp>
        <p:nvSpPr>
          <p:cNvPr id="3" name="Text Placeholder 2"/>
          <p:cNvSpPr>
            <a:spLocks noGrp="1"/>
          </p:cNvSpPr>
          <p:nvPr>
            <p:ph type="body" idx="1"/>
          </p:nvPr>
        </p:nvSpPr>
        <p:spPr>
          <a:xfrm>
            <a:off x="389563" y="1266744"/>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89563" y="6271268"/>
            <a:ext cx="1432179" cy="274397"/>
          </a:xfrm>
          <a:prstGeom prst="rect">
            <a:avLst/>
          </a:prstGeom>
        </p:spPr>
      </p:pic>
      <p:sp>
        <p:nvSpPr>
          <p:cNvPr id="10" name="Oval 9"/>
          <p:cNvSpPr/>
          <p:nvPr/>
        </p:nvSpPr>
        <p:spPr>
          <a:xfrm>
            <a:off x="11508983" y="6391302"/>
            <a:ext cx="228600" cy="228600"/>
          </a:xfrm>
          <a:prstGeom prst="ellipse">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4" name="empower - DO NOT DELETE!!!" hidden="1"/>
          <p:cNvSpPr/>
          <p:nvPr>
            <p:custDataLst>
              <p:tags r:id="rId10"/>
            </p:custDataLst>
          </p:nvPr>
        </p:nvSpPr>
        <p:spPr>
          <a:xfrm>
            <a:off x="-63500" y="-63500"/>
            <a:ext cx="0" cy="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3" name="Slide Number Placeholder 5"/>
          <p:cNvSpPr>
            <a:spLocks noGrp="1"/>
          </p:cNvSpPr>
          <p:nvPr>
            <p:ph type="sldNum" sz="quarter" idx="4"/>
          </p:nvPr>
        </p:nvSpPr>
        <p:spPr>
          <a:xfrm>
            <a:off x="11400006" y="6371271"/>
            <a:ext cx="438768" cy="253916"/>
          </a:xfrm>
          <a:prstGeom prst="rect">
            <a:avLst/>
          </a:prstGeom>
        </p:spPr>
        <p:txBody>
          <a:bodyPr vert="horz" wrap="square" lIns="91440" tIns="45720" rIns="91440" bIns="45720" rtlCol="0" anchor="ctr">
            <a:spAutoFit/>
          </a:bodyPr>
          <a:lstStyle>
            <a:lvl1pPr algn="ctr">
              <a:defRPr sz="1050">
                <a:solidFill>
                  <a:srgbClr val="FF0000"/>
                </a:solidFill>
              </a:defRPr>
            </a:lvl1pPr>
          </a:lstStyle>
          <a:p>
            <a:fld id="{23331C8C-FA04-451E-8E18-09B309337E5D}" type="slidenum">
              <a:rPr lang="en-US" smtClean="0"/>
              <a:pPr/>
              <a:t>‹#›</a:t>
            </a:fld>
            <a:endParaRPr lang="en-US" dirty="0"/>
          </a:p>
        </p:txBody>
      </p:sp>
    </p:spTree>
    <p:extLst>
      <p:ext uri="{BB962C8B-B14F-4D97-AF65-F5344CB8AC3E}">
        <p14:creationId xmlns:p14="http://schemas.microsoft.com/office/powerpoint/2010/main" val="3205084641"/>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Lst>
  <p:hf hdr="0" dt="0"/>
  <p:txStyles>
    <p:titleStyle>
      <a:lvl1pPr algn="l" defTabSz="914400" rtl="0" eaLnBrk="1" latinLnBrk="0" hangingPunct="1">
        <a:lnSpc>
          <a:spcPct val="90000"/>
        </a:lnSpc>
        <a:spcBef>
          <a:spcPct val="0"/>
        </a:spcBef>
        <a:buNone/>
        <a:defRPr lang="en-US" sz="4000" b="1" kern="1200" dirty="0" smtClean="0">
          <a:solidFill>
            <a:schemeClr val="accent3"/>
          </a:solidFill>
          <a:latin typeface="Arial" panose="020B0604020202020204" pitchFamily="34" charset="0"/>
          <a:ea typeface="ＭＳ Ｐゴシック" charset="0"/>
          <a:cs typeface="Arial" panose="020B0604020202020204" pitchFamily="34" charset="0"/>
          <a:sym typeface="Helvetica Neue UltraLight" charset="0"/>
        </a:defRPr>
      </a:lvl1pPr>
    </p:titleStyle>
    <p:bodyStyle>
      <a:lvl1pPr marL="228600" indent="-228600" algn="l" defTabSz="914400" rtl="0" eaLnBrk="1" latinLnBrk="0" hangingPunct="1">
        <a:lnSpc>
          <a:spcPct val="90000"/>
        </a:lnSpc>
        <a:spcBef>
          <a:spcPts val="1000"/>
        </a:spcBef>
        <a:buClr>
          <a:srgbClr val="C00000"/>
        </a:buClr>
        <a:buSzPct val="98000"/>
        <a:buFont typeface="Arial" panose="020B0604020202020204" pitchFamily="34" charset="0"/>
        <a:buChar char="•"/>
        <a:defRPr sz="2800" kern="1200">
          <a:solidFill>
            <a:srgbClr val="636872"/>
          </a:solidFill>
          <a:latin typeface="Arial" panose="020B0604020202020204" pitchFamily="34" charset="0"/>
          <a:ea typeface="Arial" panose="020B0604020202020204" pitchFamily="34" charset="0"/>
          <a:cs typeface="Arial" panose="020B0604020202020204" pitchFamily="34" charset="0"/>
        </a:defRPr>
      </a:lvl1pPr>
      <a:lvl2pPr marL="685800" indent="-228600" algn="l" defTabSz="914400" rtl="0" eaLnBrk="1" latinLnBrk="0" hangingPunct="1">
        <a:lnSpc>
          <a:spcPct val="90000"/>
        </a:lnSpc>
        <a:spcBef>
          <a:spcPts val="500"/>
        </a:spcBef>
        <a:buClr>
          <a:srgbClr val="C00000"/>
        </a:buClr>
        <a:buSzPct val="98000"/>
        <a:buFont typeface="Arial" panose="020B0604020202020204" pitchFamily="34" charset="0"/>
        <a:buChar char="•"/>
        <a:defRPr sz="2400" kern="1200">
          <a:solidFill>
            <a:srgbClr val="636872"/>
          </a:solidFill>
          <a:latin typeface="Arial" panose="020B0604020202020204" pitchFamily="34" charset="0"/>
          <a:ea typeface="Arial" panose="020B0604020202020204" pitchFamily="34" charset="0"/>
          <a:cs typeface="Arial" panose="020B0604020202020204" pitchFamily="34" charset="0"/>
        </a:defRPr>
      </a:lvl2pPr>
      <a:lvl3pPr marL="1143000" indent="-228600" algn="l" defTabSz="914400" rtl="0" eaLnBrk="1" latinLnBrk="0" hangingPunct="1">
        <a:lnSpc>
          <a:spcPct val="90000"/>
        </a:lnSpc>
        <a:spcBef>
          <a:spcPts val="500"/>
        </a:spcBef>
        <a:buClr>
          <a:srgbClr val="C00000"/>
        </a:buClr>
        <a:buSzPct val="98000"/>
        <a:buFont typeface="Arial" panose="020B0604020202020204" pitchFamily="34" charset="0"/>
        <a:buChar char="•"/>
        <a:defRPr sz="2000" kern="1200">
          <a:solidFill>
            <a:srgbClr val="636872"/>
          </a:solidFill>
          <a:latin typeface="Arial" panose="020B0604020202020204" pitchFamily="34" charset="0"/>
          <a:ea typeface="Arial" panose="020B0604020202020204" pitchFamily="34" charset="0"/>
          <a:cs typeface="Arial" panose="020B0604020202020204" pitchFamily="34" charset="0"/>
        </a:defRPr>
      </a:lvl3pPr>
      <a:lvl4pPr marL="1600200" indent="-228600" algn="l" defTabSz="914400" rtl="0" eaLnBrk="1" latinLnBrk="0" hangingPunct="1">
        <a:lnSpc>
          <a:spcPct val="90000"/>
        </a:lnSpc>
        <a:spcBef>
          <a:spcPts val="500"/>
        </a:spcBef>
        <a:buClr>
          <a:srgbClr val="C00000"/>
        </a:buClr>
        <a:buSzPct val="98000"/>
        <a:buFont typeface="Arial" panose="020B0604020202020204" pitchFamily="34" charset="0"/>
        <a:buChar char="•"/>
        <a:defRPr sz="1800" kern="1200">
          <a:solidFill>
            <a:srgbClr val="636872"/>
          </a:solidFill>
          <a:latin typeface="Arial" panose="020B0604020202020204" pitchFamily="34" charset="0"/>
          <a:ea typeface="Arial" panose="020B0604020202020204" pitchFamily="34" charset="0"/>
          <a:cs typeface="Arial" panose="020B0604020202020204" pitchFamily="34" charset="0"/>
        </a:defRPr>
      </a:lvl4pPr>
      <a:lvl5pPr marL="2057400" indent="-228600" algn="l" defTabSz="914400" rtl="0" eaLnBrk="1" latinLnBrk="0" hangingPunct="1">
        <a:lnSpc>
          <a:spcPct val="90000"/>
        </a:lnSpc>
        <a:spcBef>
          <a:spcPts val="500"/>
        </a:spcBef>
        <a:buClr>
          <a:srgbClr val="C00000"/>
        </a:buClr>
        <a:buSzPct val="98000"/>
        <a:buFont typeface="Arial" panose="020B0604020202020204" pitchFamily="34" charset="0"/>
        <a:buChar char="•"/>
        <a:defRPr sz="1800" kern="1200">
          <a:solidFill>
            <a:srgbClr val="636872"/>
          </a:solidFill>
          <a:latin typeface="Arial" panose="020B0604020202020204" pitchFamily="34" charset="0"/>
          <a:ea typeface="Arial" panose="020B0604020202020204" pitchFamily="34" charset="0"/>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2" pos="3840" userDrawn="1">
          <p15:clr>
            <a:srgbClr val="F26B43"/>
          </p15:clr>
        </p15:guide>
        <p15:guide id="3" pos="7296" userDrawn="1">
          <p15:clr>
            <a:srgbClr val="F26B43"/>
          </p15:clr>
        </p15:guide>
        <p15:guide id="4" pos="38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232543" y="129019"/>
            <a:ext cx="757645" cy="822960"/>
          </a:xfrm>
          <a:prstGeom prst="rect">
            <a:avLst/>
          </a:prstGeom>
        </p:spPr>
      </p:pic>
      <p:sp>
        <p:nvSpPr>
          <p:cNvPr id="2" name="Title Placeholder 1"/>
          <p:cNvSpPr>
            <a:spLocks noGrp="1"/>
          </p:cNvSpPr>
          <p:nvPr>
            <p:ph type="title"/>
          </p:nvPr>
        </p:nvSpPr>
        <p:spPr>
          <a:xfrm>
            <a:off x="389563" y="330880"/>
            <a:ext cx="7094129" cy="553998"/>
          </a:xfrm>
          <a:prstGeom prst="rect">
            <a:avLst/>
          </a:prstGeom>
          <a:noFill/>
          <a:ln>
            <a:noFill/>
          </a:ln>
        </p:spPr>
        <p:txBody>
          <a:bodyPr wrap="square" lIns="0" tIns="0" rIns="0" bIns="0" anchor="ctr">
            <a:spAutoFit/>
          </a:bodyPr>
          <a:lstStyle/>
          <a:p>
            <a:pPr lvl="0" fontAlgn="base">
              <a:spcAft>
                <a:spcPct val="0"/>
              </a:spcAft>
            </a:pPr>
            <a:r>
              <a:rPr lang="en-US" dirty="0"/>
              <a:t>Click to edit Master title style</a:t>
            </a:r>
          </a:p>
        </p:txBody>
      </p:sp>
      <p:sp>
        <p:nvSpPr>
          <p:cNvPr id="3" name="Text Placeholder 2"/>
          <p:cNvSpPr>
            <a:spLocks noGrp="1"/>
          </p:cNvSpPr>
          <p:nvPr>
            <p:ph type="body" idx="1"/>
          </p:nvPr>
        </p:nvSpPr>
        <p:spPr>
          <a:xfrm>
            <a:off x="389563" y="1266744"/>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Oval 9"/>
          <p:cNvSpPr/>
          <p:nvPr/>
        </p:nvSpPr>
        <p:spPr>
          <a:xfrm>
            <a:off x="11508983" y="6391302"/>
            <a:ext cx="228600" cy="228600"/>
          </a:xfrm>
          <a:prstGeom prst="ellipse">
            <a:avLst/>
          </a:prstGeom>
          <a:solidFill>
            <a:schemeClr val="tx1">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14400"/>
            <a:endParaRPr lang="en-US" dirty="0">
              <a:solidFill>
                <a:srgbClr val="FFFFFF"/>
              </a:solidFill>
            </a:endParaRPr>
          </a:p>
        </p:txBody>
      </p:sp>
      <p:sp>
        <p:nvSpPr>
          <p:cNvPr id="11" name="Slide Number Placeholder 5"/>
          <p:cNvSpPr>
            <a:spLocks noGrp="1"/>
          </p:cNvSpPr>
          <p:nvPr>
            <p:ph type="sldNum" sz="quarter" idx="4"/>
          </p:nvPr>
        </p:nvSpPr>
        <p:spPr>
          <a:xfrm>
            <a:off x="11400006" y="6390506"/>
            <a:ext cx="438768" cy="215444"/>
          </a:xfrm>
          <a:prstGeom prst="rect">
            <a:avLst/>
          </a:prstGeom>
        </p:spPr>
        <p:txBody>
          <a:bodyPr vert="horz" wrap="square" lIns="91440" tIns="45720" rIns="91440" bIns="45720" rtlCol="0" anchor="ctr">
            <a:spAutoFit/>
          </a:bodyPr>
          <a:lstStyle>
            <a:lvl1pPr algn="ctr">
              <a:defRPr sz="800">
                <a:solidFill>
                  <a:schemeClr val="bg1"/>
                </a:solidFill>
              </a:defRPr>
            </a:lvl1pPr>
          </a:lstStyle>
          <a:p>
            <a:pPr defTabSz="914400"/>
            <a:fld id="{23331C8C-FA04-451E-8E18-09B309337E5D}" type="slidenum">
              <a:rPr lang="en-US" smtClean="0">
                <a:solidFill>
                  <a:srgbClr val="FFFFFF"/>
                </a:solidFill>
              </a:rPr>
              <a:pPr defTabSz="914400"/>
              <a:t>‹#›</a:t>
            </a:fld>
            <a:endParaRPr lang="en-US" dirty="0">
              <a:solidFill>
                <a:srgbClr val="FFFFFF"/>
              </a:solidFill>
            </a:endParaRPr>
          </a:p>
        </p:txBody>
      </p:sp>
      <p:sp>
        <p:nvSpPr>
          <p:cNvPr id="4" name="empower - DO NOT DELETE!!!" hidden="1"/>
          <p:cNvSpPr/>
          <p:nvPr>
            <p:custDataLst>
              <p:tags r:id="rId6"/>
            </p:custDataLst>
          </p:nvPr>
        </p:nvSpPr>
        <p:spPr>
          <a:xfrm>
            <a:off x="-63500" y="-63500"/>
            <a:ext cx="0" cy="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dirty="0">
              <a:solidFill>
                <a:srgbClr val="FFFFFF"/>
              </a:solidFill>
            </a:endParaRPr>
          </a:p>
        </p:txBody>
      </p:sp>
      <p:sp>
        <p:nvSpPr>
          <p:cNvPr id="13" name="Footer Placeholder 4"/>
          <p:cNvSpPr txBox="1">
            <a:spLocks/>
          </p:cNvSpPr>
          <p:nvPr userDrawn="1"/>
        </p:nvSpPr>
        <p:spPr>
          <a:xfrm>
            <a:off x="1" y="6547206"/>
            <a:ext cx="12192000" cy="365125"/>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tint val="75000"/>
                  </a:schemeClr>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700" dirty="0">
              <a:solidFill>
                <a:srgbClr val="667175">
                  <a:tint val="75000"/>
                </a:srgbClr>
              </a:solidFill>
            </a:endParaRPr>
          </a:p>
        </p:txBody>
      </p:sp>
      <p:pic>
        <p:nvPicPr>
          <p:cNvPr id="14" name="Picture 13"/>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389562" y="6276094"/>
            <a:ext cx="1483988" cy="274320"/>
          </a:xfrm>
          <a:prstGeom prst="rect">
            <a:avLst/>
          </a:prstGeom>
        </p:spPr>
      </p:pic>
    </p:spTree>
    <p:extLst>
      <p:ext uri="{BB962C8B-B14F-4D97-AF65-F5344CB8AC3E}">
        <p14:creationId xmlns:p14="http://schemas.microsoft.com/office/powerpoint/2010/main" val="3923102989"/>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Lst>
  <p:hf hdr="0" dt="0"/>
  <p:txStyles>
    <p:titleStyle>
      <a:lvl1pPr algn="l" defTabSz="914400" rtl="0" eaLnBrk="1" latinLnBrk="0" hangingPunct="1">
        <a:lnSpc>
          <a:spcPct val="90000"/>
        </a:lnSpc>
        <a:spcBef>
          <a:spcPct val="0"/>
        </a:spcBef>
        <a:buNone/>
        <a:defRPr lang="en-US" sz="4000" b="1" kern="1200" dirty="0" smtClean="0">
          <a:solidFill>
            <a:schemeClr val="accent3"/>
          </a:solidFill>
          <a:latin typeface="Arial" panose="020B0604020202020204" pitchFamily="34" charset="0"/>
          <a:ea typeface="ＭＳ Ｐゴシック" charset="0"/>
          <a:cs typeface="Arial" panose="020B0604020202020204" pitchFamily="34" charset="0"/>
          <a:sym typeface="Helvetica Neue UltraLight" charset="0"/>
        </a:defRPr>
      </a:lvl1pPr>
    </p:titleStyle>
    <p:bodyStyle>
      <a:lvl1pPr marL="228600" indent="-228600" algn="l" defTabSz="914400" rtl="0" eaLnBrk="1" latinLnBrk="0" hangingPunct="1">
        <a:lnSpc>
          <a:spcPct val="90000"/>
        </a:lnSpc>
        <a:spcBef>
          <a:spcPts val="1000"/>
        </a:spcBef>
        <a:buClr>
          <a:srgbClr val="C00000"/>
        </a:buClr>
        <a:buSzPct val="98000"/>
        <a:buFont typeface="Arial" panose="020B0604020202020204" pitchFamily="34" charset="0"/>
        <a:buChar char="•"/>
        <a:defRPr sz="2800" kern="1200">
          <a:solidFill>
            <a:srgbClr val="636872"/>
          </a:solidFill>
          <a:latin typeface="Arial" panose="020B0604020202020204" pitchFamily="34" charset="0"/>
          <a:ea typeface="Arial" panose="020B0604020202020204" pitchFamily="34" charset="0"/>
          <a:cs typeface="Arial" panose="020B0604020202020204" pitchFamily="34" charset="0"/>
        </a:defRPr>
      </a:lvl1pPr>
      <a:lvl2pPr marL="685800" indent="-228600" algn="l" defTabSz="914400" rtl="0" eaLnBrk="1" latinLnBrk="0" hangingPunct="1">
        <a:lnSpc>
          <a:spcPct val="90000"/>
        </a:lnSpc>
        <a:spcBef>
          <a:spcPts val="500"/>
        </a:spcBef>
        <a:buClr>
          <a:srgbClr val="C00000"/>
        </a:buClr>
        <a:buSzPct val="98000"/>
        <a:buFont typeface="Arial" panose="020B0604020202020204" pitchFamily="34" charset="0"/>
        <a:buChar char="•"/>
        <a:defRPr sz="2400" kern="1200">
          <a:solidFill>
            <a:srgbClr val="636872"/>
          </a:solidFill>
          <a:latin typeface="Arial" panose="020B0604020202020204" pitchFamily="34" charset="0"/>
          <a:ea typeface="Arial" panose="020B0604020202020204" pitchFamily="34" charset="0"/>
          <a:cs typeface="Arial" panose="020B0604020202020204" pitchFamily="34" charset="0"/>
        </a:defRPr>
      </a:lvl2pPr>
      <a:lvl3pPr marL="1143000" indent="-228600" algn="l" defTabSz="914400" rtl="0" eaLnBrk="1" latinLnBrk="0" hangingPunct="1">
        <a:lnSpc>
          <a:spcPct val="90000"/>
        </a:lnSpc>
        <a:spcBef>
          <a:spcPts val="500"/>
        </a:spcBef>
        <a:buClr>
          <a:srgbClr val="C00000"/>
        </a:buClr>
        <a:buSzPct val="98000"/>
        <a:buFont typeface="Arial" panose="020B0604020202020204" pitchFamily="34" charset="0"/>
        <a:buChar char="•"/>
        <a:defRPr sz="2000" kern="1200">
          <a:solidFill>
            <a:srgbClr val="636872"/>
          </a:solidFill>
          <a:latin typeface="Arial" panose="020B0604020202020204" pitchFamily="34" charset="0"/>
          <a:ea typeface="Arial" panose="020B0604020202020204" pitchFamily="34" charset="0"/>
          <a:cs typeface="Arial" panose="020B0604020202020204" pitchFamily="34" charset="0"/>
        </a:defRPr>
      </a:lvl3pPr>
      <a:lvl4pPr marL="1600200" indent="-228600" algn="l" defTabSz="914400" rtl="0" eaLnBrk="1" latinLnBrk="0" hangingPunct="1">
        <a:lnSpc>
          <a:spcPct val="90000"/>
        </a:lnSpc>
        <a:spcBef>
          <a:spcPts val="500"/>
        </a:spcBef>
        <a:buClr>
          <a:srgbClr val="C00000"/>
        </a:buClr>
        <a:buSzPct val="98000"/>
        <a:buFont typeface="Arial" panose="020B0604020202020204" pitchFamily="34" charset="0"/>
        <a:buChar char="•"/>
        <a:defRPr sz="1800" kern="1200">
          <a:solidFill>
            <a:srgbClr val="636872"/>
          </a:solidFill>
          <a:latin typeface="Arial" panose="020B0604020202020204" pitchFamily="34" charset="0"/>
          <a:ea typeface="Arial" panose="020B0604020202020204" pitchFamily="34" charset="0"/>
          <a:cs typeface="Arial" panose="020B0604020202020204" pitchFamily="34" charset="0"/>
        </a:defRPr>
      </a:lvl4pPr>
      <a:lvl5pPr marL="2057400" indent="-228600" algn="l" defTabSz="914400" rtl="0" eaLnBrk="1" latinLnBrk="0" hangingPunct="1">
        <a:lnSpc>
          <a:spcPct val="90000"/>
        </a:lnSpc>
        <a:spcBef>
          <a:spcPts val="500"/>
        </a:spcBef>
        <a:buClr>
          <a:srgbClr val="C00000"/>
        </a:buClr>
        <a:buSzPct val="98000"/>
        <a:buFont typeface="Arial" panose="020B0604020202020204" pitchFamily="34" charset="0"/>
        <a:buChar char="•"/>
        <a:defRPr sz="1800" kern="1200">
          <a:solidFill>
            <a:srgbClr val="636872"/>
          </a:solidFill>
          <a:latin typeface="Arial" panose="020B0604020202020204" pitchFamily="34" charset="0"/>
          <a:ea typeface="Arial" panose="020B0604020202020204" pitchFamily="34" charset="0"/>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mbarnes@iconectiv.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jpeg"/><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3"/>
          <p:cNvSpPr>
            <a:spLocks noGrp="1"/>
          </p:cNvSpPr>
          <p:nvPr>
            <p:ph type="subTitle" idx="1"/>
          </p:nvPr>
        </p:nvSpPr>
        <p:spPr>
          <a:xfrm>
            <a:off x="304800" y="2502877"/>
            <a:ext cx="9117980" cy="2033954"/>
          </a:xfrm>
        </p:spPr>
        <p:txBody>
          <a:bodyPr>
            <a:normAutofit fontScale="32500" lnSpcReduction="20000"/>
          </a:bodyPr>
          <a:lstStyle/>
          <a:p>
            <a:pPr>
              <a:lnSpc>
                <a:spcPct val="120000"/>
              </a:lnSpc>
              <a:spcBef>
                <a:spcPts val="0"/>
              </a:spcBef>
            </a:pPr>
            <a:r>
              <a:rPr lang="en-US" sz="9600" i="0" dirty="0"/>
              <a:t>IPNNI </a:t>
            </a:r>
            <a:r>
              <a:rPr lang="en-US" sz="9600" i="0" dirty="0" smtClean="0"/>
              <a:t>Enterprise Scenarios and Requirements</a:t>
            </a:r>
            <a:endParaRPr lang="en-US" sz="9600" i="0" dirty="0"/>
          </a:p>
          <a:p>
            <a:pPr>
              <a:lnSpc>
                <a:spcPct val="120000"/>
              </a:lnSpc>
              <a:spcBef>
                <a:spcPts val="0"/>
              </a:spcBef>
            </a:pPr>
            <a:endParaRPr lang="en-US" sz="4800" b="0" i="0" dirty="0"/>
          </a:p>
          <a:p>
            <a:pPr>
              <a:lnSpc>
                <a:spcPct val="120000"/>
              </a:lnSpc>
              <a:spcBef>
                <a:spcPts val="400"/>
              </a:spcBef>
            </a:pPr>
            <a:r>
              <a:rPr lang="en-US" sz="7200" b="0" i="0" dirty="0" smtClean="0"/>
              <a:t>May 21, </a:t>
            </a:r>
            <a:r>
              <a:rPr lang="en-US" sz="7200" b="0" i="0" dirty="0"/>
              <a:t>2019</a:t>
            </a:r>
          </a:p>
          <a:p>
            <a:pPr>
              <a:lnSpc>
                <a:spcPct val="120000"/>
              </a:lnSpc>
              <a:spcBef>
                <a:spcPts val="400"/>
              </a:spcBef>
            </a:pPr>
            <a:r>
              <a:rPr lang="en-US" sz="7200" b="0" i="0" dirty="0"/>
              <a:t>Mary Barnes, </a:t>
            </a:r>
            <a:r>
              <a:rPr lang="en-US" sz="7200" b="0" i="0" dirty="0" err="1"/>
              <a:t>iconectiv</a:t>
            </a:r>
            <a:r>
              <a:rPr lang="en-US" sz="7200" b="0" i="0" dirty="0"/>
              <a:t> Industry Solutions</a:t>
            </a:r>
          </a:p>
          <a:p>
            <a:pPr>
              <a:lnSpc>
                <a:spcPct val="120000"/>
              </a:lnSpc>
              <a:spcBef>
                <a:spcPts val="400"/>
              </a:spcBef>
            </a:pPr>
            <a:r>
              <a:rPr lang="en-US" sz="7200" b="0" i="0" dirty="0"/>
              <a:t>Email: </a:t>
            </a:r>
            <a:r>
              <a:rPr lang="en-US" sz="7200" b="0" i="0" dirty="0">
                <a:hlinkClick r:id="rId3"/>
              </a:rPr>
              <a:t>mbarnes@iconectiv.com</a:t>
            </a:r>
            <a:endParaRPr lang="en-US" sz="7200" b="0" i="0" dirty="0"/>
          </a:p>
          <a:p>
            <a:endParaRPr lang="en-US" dirty="0"/>
          </a:p>
        </p:txBody>
      </p:sp>
      <p:sp>
        <p:nvSpPr>
          <p:cNvPr id="2" name="Slide Number Placeholder 1"/>
          <p:cNvSpPr>
            <a:spLocks noGrp="1"/>
          </p:cNvSpPr>
          <p:nvPr>
            <p:ph type="sldNum" sz="quarter" idx="12"/>
          </p:nvPr>
        </p:nvSpPr>
        <p:spPr/>
        <p:txBody>
          <a:bodyPr/>
          <a:lstStyle/>
          <a:p>
            <a:fld id="{23331C8C-FA04-451E-8E18-09B309337E5D}" type="slidenum">
              <a:rPr lang="en-US" smtClean="0"/>
              <a:pPr/>
              <a:t>1</a:t>
            </a:fld>
            <a:endParaRPr lang="en-US" dirty="0"/>
          </a:p>
        </p:txBody>
      </p:sp>
      <p:sp>
        <p:nvSpPr>
          <p:cNvPr id="4" name="Text Placeholder 3"/>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1374134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AB224B-1C7C-314D-AC29-E08A199F307D}"/>
              </a:ext>
            </a:extLst>
          </p:cNvPr>
          <p:cNvSpPr>
            <a:spLocks noGrp="1"/>
          </p:cNvSpPr>
          <p:nvPr>
            <p:ph type="title"/>
          </p:nvPr>
        </p:nvSpPr>
        <p:spPr>
          <a:xfrm>
            <a:off x="389563" y="325751"/>
            <a:ext cx="9516437" cy="564257"/>
          </a:xfrm>
        </p:spPr>
        <p:txBody>
          <a:bodyPr/>
          <a:lstStyle/>
          <a:p>
            <a:r>
              <a:rPr lang="en-US" dirty="0" smtClean="0"/>
              <a:t>Scenario (2a)</a:t>
            </a:r>
            <a:endParaRPr lang="en-US" dirty="0"/>
          </a:p>
        </p:txBody>
      </p:sp>
      <p:sp>
        <p:nvSpPr>
          <p:cNvPr id="5" name="Slide Number Placeholder 4">
            <a:extLst>
              <a:ext uri="{FF2B5EF4-FFF2-40B4-BE49-F238E27FC236}">
                <a16:creationId xmlns:a16="http://schemas.microsoft.com/office/drawing/2014/main" xmlns="" id="{3707FE69-FFB1-D549-9FDF-736067FAE0D2}"/>
              </a:ext>
            </a:extLst>
          </p:cNvPr>
          <p:cNvSpPr>
            <a:spLocks noGrp="1"/>
          </p:cNvSpPr>
          <p:nvPr>
            <p:ph type="sldNum" sz="quarter" idx="4"/>
          </p:nvPr>
        </p:nvSpPr>
        <p:spPr>
          <a:xfrm>
            <a:off x="11700974" y="5314126"/>
            <a:ext cx="438768" cy="253916"/>
          </a:xfrm>
        </p:spPr>
        <p:txBody>
          <a:bodyPr/>
          <a:lstStyle/>
          <a:p>
            <a:fld id="{23331C8C-FA04-451E-8E18-09B309337E5D}" type="slidenum">
              <a:rPr lang="en-US" smtClean="0"/>
              <a:pPr/>
              <a:t>10</a:t>
            </a:fld>
            <a:endParaRPr lang="en-US" dirty="0"/>
          </a:p>
        </p:txBody>
      </p:sp>
      <p:sp>
        <p:nvSpPr>
          <p:cNvPr id="7" name="TextBox 6"/>
          <p:cNvSpPr txBox="1"/>
          <p:nvPr/>
        </p:nvSpPr>
        <p:spPr>
          <a:xfrm>
            <a:off x="8260849" y="5345641"/>
            <a:ext cx="1330938" cy="373471"/>
          </a:xfrm>
          <a:prstGeom prst="rect">
            <a:avLst/>
          </a:prstGeom>
          <a:noFill/>
        </p:spPr>
        <p:txBody>
          <a:bodyPr wrap="none" rtlCol="0">
            <a:spAutoFit/>
          </a:bodyPr>
          <a:lstStyle/>
          <a:p>
            <a:r>
              <a:rPr lang="en-US" sz="1600" dirty="0"/>
              <a:t>Terminating Service </a:t>
            </a:r>
          </a:p>
          <a:p>
            <a:r>
              <a:rPr lang="en-US" sz="1600" dirty="0"/>
              <a:t>         Provider</a:t>
            </a:r>
          </a:p>
        </p:txBody>
      </p:sp>
      <p:sp>
        <p:nvSpPr>
          <p:cNvPr id="8" name="Rounded Rectangle 7"/>
          <p:cNvSpPr/>
          <p:nvPr/>
        </p:nvSpPr>
        <p:spPr>
          <a:xfrm>
            <a:off x="4972518" y="2255243"/>
            <a:ext cx="857503" cy="499733"/>
          </a:xfrm>
          <a:prstGeom prst="roundRect">
            <a:avLst/>
          </a:prstGeom>
          <a:solidFill>
            <a:schemeClr val="bg1">
              <a:lumMod val="8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accent3"/>
                </a:solidFill>
              </a:rPr>
              <a:t>SP-KMS</a:t>
            </a:r>
          </a:p>
        </p:txBody>
      </p:sp>
      <p:sp>
        <p:nvSpPr>
          <p:cNvPr id="9" name="Rounded Rectangle 8"/>
          <p:cNvSpPr/>
          <p:nvPr/>
        </p:nvSpPr>
        <p:spPr>
          <a:xfrm>
            <a:off x="8461359" y="1696491"/>
            <a:ext cx="857503" cy="499733"/>
          </a:xfrm>
          <a:prstGeom prst="roundRect">
            <a:avLst/>
          </a:prstGeom>
          <a:solidFill>
            <a:schemeClr val="bg1">
              <a:lumMod val="8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STI-CR</a:t>
            </a:r>
          </a:p>
        </p:txBody>
      </p:sp>
      <p:sp>
        <p:nvSpPr>
          <p:cNvPr id="10" name="Rounded Rectangle 9"/>
          <p:cNvSpPr/>
          <p:nvPr/>
        </p:nvSpPr>
        <p:spPr>
          <a:xfrm>
            <a:off x="4953119" y="3360386"/>
            <a:ext cx="857503" cy="499733"/>
          </a:xfrm>
          <a:prstGeom prst="roundRect">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accent3"/>
                </a:solidFill>
              </a:rPr>
              <a:t>STI-AS</a:t>
            </a:r>
          </a:p>
        </p:txBody>
      </p:sp>
      <p:sp>
        <p:nvSpPr>
          <p:cNvPr id="11" name="Rounded Rectangle 10"/>
          <p:cNvSpPr/>
          <p:nvPr/>
        </p:nvSpPr>
        <p:spPr>
          <a:xfrm>
            <a:off x="8434776" y="3110520"/>
            <a:ext cx="1097987" cy="499733"/>
          </a:xfrm>
          <a:prstGeom prst="roundRect">
            <a:avLst>
              <a:gd name="adj" fmla="val 50000"/>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accent3"/>
                </a:solidFill>
              </a:rPr>
              <a:t>STI-VS</a:t>
            </a:r>
          </a:p>
        </p:txBody>
      </p:sp>
      <p:sp>
        <p:nvSpPr>
          <p:cNvPr id="12" name="Rounded Rectangle 11"/>
          <p:cNvSpPr/>
          <p:nvPr/>
        </p:nvSpPr>
        <p:spPr>
          <a:xfrm>
            <a:off x="6519179" y="1254070"/>
            <a:ext cx="1026213" cy="527181"/>
          </a:xfrm>
          <a:prstGeom prst="roundRect">
            <a:avLst/>
          </a:prstGeom>
          <a:solidFill>
            <a:schemeClr val="bg1">
              <a:lumMod val="8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accent3"/>
                </a:solidFill>
              </a:rPr>
              <a:t>STI-CA</a:t>
            </a:r>
          </a:p>
        </p:txBody>
      </p:sp>
      <p:sp>
        <p:nvSpPr>
          <p:cNvPr id="14" name="Rounded Rectangle 13"/>
          <p:cNvSpPr/>
          <p:nvPr/>
        </p:nvSpPr>
        <p:spPr>
          <a:xfrm>
            <a:off x="10792632" y="4419314"/>
            <a:ext cx="857503" cy="499733"/>
          </a:xfrm>
          <a:prstGeom prst="roundRect">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3"/>
                </a:solidFill>
              </a:rPr>
              <a:t>SIP UA</a:t>
            </a:r>
            <a:endParaRPr lang="en-US" b="1" dirty="0">
              <a:solidFill>
                <a:schemeClr val="accent3"/>
              </a:solidFill>
            </a:endParaRPr>
          </a:p>
        </p:txBody>
      </p:sp>
      <p:sp>
        <p:nvSpPr>
          <p:cNvPr id="15" name="Rounded Rectangle 14"/>
          <p:cNvSpPr/>
          <p:nvPr/>
        </p:nvSpPr>
        <p:spPr>
          <a:xfrm>
            <a:off x="8016499" y="2505110"/>
            <a:ext cx="2194301" cy="3438489"/>
          </a:xfrm>
          <a:prstGeom prst="roundRect">
            <a:avLst/>
          </a:prstGeom>
          <a:noFill/>
          <a:ln>
            <a:solidFill>
              <a:srgbClr val="333333"/>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6" name="Straight Arrow Connector 15"/>
          <p:cNvCxnSpPr>
            <a:stCxn id="8" idx="3"/>
            <a:endCxn id="9" idx="1"/>
          </p:cNvCxnSpPr>
          <p:nvPr/>
        </p:nvCxnSpPr>
        <p:spPr>
          <a:xfrm flipV="1">
            <a:off x="5830021" y="1946358"/>
            <a:ext cx="2631338" cy="558752"/>
          </a:xfrm>
          <a:prstGeom prst="straightConnector1">
            <a:avLst/>
          </a:prstGeom>
          <a:ln>
            <a:solidFill>
              <a:srgbClr val="333333"/>
            </a:solidFill>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flipH="1">
            <a:off x="5422029" y="1781251"/>
            <a:ext cx="1211920" cy="491687"/>
          </a:xfrm>
          <a:prstGeom prst="straightConnector1">
            <a:avLst/>
          </a:prstGeom>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a:off x="5401270" y="2861422"/>
            <a:ext cx="0" cy="498194"/>
          </a:xfrm>
          <a:prstGeom prst="straightConnector1">
            <a:avLst/>
          </a:prstGeom>
          <a:ln>
            <a:solidFill>
              <a:srgbClr val="333333"/>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28" name="Rounded Rectangle 27"/>
          <p:cNvSpPr/>
          <p:nvPr/>
        </p:nvSpPr>
        <p:spPr>
          <a:xfrm>
            <a:off x="690531" y="4443114"/>
            <a:ext cx="857503" cy="499733"/>
          </a:xfrm>
          <a:prstGeom prst="roundRect">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3"/>
                </a:solidFill>
              </a:rPr>
              <a:t>SIP UA</a:t>
            </a:r>
            <a:endParaRPr lang="en-US" b="1" dirty="0">
              <a:solidFill>
                <a:schemeClr val="accent3"/>
              </a:solidFill>
            </a:endParaRPr>
          </a:p>
        </p:txBody>
      </p:sp>
      <p:sp>
        <p:nvSpPr>
          <p:cNvPr id="31" name="Rounded Rectangle 30"/>
          <p:cNvSpPr/>
          <p:nvPr/>
        </p:nvSpPr>
        <p:spPr>
          <a:xfrm>
            <a:off x="4908922" y="4453853"/>
            <a:ext cx="857503" cy="499733"/>
          </a:xfrm>
          <a:prstGeom prst="roundRect">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3"/>
                </a:solidFill>
              </a:rPr>
              <a:t>Call Server</a:t>
            </a:r>
            <a:endParaRPr lang="en-US" b="1" dirty="0">
              <a:solidFill>
                <a:schemeClr val="accent3"/>
              </a:solidFill>
            </a:endParaRPr>
          </a:p>
        </p:txBody>
      </p:sp>
      <p:sp>
        <p:nvSpPr>
          <p:cNvPr id="32" name="Rounded Rectangle 31"/>
          <p:cNvSpPr/>
          <p:nvPr/>
        </p:nvSpPr>
        <p:spPr>
          <a:xfrm>
            <a:off x="2342881" y="4443114"/>
            <a:ext cx="857503" cy="499733"/>
          </a:xfrm>
          <a:prstGeom prst="roundRect">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3"/>
                </a:solidFill>
              </a:rPr>
              <a:t>Call Server</a:t>
            </a:r>
            <a:endParaRPr lang="en-US" b="1" dirty="0">
              <a:solidFill>
                <a:schemeClr val="accent3"/>
              </a:solidFill>
            </a:endParaRPr>
          </a:p>
        </p:txBody>
      </p:sp>
      <p:sp>
        <p:nvSpPr>
          <p:cNvPr id="33" name="Rounded Rectangle 32"/>
          <p:cNvSpPr/>
          <p:nvPr/>
        </p:nvSpPr>
        <p:spPr>
          <a:xfrm>
            <a:off x="8497566" y="4407167"/>
            <a:ext cx="857503" cy="499733"/>
          </a:xfrm>
          <a:prstGeom prst="roundRect">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3"/>
                </a:solidFill>
              </a:rPr>
              <a:t>Call Server</a:t>
            </a:r>
            <a:endParaRPr lang="en-US" b="1" dirty="0">
              <a:solidFill>
                <a:schemeClr val="accent3"/>
              </a:solidFill>
            </a:endParaRPr>
          </a:p>
        </p:txBody>
      </p:sp>
      <p:cxnSp>
        <p:nvCxnSpPr>
          <p:cNvPr id="34" name="Straight Arrow Connector 33"/>
          <p:cNvCxnSpPr>
            <a:stCxn id="10" idx="2"/>
          </p:cNvCxnSpPr>
          <p:nvPr/>
        </p:nvCxnSpPr>
        <p:spPr>
          <a:xfrm>
            <a:off x="5381871" y="3860119"/>
            <a:ext cx="1" cy="582202"/>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a:endCxn id="33" idx="0"/>
          </p:cNvCxnSpPr>
          <p:nvPr/>
        </p:nvCxnSpPr>
        <p:spPr>
          <a:xfrm>
            <a:off x="8926318" y="3610253"/>
            <a:ext cx="0" cy="796914"/>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39" name="Rounded Rectangle 38"/>
          <p:cNvSpPr/>
          <p:nvPr/>
        </p:nvSpPr>
        <p:spPr>
          <a:xfrm>
            <a:off x="529568" y="3610251"/>
            <a:ext cx="3276347" cy="2696352"/>
          </a:xfrm>
          <a:prstGeom prst="roundRect">
            <a:avLst/>
          </a:prstGeom>
          <a:noFill/>
          <a:ln>
            <a:solidFill>
              <a:srgbClr val="333333"/>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endParaRPr>
          </a:p>
        </p:txBody>
      </p:sp>
      <p:cxnSp>
        <p:nvCxnSpPr>
          <p:cNvPr id="40" name="Straight Arrow Connector 39"/>
          <p:cNvCxnSpPr>
            <a:stCxn id="31" idx="3"/>
            <a:endCxn id="33" idx="1"/>
          </p:cNvCxnSpPr>
          <p:nvPr/>
        </p:nvCxnSpPr>
        <p:spPr>
          <a:xfrm flipV="1">
            <a:off x="5766425" y="4657034"/>
            <a:ext cx="2731141" cy="46686"/>
          </a:xfrm>
          <a:prstGeom prst="straightConnector1">
            <a:avLst/>
          </a:prstGeom>
          <a:ln>
            <a:solidFill>
              <a:srgbClr val="FF0000"/>
            </a:solidFill>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a:stCxn id="32" idx="3"/>
            <a:endCxn id="31" idx="1"/>
          </p:cNvCxnSpPr>
          <p:nvPr/>
        </p:nvCxnSpPr>
        <p:spPr>
          <a:xfrm>
            <a:off x="3200384" y="4692981"/>
            <a:ext cx="1708538" cy="10739"/>
          </a:xfrm>
          <a:prstGeom prst="straightConnector1">
            <a:avLst/>
          </a:prstGeom>
          <a:ln>
            <a:solidFill>
              <a:srgbClr val="FF0000"/>
            </a:solidFill>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a:endCxn id="32" idx="1"/>
          </p:cNvCxnSpPr>
          <p:nvPr/>
        </p:nvCxnSpPr>
        <p:spPr>
          <a:xfrm>
            <a:off x="1556363" y="4687611"/>
            <a:ext cx="786518" cy="5370"/>
          </a:xfrm>
          <a:prstGeom prst="straightConnector1">
            <a:avLst/>
          </a:prstGeom>
          <a:ln>
            <a:solidFill>
              <a:srgbClr val="333333"/>
            </a:solidFill>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49" name="TextBox 48"/>
          <p:cNvSpPr txBox="1"/>
          <p:nvPr/>
        </p:nvSpPr>
        <p:spPr>
          <a:xfrm flipH="1">
            <a:off x="582195" y="5916340"/>
            <a:ext cx="1524000" cy="338554"/>
          </a:xfrm>
          <a:prstGeom prst="rect">
            <a:avLst/>
          </a:prstGeom>
          <a:noFill/>
        </p:spPr>
        <p:txBody>
          <a:bodyPr wrap="square" rtlCol="0">
            <a:spAutoFit/>
          </a:bodyPr>
          <a:lstStyle/>
          <a:p>
            <a:pPr algn="ctr"/>
            <a:r>
              <a:rPr lang="en-US" sz="1600" dirty="0" smtClean="0"/>
              <a:t>TN Customer</a:t>
            </a:r>
            <a:endParaRPr lang="en-US" sz="1600" dirty="0"/>
          </a:p>
        </p:txBody>
      </p:sp>
      <p:cxnSp>
        <p:nvCxnSpPr>
          <p:cNvPr id="50" name="Straight Arrow Connector 49"/>
          <p:cNvCxnSpPr>
            <a:stCxn id="33" idx="3"/>
          </p:cNvCxnSpPr>
          <p:nvPr/>
        </p:nvCxnSpPr>
        <p:spPr>
          <a:xfrm>
            <a:off x="9355069" y="4657034"/>
            <a:ext cx="1455690" cy="7766"/>
          </a:xfrm>
          <a:prstGeom prst="straightConnector1">
            <a:avLst/>
          </a:prstGeom>
          <a:ln>
            <a:solidFill>
              <a:srgbClr val="FF0000"/>
            </a:solidFill>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54" name="TextBox 53"/>
          <p:cNvSpPr txBox="1"/>
          <p:nvPr/>
        </p:nvSpPr>
        <p:spPr>
          <a:xfrm>
            <a:off x="1527682" y="4442321"/>
            <a:ext cx="668046" cy="523220"/>
          </a:xfrm>
          <a:prstGeom prst="rect">
            <a:avLst/>
          </a:prstGeom>
          <a:noFill/>
        </p:spPr>
        <p:txBody>
          <a:bodyPr wrap="none" rtlCol="0">
            <a:spAutoFit/>
          </a:bodyPr>
          <a:lstStyle/>
          <a:p>
            <a:r>
              <a:rPr lang="en-US" sz="1400" dirty="0" smtClean="0"/>
              <a:t>1. SIP</a:t>
            </a:r>
          </a:p>
          <a:p>
            <a:r>
              <a:rPr lang="en-US" sz="1400" dirty="0" smtClean="0"/>
              <a:t>INVITE </a:t>
            </a:r>
          </a:p>
        </p:txBody>
      </p:sp>
      <p:sp>
        <p:nvSpPr>
          <p:cNvPr id="55" name="TextBox 54"/>
          <p:cNvSpPr txBox="1"/>
          <p:nvPr/>
        </p:nvSpPr>
        <p:spPr>
          <a:xfrm>
            <a:off x="3292302" y="4426721"/>
            <a:ext cx="2108968" cy="307777"/>
          </a:xfrm>
          <a:prstGeom prst="rect">
            <a:avLst/>
          </a:prstGeom>
          <a:noFill/>
        </p:spPr>
        <p:txBody>
          <a:bodyPr wrap="square" rtlCol="0">
            <a:spAutoFit/>
          </a:bodyPr>
          <a:lstStyle/>
          <a:p>
            <a:r>
              <a:rPr lang="en-US" sz="1400" dirty="0" smtClean="0">
                <a:solidFill>
                  <a:srgbClr val="FF0000"/>
                </a:solidFill>
              </a:rPr>
              <a:t>2. SIP INVITE</a:t>
            </a:r>
            <a:endParaRPr lang="en-US" sz="1600" dirty="0" smtClean="0">
              <a:solidFill>
                <a:srgbClr val="FF0000"/>
              </a:solidFill>
            </a:endParaRPr>
          </a:p>
        </p:txBody>
      </p:sp>
      <p:sp>
        <p:nvSpPr>
          <p:cNvPr id="56" name="TextBox 55"/>
          <p:cNvSpPr txBox="1"/>
          <p:nvPr/>
        </p:nvSpPr>
        <p:spPr>
          <a:xfrm>
            <a:off x="6781800" y="4388849"/>
            <a:ext cx="2108968" cy="553998"/>
          </a:xfrm>
          <a:prstGeom prst="rect">
            <a:avLst/>
          </a:prstGeom>
          <a:noFill/>
        </p:spPr>
        <p:txBody>
          <a:bodyPr wrap="square" rtlCol="0">
            <a:spAutoFit/>
          </a:bodyPr>
          <a:lstStyle/>
          <a:p>
            <a:r>
              <a:rPr lang="en-US" sz="1400" dirty="0" smtClean="0">
                <a:solidFill>
                  <a:srgbClr val="FF0000"/>
                </a:solidFill>
              </a:rPr>
              <a:t>4. SIP INVITE </a:t>
            </a:r>
          </a:p>
          <a:p>
            <a:r>
              <a:rPr lang="en-US" sz="1400" dirty="0" smtClean="0">
                <a:solidFill>
                  <a:srgbClr val="FF0000"/>
                </a:solidFill>
              </a:rPr>
              <a:t>(SHAKEN A</a:t>
            </a:r>
            <a:r>
              <a:rPr lang="en-US" sz="1600" dirty="0" smtClean="0">
                <a:solidFill>
                  <a:srgbClr val="FF0000"/>
                </a:solidFill>
              </a:rPr>
              <a:t>)</a:t>
            </a:r>
          </a:p>
        </p:txBody>
      </p:sp>
      <p:sp>
        <p:nvSpPr>
          <p:cNvPr id="35" name="TextBox 34"/>
          <p:cNvSpPr txBox="1"/>
          <p:nvPr/>
        </p:nvSpPr>
        <p:spPr>
          <a:xfrm flipH="1">
            <a:off x="3877270" y="5723267"/>
            <a:ext cx="1524000" cy="338554"/>
          </a:xfrm>
          <a:prstGeom prst="rect">
            <a:avLst/>
          </a:prstGeom>
          <a:noFill/>
        </p:spPr>
        <p:txBody>
          <a:bodyPr wrap="square" rtlCol="0">
            <a:spAutoFit/>
          </a:bodyPr>
          <a:lstStyle/>
          <a:p>
            <a:pPr algn="ctr"/>
            <a:r>
              <a:rPr lang="en-US" sz="1600" dirty="0" smtClean="0"/>
              <a:t>OSP</a:t>
            </a:r>
            <a:endParaRPr lang="en-US" sz="1600" dirty="0"/>
          </a:p>
        </p:txBody>
      </p:sp>
      <p:sp>
        <p:nvSpPr>
          <p:cNvPr id="41" name="TextBox 40"/>
          <p:cNvSpPr txBox="1"/>
          <p:nvPr/>
        </p:nvSpPr>
        <p:spPr>
          <a:xfrm>
            <a:off x="4524981" y="4019736"/>
            <a:ext cx="2108968" cy="307777"/>
          </a:xfrm>
          <a:prstGeom prst="rect">
            <a:avLst/>
          </a:prstGeom>
          <a:noFill/>
        </p:spPr>
        <p:txBody>
          <a:bodyPr wrap="square" rtlCol="0">
            <a:spAutoFit/>
          </a:bodyPr>
          <a:lstStyle/>
          <a:p>
            <a:r>
              <a:rPr lang="en-US" sz="1400" dirty="0" smtClean="0">
                <a:solidFill>
                  <a:srgbClr val="FF0000"/>
                </a:solidFill>
              </a:rPr>
              <a:t>3. SIP INVITE</a:t>
            </a:r>
            <a:endParaRPr lang="en-US" sz="1600" dirty="0" smtClean="0">
              <a:solidFill>
                <a:srgbClr val="FF0000"/>
              </a:solidFill>
            </a:endParaRPr>
          </a:p>
        </p:txBody>
      </p:sp>
      <p:sp>
        <p:nvSpPr>
          <p:cNvPr id="42" name="TextBox 41"/>
          <p:cNvSpPr txBox="1"/>
          <p:nvPr/>
        </p:nvSpPr>
        <p:spPr>
          <a:xfrm>
            <a:off x="9355069" y="4419627"/>
            <a:ext cx="1383124" cy="738664"/>
          </a:xfrm>
          <a:prstGeom prst="rect">
            <a:avLst/>
          </a:prstGeom>
          <a:noFill/>
        </p:spPr>
        <p:txBody>
          <a:bodyPr wrap="none" rtlCol="0">
            <a:spAutoFit/>
          </a:bodyPr>
          <a:lstStyle/>
          <a:p>
            <a:r>
              <a:rPr lang="en-US" sz="1400" dirty="0" smtClean="0">
                <a:solidFill>
                  <a:srgbClr val="FF0000"/>
                </a:solidFill>
              </a:rPr>
              <a:t>8. SIP INVITE </a:t>
            </a:r>
          </a:p>
          <a:p>
            <a:r>
              <a:rPr lang="en-US" sz="1400" dirty="0" smtClean="0">
                <a:solidFill>
                  <a:srgbClr val="FF0000"/>
                </a:solidFill>
              </a:rPr>
              <a:t> (</a:t>
            </a:r>
            <a:r>
              <a:rPr lang="en-US" sz="1400" dirty="0" err="1" smtClean="0">
                <a:solidFill>
                  <a:srgbClr val="FF0000"/>
                </a:solidFill>
              </a:rPr>
              <a:t>verstat</a:t>
            </a:r>
            <a:r>
              <a:rPr lang="en-US" sz="1400" dirty="0" smtClean="0">
                <a:solidFill>
                  <a:srgbClr val="FF0000"/>
                </a:solidFill>
              </a:rPr>
              <a:t>, display </a:t>
            </a:r>
          </a:p>
          <a:p>
            <a:r>
              <a:rPr lang="en-US" sz="1400" dirty="0">
                <a:solidFill>
                  <a:srgbClr val="FF0000"/>
                </a:solidFill>
              </a:rPr>
              <a:t> </a:t>
            </a:r>
            <a:r>
              <a:rPr lang="en-US" sz="1400" dirty="0" smtClean="0">
                <a:solidFill>
                  <a:srgbClr val="FF0000"/>
                </a:solidFill>
              </a:rPr>
              <a:t> stuff</a:t>
            </a:r>
            <a:r>
              <a:rPr lang="en-US" sz="1400" dirty="0" smtClean="0"/>
              <a:t>) </a:t>
            </a:r>
          </a:p>
        </p:txBody>
      </p:sp>
      <p:sp>
        <p:nvSpPr>
          <p:cNvPr id="44" name="TextBox 43"/>
          <p:cNvSpPr txBox="1"/>
          <p:nvPr/>
        </p:nvSpPr>
        <p:spPr>
          <a:xfrm>
            <a:off x="8229600" y="3742737"/>
            <a:ext cx="2108968" cy="553998"/>
          </a:xfrm>
          <a:prstGeom prst="rect">
            <a:avLst/>
          </a:prstGeom>
          <a:noFill/>
        </p:spPr>
        <p:txBody>
          <a:bodyPr wrap="square" rtlCol="0">
            <a:spAutoFit/>
          </a:bodyPr>
          <a:lstStyle/>
          <a:p>
            <a:r>
              <a:rPr lang="en-US" sz="1400" dirty="0" smtClean="0">
                <a:solidFill>
                  <a:srgbClr val="FF0000"/>
                </a:solidFill>
              </a:rPr>
              <a:t>5. SIP INVITE </a:t>
            </a:r>
          </a:p>
          <a:p>
            <a:r>
              <a:rPr lang="en-US" sz="1400" dirty="0" smtClean="0">
                <a:solidFill>
                  <a:srgbClr val="FF0000"/>
                </a:solidFill>
              </a:rPr>
              <a:t>SHAKEN A</a:t>
            </a:r>
            <a:r>
              <a:rPr lang="en-US" sz="1600" dirty="0" smtClean="0">
                <a:solidFill>
                  <a:srgbClr val="FF0000"/>
                </a:solidFill>
              </a:rPr>
              <a:t>) </a:t>
            </a:r>
          </a:p>
        </p:txBody>
      </p:sp>
      <p:sp>
        <p:nvSpPr>
          <p:cNvPr id="45" name="Rounded Rectangle 44"/>
          <p:cNvSpPr/>
          <p:nvPr/>
        </p:nvSpPr>
        <p:spPr>
          <a:xfrm>
            <a:off x="10602987" y="3110519"/>
            <a:ext cx="1097987" cy="499733"/>
          </a:xfrm>
          <a:prstGeom prst="roundRect">
            <a:avLst>
              <a:gd name="adj" fmla="val 50000"/>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3"/>
                </a:solidFill>
              </a:rPr>
              <a:t>CVT</a:t>
            </a:r>
            <a:endParaRPr lang="en-US" b="1" dirty="0">
              <a:solidFill>
                <a:schemeClr val="accent3"/>
              </a:solidFill>
            </a:endParaRPr>
          </a:p>
        </p:txBody>
      </p:sp>
      <p:cxnSp>
        <p:nvCxnSpPr>
          <p:cNvPr id="46" name="Straight Arrow Connector 45"/>
          <p:cNvCxnSpPr>
            <a:stCxn id="45" idx="1"/>
            <a:endCxn id="11" idx="3"/>
          </p:cNvCxnSpPr>
          <p:nvPr/>
        </p:nvCxnSpPr>
        <p:spPr>
          <a:xfrm flipH="1">
            <a:off x="9532763" y="3360386"/>
            <a:ext cx="1070224" cy="1"/>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a:off x="9591787" y="3068017"/>
            <a:ext cx="2108968" cy="954107"/>
          </a:xfrm>
          <a:prstGeom prst="rect">
            <a:avLst/>
          </a:prstGeom>
          <a:noFill/>
        </p:spPr>
        <p:txBody>
          <a:bodyPr wrap="square" rtlCol="0">
            <a:spAutoFit/>
          </a:bodyPr>
          <a:lstStyle/>
          <a:p>
            <a:r>
              <a:rPr lang="en-US" sz="1400" dirty="0" smtClean="0">
                <a:solidFill>
                  <a:srgbClr val="FF0000"/>
                </a:solidFill>
              </a:rPr>
              <a:t>7. Validate </a:t>
            </a:r>
          </a:p>
          <a:p>
            <a:r>
              <a:rPr lang="en-US" sz="1400" dirty="0" smtClean="0">
                <a:solidFill>
                  <a:srgbClr val="FF0000"/>
                </a:solidFill>
              </a:rPr>
              <a:t>Identity </a:t>
            </a:r>
          </a:p>
          <a:p>
            <a:r>
              <a:rPr lang="en-US" sz="1400" dirty="0" smtClean="0">
                <a:solidFill>
                  <a:srgbClr val="FF0000"/>
                </a:solidFill>
              </a:rPr>
              <a:t>(SPC, From)</a:t>
            </a:r>
          </a:p>
          <a:p>
            <a:r>
              <a:rPr lang="en-US" sz="1400" dirty="0" smtClean="0">
                <a:solidFill>
                  <a:srgbClr val="FF0000"/>
                </a:solidFill>
              </a:rPr>
              <a:t> </a:t>
            </a:r>
            <a:endParaRPr lang="en-US" sz="1600" dirty="0" smtClean="0">
              <a:solidFill>
                <a:srgbClr val="FF0000"/>
              </a:solidFill>
            </a:endParaRPr>
          </a:p>
        </p:txBody>
      </p:sp>
      <p:sp>
        <p:nvSpPr>
          <p:cNvPr id="52" name="TextBox 51"/>
          <p:cNvSpPr txBox="1"/>
          <p:nvPr/>
        </p:nvSpPr>
        <p:spPr>
          <a:xfrm>
            <a:off x="8229600" y="2553645"/>
            <a:ext cx="2108968" cy="307777"/>
          </a:xfrm>
          <a:prstGeom prst="rect">
            <a:avLst/>
          </a:prstGeom>
          <a:noFill/>
        </p:spPr>
        <p:txBody>
          <a:bodyPr wrap="square" rtlCol="0">
            <a:spAutoFit/>
          </a:bodyPr>
          <a:lstStyle/>
          <a:p>
            <a:r>
              <a:rPr lang="en-US" sz="1400" dirty="0" smtClean="0">
                <a:solidFill>
                  <a:srgbClr val="FF0000"/>
                </a:solidFill>
              </a:rPr>
              <a:t>6.  Get Certificate</a:t>
            </a:r>
            <a:endParaRPr lang="en-US" sz="1600" dirty="0" smtClean="0">
              <a:solidFill>
                <a:srgbClr val="FF0000"/>
              </a:solidFill>
            </a:endParaRPr>
          </a:p>
        </p:txBody>
      </p:sp>
      <p:cxnSp>
        <p:nvCxnSpPr>
          <p:cNvPr id="53" name="Straight Arrow Connector 52"/>
          <p:cNvCxnSpPr/>
          <p:nvPr/>
        </p:nvCxnSpPr>
        <p:spPr>
          <a:xfrm>
            <a:off x="8926318" y="2196224"/>
            <a:ext cx="0" cy="914295"/>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flipH="1">
            <a:off x="213016" y="2882562"/>
            <a:ext cx="1524000" cy="338554"/>
          </a:xfrm>
          <a:prstGeom prst="rect">
            <a:avLst/>
          </a:prstGeom>
          <a:noFill/>
        </p:spPr>
        <p:txBody>
          <a:bodyPr wrap="square" rtlCol="0">
            <a:spAutoFit/>
          </a:bodyPr>
          <a:lstStyle/>
          <a:p>
            <a:pPr algn="ctr"/>
            <a:r>
              <a:rPr lang="en-US" sz="1600" dirty="0" smtClean="0"/>
              <a:t>TNSP</a:t>
            </a:r>
          </a:p>
        </p:txBody>
      </p:sp>
      <p:cxnSp>
        <p:nvCxnSpPr>
          <p:cNvPr id="60" name="Straight Arrow Connector 59"/>
          <p:cNvCxnSpPr/>
          <p:nvPr/>
        </p:nvCxnSpPr>
        <p:spPr>
          <a:xfrm flipH="1">
            <a:off x="2039661" y="2667394"/>
            <a:ext cx="6350" cy="1075343"/>
          </a:xfrm>
          <a:prstGeom prst="straightConnector1">
            <a:avLst/>
          </a:prstGeom>
          <a:ln w="28575" cmpd="sng">
            <a:solidFill>
              <a:srgbClr val="3366FF"/>
            </a:solidFill>
            <a:prstDash val="dashDot"/>
            <a:headEnd type="arrow"/>
            <a:tailEnd type="arrow"/>
          </a:ln>
        </p:spPr>
        <p:style>
          <a:lnRef idx="2">
            <a:schemeClr val="accent1"/>
          </a:lnRef>
          <a:fillRef idx="0">
            <a:schemeClr val="accent1"/>
          </a:fillRef>
          <a:effectRef idx="1">
            <a:schemeClr val="accent1"/>
          </a:effectRef>
          <a:fontRef idx="minor">
            <a:schemeClr val="tx1"/>
          </a:fontRef>
        </p:style>
      </p:cxnSp>
      <p:sp>
        <p:nvSpPr>
          <p:cNvPr id="63" name="TextBox 62"/>
          <p:cNvSpPr txBox="1"/>
          <p:nvPr/>
        </p:nvSpPr>
        <p:spPr>
          <a:xfrm>
            <a:off x="1737016" y="3272580"/>
            <a:ext cx="1759904" cy="307777"/>
          </a:xfrm>
          <a:prstGeom prst="rect">
            <a:avLst/>
          </a:prstGeom>
          <a:noFill/>
        </p:spPr>
        <p:txBody>
          <a:bodyPr wrap="none" rtlCol="0">
            <a:spAutoFit/>
          </a:bodyPr>
          <a:lstStyle/>
          <a:p>
            <a:r>
              <a:rPr lang="en-US" sz="1400" dirty="0" smtClean="0"/>
              <a:t>0.  Get/Configure TNs</a:t>
            </a:r>
          </a:p>
        </p:txBody>
      </p:sp>
      <p:sp>
        <p:nvSpPr>
          <p:cNvPr id="64" name="Magnetic Disk 63"/>
          <p:cNvSpPr/>
          <p:nvPr/>
        </p:nvSpPr>
        <p:spPr>
          <a:xfrm>
            <a:off x="1324638" y="1781251"/>
            <a:ext cx="1430046" cy="947984"/>
          </a:xfrm>
          <a:prstGeom prst="flowChartMagneticDisk">
            <a:avLst/>
          </a:prstGeom>
          <a:solidFill>
            <a:srgbClr val="2D53CD"/>
          </a:solidFill>
          <a:ln>
            <a:solidFill>
              <a:srgbClr val="0000FF"/>
            </a:solidFill>
          </a:ln>
        </p:spPr>
        <p:style>
          <a:lnRef idx="1">
            <a:schemeClr val="accent1"/>
          </a:lnRef>
          <a:fillRef idx="3">
            <a:schemeClr val="accent1"/>
          </a:fillRef>
          <a:effectRef idx="2">
            <a:schemeClr val="accent1"/>
          </a:effectRef>
          <a:fontRef idx="minor">
            <a:schemeClr val="lt1"/>
          </a:fontRef>
        </p:style>
        <p:txBody>
          <a:bodyPr/>
          <a:lstStyle/>
          <a:p>
            <a:pPr algn="ctr"/>
            <a:r>
              <a:rPr lang="en-US" sz="1200" dirty="0" smtClean="0">
                <a:solidFill>
                  <a:schemeClr val="bg1"/>
                </a:solidFill>
              </a:rPr>
              <a:t>SPC’s TNs </a:t>
            </a:r>
          </a:p>
          <a:p>
            <a:pPr algn="ctr"/>
            <a:r>
              <a:rPr lang="en-US" sz="1200" dirty="0" smtClean="0">
                <a:solidFill>
                  <a:schemeClr val="bg1"/>
                </a:solidFill>
              </a:rPr>
              <a:t>Assigned to </a:t>
            </a:r>
          </a:p>
          <a:p>
            <a:pPr algn="ctr"/>
            <a:r>
              <a:rPr lang="en-US" sz="1200" dirty="0" smtClean="0">
                <a:solidFill>
                  <a:schemeClr val="bg1"/>
                </a:solidFill>
              </a:rPr>
              <a:t>TN Customers</a:t>
            </a:r>
            <a:endParaRPr lang="en-US" sz="1200" dirty="0">
              <a:solidFill>
                <a:schemeClr val="bg1"/>
              </a:solidFill>
            </a:endParaRPr>
          </a:p>
        </p:txBody>
      </p:sp>
      <p:sp>
        <p:nvSpPr>
          <p:cNvPr id="65" name="TextBox 64"/>
          <p:cNvSpPr txBox="1"/>
          <p:nvPr/>
        </p:nvSpPr>
        <p:spPr>
          <a:xfrm>
            <a:off x="746416" y="3719818"/>
            <a:ext cx="2453968" cy="338554"/>
          </a:xfrm>
          <a:prstGeom prst="rect">
            <a:avLst/>
          </a:prstGeom>
          <a:solidFill>
            <a:srgbClr val="7ABFFF"/>
          </a:solidFill>
          <a:ln>
            <a:solidFill>
              <a:srgbClr val="2658C3"/>
            </a:solidFill>
          </a:ln>
        </p:spPr>
        <p:txBody>
          <a:bodyPr wrap="square" rtlCol="0">
            <a:spAutoFit/>
          </a:bodyPr>
          <a:lstStyle/>
          <a:p>
            <a:pPr algn="ctr"/>
            <a:r>
              <a:rPr lang="en-US" sz="1600" dirty="0" smtClean="0"/>
              <a:t>Assigned TNs</a:t>
            </a:r>
            <a:endParaRPr lang="en-US" sz="1600" dirty="0"/>
          </a:p>
        </p:txBody>
      </p:sp>
      <p:sp>
        <p:nvSpPr>
          <p:cNvPr id="57" name="Rounded Rectangle 56"/>
          <p:cNvSpPr/>
          <p:nvPr/>
        </p:nvSpPr>
        <p:spPr>
          <a:xfrm>
            <a:off x="526488" y="1572221"/>
            <a:ext cx="3276347" cy="1648896"/>
          </a:xfrm>
          <a:prstGeom prst="roundRect">
            <a:avLst/>
          </a:prstGeom>
          <a:noFill/>
          <a:ln>
            <a:solidFill>
              <a:srgbClr val="333333"/>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endParaRPr>
          </a:p>
        </p:txBody>
      </p:sp>
      <p:sp>
        <p:nvSpPr>
          <p:cNvPr id="59" name="Rounded Rectangle 58"/>
          <p:cNvSpPr/>
          <p:nvPr/>
        </p:nvSpPr>
        <p:spPr>
          <a:xfrm>
            <a:off x="4038600" y="1946358"/>
            <a:ext cx="2743200" cy="4149642"/>
          </a:xfrm>
          <a:prstGeom prst="roundRect">
            <a:avLst/>
          </a:prstGeom>
          <a:noFill/>
          <a:ln>
            <a:solidFill>
              <a:srgbClr val="333333"/>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Magnetic Disk 61"/>
          <p:cNvSpPr/>
          <p:nvPr/>
        </p:nvSpPr>
        <p:spPr>
          <a:xfrm>
            <a:off x="4324878" y="167291"/>
            <a:ext cx="1234945" cy="1234444"/>
          </a:xfrm>
          <a:prstGeom prst="flowChartMagneticDisk">
            <a:avLst/>
          </a:prstGeom>
          <a:solidFill>
            <a:srgbClr val="7ABFFF"/>
          </a:solidFill>
          <a:ln>
            <a:solidFill>
              <a:srgbClr val="3366FF"/>
            </a:solidFill>
          </a:ln>
        </p:spPr>
        <p:style>
          <a:lnRef idx="1">
            <a:schemeClr val="accent1"/>
          </a:lnRef>
          <a:fillRef idx="3">
            <a:schemeClr val="accent1"/>
          </a:fillRef>
          <a:effectRef idx="2">
            <a:schemeClr val="accent1"/>
          </a:effectRef>
          <a:fontRef idx="minor">
            <a:schemeClr val="lt1"/>
          </a:fontRef>
        </p:style>
        <p:txBody>
          <a:bodyPr/>
          <a:lstStyle/>
          <a:p>
            <a:pPr algn="ctr"/>
            <a:r>
              <a:rPr lang="en-US" sz="1400" i="1" dirty="0" smtClean="0">
                <a:solidFill>
                  <a:srgbClr val="33383A"/>
                </a:solidFill>
              </a:rPr>
              <a:t>TNSP Assigned TNs  </a:t>
            </a:r>
          </a:p>
          <a:p>
            <a:pPr algn="ctr"/>
            <a:r>
              <a:rPr lang="en-US" sz="1400" i="1" dirty="0" smtClean="0">
                <a:solidFill>
                  <a:srgbClr val="33383A"/>
                </a:solidFill>
              </a:rPr>
              <a:t>DBs</a:t>
            </a:r>
            <a:endParaRPr lang="en-US" sz="1400" i="1" dirty="0">
              <a:solidFill>
                <a:srgbClr val="33383A"/>
              </a:solidFill>
            </a:endParaRPr>
          </a:p>
        </p:txBody>
      </p:sp>
      <p:cxnSp>
        <p:nvCxnSpPr>
          <p:cNvPr id="66" name="Straight Arrow Connector 65"/>
          <p:cNvCxnSpPr/>
          <p:nvPr/>
        </p:nvCxnSpPr>
        <p:spPr>
          <a:xfrm flipH="1">
            <a:off x="2485751" y="762000"/>
            <a:ext cx="1759692" cy="1019251"/>
          </a:xfrm>
          <a:prstGeom prst="straightConnector1">
            <a:avLst/>
          </a:prstGeom>
          <a:ln w="28575" cmpd="sng">
            <a:solidFill>
              <a:srgbClr val="3366FF"/>
            </a:solidFill>
            <a:prstDash val="dash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81" name="Elbow Connector 80"/>
          <p:cNvCxnSpPr/>
          <p:nvPr/>
        </p:nvCxnSpPr>
        <p:spPr>
          <a:xfrm rot="10800000">
            <a:off x="5559823" y="554907"/>
            <a:ext cx="5930388" cy="2555614"/>
          </a:xfrm>
          <a:prstGeom prst="bentConnector3">
            <a:avLst>
              <a:gd name="adj1" fmla="val 4493"/>
            </a:avLst>
          </a:prstGeom>
          <a:ln w="28575" cmpd="sng">
            <a:solidFill>
              <a:srgbClr val="3366FF"/>
            </a:solidFill>
            <a:tailEnd type="arrow"/>
          </a:ln>
        </p:spPr>
        <p:style>
          <a:lnRef idx="2">
            <a:schemeClr val="accent1"/>
          </a:lnRef>
          <a:fillRef idx="0">
            <a:schemeClr val="accent1"/>
          </a:fillRef>
          <a:effectRef idx="1">
            <a:schemeClr val="accent1"/>
          </a:effectRef>
          <a:fontRef idx="minor">
            <a:schemeClr val="tx1"/>
          </a:fontRef>
        </p:style>
      </p:cxnSp>
      <p:sp>
        <p:nvSpPr>
          <p:cNvPr id="82" name="TextBox 81"/>
          <p:cNvSpPr txBox="1"/>
          <p:nvPr/>
        </p:nvSpPr>
        <p:spPr>
          <a:xfrm>
            <a:off x="10602987" y="2030425"/>
            <a:ext cx="1941708" cy="523220"/>
          </a:xfrm>
          <a:prstGeom prst="rect">
            <a:avLst/>
          </a:prstGeom>
          <a:noFill/>
        </p:spPr>
        <p:txBody>
          <a:bodyPr wrap="square" rtlCol="0">
            <a:spAutoFit/>
          </a:bodyPr>
          <a:lstStyle/>
          <a:p>
            <a:r>
              <a:rPr lang="en-US" sz="1400" i="1" dirty="0" smtClean="0">
                <a:solidFill>
                  <a:srgbClr val="FF0000"/>
                </a:solidFill>
              </a:rPr>
              <a:t>7.1 Validate TN </a:t>
            </a:r>
          </a:p>
          <a:p>
            <a:r>
              <a:rPr lang="en-US" sz="1400" i="1" dirty="0" smtClean="0">
                <a:solidFill>
                  <a:srgbClr val="FF0000"/>
                </a:solidFill>
              </a:rPr>
              <a:t>assigned to SPC</a:t>
            </a:r>
            <a:endParaRPr lang="en-US" sz="1600" i="1" dirty="0" smtClean="0">
              <a:solidFill>
                <a:srgbClr val="FF0000"/>
              </a:solidFill>
            </a:endParaRPr>
          </a:p>
        </p:txBody>
      </p:sp>
    </p:spTree>
    <p:extLst>
      <p:ext uri="{BB962C8B-B14F-4D97-AF65-F5344CB8AC3E}">
        <p14:creationId xmlns:p14="http://schemas.microsoft.com/office/powerpoint/2010/main" val="28245558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AB224B-1C7C-314D-AC29-E08A199F307D}"/>
              </a:ext>
            </a:extLst>
          </p:cNvPr>
          <p:cNvSpPr>
            <a:spLocks noGrp="1"/>
          </p:cNvSpPr>
          <p:nvPr>
            <p:ph type="title"/>
          </p:nvPr>
        </p:nvSpPr>
        <p:spPr>
          <a:xfrm>
            <a:off x="213016" y="199210"/>
            <a:ext cx="8992450" cy="507831"/>
          </a:xfrm>
        </p:spPr>
        <p:txBody>
          <a:bodyPr/>
          <a:lstStyle/>
          <a:p>
            <a:r>
              <a:rPr lang="en-US" sz="3600" dirty="0" smtClean="0"/>
              <a:t>Scenario (2b) </a:t>
            </a:r>
            <a:r>
              <a:rPr lang="mr-IN" sz="3600" dirty="0" smtClean="0"/>
              <a:t>–</a:t>
            </a:r>
            <a:r>
              <a:rPr lang="en-US" sz="3600" dirty="0"/>
              <a:t> </a:t>
            </a:r>
            <a:r>
              <a:rPr lang="en-US" sz="3600" dirty="0" smtClean="0"/>
              <a:t>w/ RCD)</a:t>
            </a:r>
            <a:endParaRPr lang="en-US" sz="3600" dirty="0"/>
          </a:p>
        </p:txBody>
      </p:sp>
      <p:sp>
        <p:nvSpPr>
          <p:cNvPr id="5" name="Slide Number Placeholder 4">
            <a:extLst>
              <a:ext uri="{FF2B5EF4-FFF2-40B4-BE49-F238E27FC236}">
                <a16:creationId xmlns:a16="http://schemas.microsoft.com/office/drawing/2014/main" xmlns="" id="{3707FE69-FFB1-D549-9FDF-736067FAE0D2}"/>
              </a:ext>
            </a:extLst>
          </p:cNvPr>
          <p:cNvSpPr>
            <a:spLocks noGrp="1"/>
          </p:cNvSpPr>
          <p:nvPr>
            <p:ph type="sldNum" sz="quarter" idx="4"/>
          </p:nvPr>
        </p:nvSpPr>
        <p:spPr>
          <a:xfrm>
            <a:off x="11700974" y="5314126"/>
            <a:ext cx="438768" cy="253916"/>
          </a:xfrm>
        </p:spPr>
        <p:txBody>
          <a:bodyPr/>
          <a:lstStyle/>
          <a:p>
            <a:fld id="{23331C8C-FA04-451E-8E18-09B309337E5D}" type="slidenum">
              <a:rPr lang="en-US" smtClean="0"/>
              <a:pPr/>
              <a:t>11</a:t>
            </a:fld>
            <a:endParaRPr lang="en-US" dirty="0"/>
          </a:p>
        </p:txBody>
      </p:sp>
      <p:sp>
        <p:nvSpPr>
          <p:cNvPr id="7" name="TextBox 6"/>
          <p:cNvSpPr txBox="1"/>
          <p:nvPr/>
        </p:nvSpPr>
        <p:spPr>
          <a:xfrm>
            <a:off x="8260849" y="5345641"/>
            <a:ext cx="1330938" cy="373471"/>
          </a:xfrm>
          <a:prstGeom prst="rect">
            <a:avLst/>
          </a:prstGeom>
          <a:noFill/>
        </p:spPr>
        <p:txBody>
          <a:bodyPr wrap="none" rtlCol="0">
            <a:spAutoFit/>
          </a:bodyPr>
          <a:lstStyle/>
          <a:p>
            <a:r>
              <a:rPr lang="en-US" sz="1600" dirty="0"/>
              <a:t>Terminating Service </a:t>
            </a:r>
          </a:p>
          <a:p>
            <a:r>
              <a:rPr lang="en-US" sz="1600" dirty="0"/>
              <a:t>         Provider</a:t>
            </a:r>
          </a:p>
        </p:txBody>
      </p:sp>
      <p:sp>
        <p:nvSpPr>
          <p:cNvPr id="8" name="Rounded Rectangle 7"/>
          <p:cNvSpPr/>
          <p:nvPr/>
        </p:nvSpPr>
        <p:spPr>
          <a:xfrm>
            <a:off x="4972518" y="2255243"/>
            <a:ext cx="857503" cy="499733"/>
          </a:xfrm>
          <a:prstGeom prst="roundRect">
            <a:avLst/>
          </a:prstGeom>
          <a:solidFill>
            <a:schemeClr val="bg1">
              <a:lumMod val="8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accent3"/>
                </a:solidFill>
              </a:rPr>
              <a:t>SP-KMS</a:t>
            </a:r>
          </a:p>
        </p:txBody>
      </p:sp>
      <p:sp>
        <p:nvSpPr>
          <p:cNvPr id="9" name="Rounded Rectangle 8"/>
          <p:cNvSpPr/>
          <p:nvPr/>
        </p:nvSpPr>
        <p:spPr>
          <a:xfrm>
            <a:off x="8240522" y="1694357"/>
            <a:ext cx="1292241" cy="499733"/>
          </a:xfrm>
          <a:prstGeom prst="roundRect">
            <a:avLst/>
          </a:prstGeom>
          <a:solidFill>
            <a:schemeClr val="bg1">
              <a:lumMod val="8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STI-</a:t>
            </a:r>
            <a:r>
              <a:rPr lang="en-US" b="1" dirty="0" smtClean="0">
                <a:solidFill>
                  <a:schemeClr val="tx1"/>
                </a:solidFill>
              </a:rPr>
              <a:t>CR</a:t>
            </a:r>
            <a:endParaRPr lang="en-US" b="1" dirty="0">
              <a:solidFill>
                <a:schemeClr val="tx1"/>
              </a:solidFill>
            </a:endParaRPr>
          </a:p>
        </p:txBody>
      </p:sp>
      <p:sp>
        <p:nvSpPr>
          <p:cNvPr id="10" name="Rounded Rectangle 9"/>
          <p:cNvSpPr/>
          <p:nvPr/>
        </p:nvSpPr>
        <p:spPr>
          <a:xfrm>
            <a:off x="4953119" y="3360386"/>
            <a:ext cx="857503" cy="499733"/>
          </a:xfrm>
          <a:prstGeom prst="roundRect">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accent3"/>
                </a:solidFill>
              </a:rPr>
              <a:t>STI-AS</a:t>
            </a:r>
          </a:p>
        </p:txBody>
      </p:sp>
      <p:sp>
        <p:nvSpPr>
          <p:cNvPr id="11" name="Rounded Rectangle 10"/>
          <p:cNvSpPr/>
          <p:nvPr/>
        </p:nvSpPr>
        <p:spPr>
          <a:xfrm>
            <a:off x="8434776" y="3110520"/>
            <a:ext cx="1097987" cy="499733"/>
          </a:xfrm>
          <a:prstGeom prst="roundRect">
            <a:avLst>
              <a:gd name="adj" fmla="val 50000"/>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accent3"/>
                </a:solidFill>
              </a:rPr>
              <a:t>STI-VS</a:t>
            </a:r>
          </a:p>
        </p:txBody>
      </p:sp>
      <p:sp>
        <p:nvSpPr>
          <p:cNvPr id="12" name="Rounded Rectangle 11"/>
          <p:cNvSpPr/>
          <p:nvPr/>
        </p:nvSpPr>
        <p:spPr>
          <a:xfrm>
            <a:off x="6519179" y="1254070"/>
            <a:ext cx="1026213" cy="527181"/>
          </a:xfrm>
          <a:prstGeom prst="roundRect">
            <a:avLst/>
          </a:prstGeom>
          <a:solidFill>
            <a:schemeClr val="bg1">
              <a:lumMod val="8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accent3"/>
                </a:solidFill>
              </a:rPr>
              <a:t>STI-CA</a:t>
            </a:r>
          </a:p>
        </p:txBody>
      </p:sp>
      <p:sp>
        <p:nvSpPr>
          <p:cNvPr id="14" name="Rounded Rectangle 13"/>
          <p:cNvSpPr/>
          <p:nvPr/>
        </p:nvSpPr>
        <p:spPr>
          <a:xfrm>
            <a:off x="10792632" y="4419314"/>
            <a:ext cx="857503" cy="499733"/>
          </a:xfrm>
          <a:prstGeom prst="roundRect">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3"/>
                </a:solidFill>
              </a:rPr>
              <a:t>SIP UA</a:t>
            </a:r>
            <a:endParaRPr lang="en-US" b="1" dirty="0">
              <a:solidFill>
                <a:schemeClr val="accent3"/>
              </a:solidFill>
            </a:endParaRPr>
          </a:p>
        </p:txBody>
      </p:sp>
      <p:sp>
        <p:nvSpPr>
          <p:cNvPr id="15" name="Rounded Rectangle 14"/>
          <p:cNvSpPr/>
          <p:nvPr/>
        </p:nvSpPr>
        <p:spPr>
          <a:xfrm>
            <a:off x="8016499" y="2505110"/>
            <a:ext cx="2194301" cy="3438489"/>
          </a:xfrm>
          <a:prstGeom prst="roundRect">
            <a:avLst/>
          </a:prstGeom>
          <a:noFill/>
          <a:ln>
            <a:solidFill>
              <a:srgbClr val="333333"/>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6" name="Straight Arrow Connector 15"/>
          <p:cNvCxnSpPr>
            <a:stCxn id="8" idx="3"/>
            <a:endCxn id="9" idx="1"/>
          </p:cNvCxnSpPr>
          <p:nvPr/>
        </p:nvCxnSpPr>
        <p:spPr>
          <a:xfrm flipV="1">
            <a:off x="5830021" y="1944224"/>
            <a:ext cx="2410501" cy="560886"/>
          </a:xfrm>
          <a:prstGeom prst="straightConnector1">
            <a:avLst/>
          </a:prstGeom>
          <a:ln>
            <a:solidFill>
              <a:srgbClr val="333333"/>
            </a:solidFill>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flipH="1">
            <a:off x="5422029" y="1781251"/>
            <a:ext cx="1211920" cy="491687"/>
          </a:xfrm>
          <a:prstGeom prst="straightConnector1">
            <a:avLst/>
          </a:prstGeom>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a:off x="5401270" y="2861422"/>
            <a:ext cx="0" cy="498194"/>
          </a:xfrm>
          <a:prstGeom prst="straightConnector1">
            <a:avLst/>
          </a:prstGeom>
          <a:ln>
            <a:solidFill>
              <a:srgbClr val="333333"/>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28" name="Rounded Rectangle 27"/>
          <p:cNvSpPr/>
          <p:nvPr/>
        </p:nvSpPr>
        <p:spPr>
          <a:xfrm>
            <a:off x="690531" y="4443114"/>
            <a:ext cx="857503" cy="499733"/>
          </a:xfrm>
          <a:prstGeom prst="roundRect">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3"/>
                </a:solidFill>
              </a:rPr>
              <a:t>SIP UA</a:t>
            </a:r>
            <a:endParaRPr lang="en-US" b="1" dirty="0">
              <a:solidFill>
                <a:schemeClr val="accent3"/>
              </a:solidFill>
            </a:endParaRPr>
          </a:p>
        </p:txBody>
      </p:sp>
      <p:sp>
        <p:nvSpPr>
          <p:cNvPr id="31" name="Rounded Rectangle 30"/>
          <p:cNvSpPr/>
          <p:nvPr/>
        </p:nvSpPr>
        <p:spPr>
          <a:xfrm>
            <a:off x="4908922" y="4453853"/>
            <a:ext cx="857503" cy="499733"/>
          </a:xfrm>
          <a:prstGeom prst="roundRect">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3"/>
                </a:solidFill>
              </a:rPr>
              <a:t>Call Server</a:t>
            </a:r>
            <a:endParaRPr lang="en-US" b="1" dirty="0">
              <a:solidFill>
                <a:schemeClr val="accent3"/>
              </a:solidFill>
            </a:endParaRPr>
          </a:p>
        </p:txBody>
      </p:sp>
      <p:sp>
        <p:nvSpPr>
          <p:cNvPr id="32" name="Rounded Rectangle 31"/>
          <p:cNvSpPr/>
          <p:nvPr/>
        </p:nvSpPr>
        <p:spPr>
          <a:xfrm>
            <a:off x="2342881" y="4443114"/>
            <a:ext cx="857503" cy="499733"/>
          </a:xfrm>
          <a:prstGeom prst="roundRect">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3"/>
                </a:solidFill>
              </a:rPr>
              <a:t>Call Server</a:t>
            </a:r>
            <a:endParaRPr lang="en-US" b="1" dirty="0">
              <a:solidFill>
                <a:schemeClr val="accent3"/>
              </a:solidFill>
            </a:endParaRPr>
          </a:p>
        </p:txBody>
      </p:sp>
      <p:sp>
        <p:nvSpPr>
          <p:cNvPr id="33" name="Rounded Rectangle 32"/>
          <p:cNvSpPr/>
          <p:nvPr/>
        </p:nvSpPr>
        <p:spPr>
          <a:xfrm>
            <a:off x="8497566" y="4407167"/>
            <a:ext cx="857503" cy="499733"/>
          </a:xfrm>
          <a:prstGeom prst="roundRect">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3"/>
                </a:solidFill>
              </a:rPr>
              <a:t>Call Server</a:t>
            </a:r>
            <a:endParaRPr lang="en-US" b="1" dirty="0">
              <a:solidFill>
                <a:schemeClr val="accent3"/>
              </a:solidFill>
            </a:endParaRPr>
          </a:p>
        </p:txBody>
      </p:sp>
      <p:cxnSp>
        <p:nvCxnSpPr>
          <p:cNvPr id="34" name="Straight Arrow Connector 33"/>
          <p:cNvCxnSpPr>
            <a:stCxn id="10" idx="2"/>
          </p:cNvCxnSpPr>
          <p:nvPr/>
        </p:nvCxnSpPr>
        <p:spPr>
          <a:xfrm>
            <a:off x="5381871" y="3860119"/>
            <a:ext cx="1" cy="582202"/>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a:endCxn id="33" idx="0"/>
          </p:cNvCxnSpPr>
          <p:nvPr/>
        </p:nvCxnSpPr>
        <p:spPr>
          <a:xfrm>
            <a:off x="8926318" y="3610253"/>
            <a:ext cx="0" cy="796914"/>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39" name="Rounded Rectangle 38"/>
          <p:cNvSpPr/>
          <p:nvPr/>
        </p:nvSpPr>
        <p:spPr>
          <a:xfrm>
            <a:off x="529568" y="3610251"/>
            <a:ext cx="3276347" cy="2696352"/>
          </a:xfrm>
          <a:prstGeom prst="roundRect">
            <a:avLst/>
          </a:prstGeom>
          <a:noFill/>
          <a:ln>
            <a:solidFill>
              <a:srgbClr val="333333"/>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endParaRPr>
          </a:p>
        </p:txBody>
      </p:sp>
      <p:cxnSp>
        <p:nvCxnSpPr>
          <p:cNvPr id="40" name="Straight Arrow Connector 39"/>
          <p:cNvCxnSpPr>
            <a:stCxn id="31" idx="3"/>
            <a:endCxn id="33" idx="1"/>
          </p:cNvCxnSpPr>
          <p:nvPr/>
        </p:nvCxnSpPr>
        <p:spPr>
          <a:xfrm flipV="1">
            <a:off x="5766425" y="4657034"/>
            <a:ext cx="2731141" cy="46686"/>
          </a:xfrm>
          <a:prstGeom prst="straightConnector1">
            <a:avLst/>
          </a:prstGeom>
          <a:ln>
            <a:solidFill>
              <a:srgbClr val="FF0000"/>
            </a:solidFill>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a:stCxn id="32" idx="3"/>
            <a:endCxn id="31" idx="1"/>
          </p:cNvCxnSpPr>
          <p:nvPr/>
        </p:nvCxnSpPr>
        <p:spPr>
          <a:xfrm>
            <a:off x="3200384" y="4692981"/>
            <a:ext cx="1708538" cy="10739"/>
          </a:xfrm>
          <a:prstGeom prst="straightConnector1">
            <a:avLst/>
          </a:prstGeom>
          <a:ln>
            <a:solidFill>
              <a:srgbClr val="FF0000"/>
            </a:solidFill>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a:endCxn id="32" idx="1"/>
          </p:cNvCxnSpPr>
          <p:nvPr/>
        </p:nvCxnSpPr>
        <p:spPr>
          <a:xfrm>
            <a:off x="1556363" y="4687611"/>
            <a:ext cx="786518" cy="5370"/>
          </a:xfrm>
          <a:prstGeom prst="straightConnector1">
            <a:avLst/>
          </a:prstGeom>
          <a:ln>
            <a:solidFill>
              <a:srgbClr val="333333"/>
            </a:solidFill>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49" name="TextBox 48"/>
          <p:cNvSpPr txBox="1"/>
          <p:nvPr/>
        </p:nvSpPr>
        <p:spPr>
          <a:xfrm flipH="1">
            <a:off x="582195" y="5916340"/>
            <a:ext cx="1524000" cy="338554"/>
          </a:xfrm>
          <a:prstGeom prst="rect">
            <a:avLst/>
          </a:prstGeom>
          <a:noFill/>
        </p:spPr>
        <p:txBody>
          <a:bodyPr wrap="square" rtlCol="0">
            <a:spAutoFit/>
          </a:bodyPr>
          <a:lstStyle/>
          <a:p>
            <a:pPr algn="ctr"/>
            <a:r>
              <a:rPr lang="en-US" sz="1600" dirty="0" smtClean="0"/>
              <a:t>TN Customer</a:t>
            </a:r>
            <a:endParaRPr lang="en-US" sz="1600" dirty="0"/>
          </a:p>
        </p:txBody>
      </p:sp>
      <p:cxnSp>
        <p:nvCxnSpPr>
          <p:cNvPr id="50" name="Straight Arrow Connector 49"/>
          <p:cNvCxnSpPr>
            <a:stCxn id="33" idx="3"/>
          </p:cNvCxnSpPr>
          <p:nvPr/>
        </p:nvCxnSpPr>
        <p:spPr>
          <a:xfrm>
            <a:off x="9355069" y="4657034"/>
            <a:ext cx="1455690" cy="7766"/>
          </a:xfrm>
          <a:prstGeom prst="straightConnector1">
            <a:avLst/>
          </a:prstGeom>
          <a:ln>
            <a:solidFill>
              <a:srgbClr val="FF0000"/>
            </a:solidFill>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54" name="TextBox 53"/>
          <p:cNvSpPr txBox="1"/>
          <p:nvPr/>
        </p:nvSpPr>
        <p:spPr>
          <a:xfrm>
            <a:off x="1527682" y="4442321"/>
            <a:ext cx="668046" cy="523220"/>
          </a:xfrm>
          <a:prstGeom prst="rect">
            <a:avLst/>
          </a:prstGeom>
          <a:noFill/>
        </p:spPr>
        <p:txBody>
          <a:bodyPr wrap="none" rtlCol="0">
            <a:spAutoFit/>
          </a:bodyPr>
          <a:lstStyle/>
          <a:p>
            <a:r>
              <a:rPr lang="en-US" sz="1400" dirty="0" smtClean="0"/>
              <a:t>1. SIP</a:t>
            </a:r>
          </a:p>
          <a:p>
            <a:r>
              <a:rPr lang="en-US" sz="1400" dirty="0" smtClean="0"/>
              <a:t>INVITE </a:t>
            </a:r>
          </a:p>
        </p:txBody>
      </p:sp>
      <p:sp>
        <p:nvSpPr>
          <p:cNvPr id="55" name="TextBox 54"/>
          <p:cNvSpPr txBox="1"/>
          <p:nvPr/>
        </p:nvSpPr>
        <p:spPr>
          <a:xfrm>
            <a:off x="3292302" y="4426721"/>
            <a:ext cx="2108968" cy="307777"/>
          </a:xfrm>
          <a:prstGeom prst="rect">
            <a:avLst/>
          </a:prstGeom>
          <a:noFill/>
        </p:spPr>
        <p:txBody>
          <a:bodyPr wrap="square" rtlCol="0">
            <a:spAutoFit/>
          </a:bodyPr>
          <a:lstStyle/>
          <a:p>
            <a:r>
              <a:rPr lang="en-US" sz="1400" dirty="0" smtClean="0">
                <a:solidFill>
                  <a:srgbClr val="FF0000"/>
                </a:solidFill>
              </a:rPr>
              <a:t>2. SIP INVITE (RCD</a:t>
            </a:r>
            <a:r>
              <a:rPr lang="en-US" sz="1400" i="1" dirty="0" smtClean="0">
                <a:solidFill>
                  <a:srgbClr val="FF0000"/>
                </a:solidFill>
              </a:rPr>
              <a:t>)</a:t>
            </a:r>
            <a:endParaRPr lang="en-US" sz="1600" dirty="0" smtClean="0">
              <a:solidFill>
                <a:srgbClr val="FF0000"/>
              </a:solidFill>
            </a:endParaRPr>
          </a:p>
        </p:txBody>
      </p:sp>
      <p:sp>
        <p:nvSpPr>
          <p:cNvPr id="56" name="TextBox 55"/>
          <p:cNvSpPr txBox="1"/>
          <p:nvPr/>
        </p:nvSpPr>
        <p:spPr>
          <a:xfrm>
            <a:off x="6781800" y="4388849"/>
            <a:ext cx="2108968" cy="553998"/>
          </a:xfrm>
          <a:prstGeom prst="rect">
            <a:avLst/>
          </a:prstGeom>
          <a:noFill/>
        </p:spPr>
        <p:txBody>
          <a:bodyPr wrap="square" rtlCol="0">
            <a:spAutoFit/>
          </a:bodyPr>
          <a:lstStyle/>
          <a:p>
            <a:r>
              <a:rPr lang="en-US" sz="1400" dirty="0" smtClean="0">
                <a:solidFill>
                  <a:srgbClr val="FF0000"/>
                </a:solidFill>
              </a:rPr>
              <a:t>4. SIP INVITE </a:t>
            </a:r>
          </a:p>
          <a:p>
            <a:r>
              <a:rPr lang="en-US" sz="1400" dirty="0" smtClean="0">
                <a:solidFill>
                  <a:srgbClr val="FF0000"/>
                </a:solidFill>
              </a:rPr>
              <a:t>(RCD, SHAKEN A</a:t>
            </a:r>
            <a:r>
              <a:rPr lang="en-US" sz="1600" dirty="0" smtClean="0">
                <a:solidFill>
                  <a:srgbClr val="FF0000"/>
                </a:solidFill>
              </a:rPr>
              <a:t>)</a:t>
            </a:r>
          </a:p>
        </p:txBody>
      </p:sp>
      <p:sp>
        <p:nvSpPr>
          <p:cNvPr id="35" name="TextBox 34"/>
          <p:cNvSpPr txBox="1"/>
          <p:nvPr/>
        </p:nvSpPr>
        <p:spPr>
          <a:xfrm flipH="1">
            <a:off x="4210518" y="5703280"/>
            <a:ext cx="1524000" cy="338554"/>
          </a:xfrm>
          <a:prstGeom prst="rect">
            <a:avLst/>
          </a:prstGeom>
          <a:noFill/>
        </p:spPr>
        <p:txBody>
          <a:bodyPr wrap="square" rtlCol="0">
            <a:spAutoFit/>
          </a:bodyPr>
          <a:lstStyle/>
          <a:p>
            <a:pPr algn="ctr"/>
            <a:r>
              <a:rPr lang="en-US" sz="1600" dirty="0" smtClean="0"/>
              <a:t>OSP</a:t>
            </a:r>
            <a:endParaRPr lang="en-US" sz="1600" dirty="0"/>
          </a:p>
        </p:txBody>
      </p:sp>
      <p:sp>
        <p:nvSpPr>
          <p:cNvPr id="41" name="TextBox 40"/>
          <p:cNvSpPr txBox="1"/>
          <p:nvPr/>
        </p:nvSpPr>
        <p:spPr>
          <a:xfrm>
            <a:off x="4429633" y="4022124"/>
            <a:ext cx="2108968" cy="307777"/>
          </a:xfrm>
          <a:prstGeom prst="rect">
            <a:avLst/>
          </a:prstGeom>
          <a:noFill/>
        </p:spPr>
        <p:txBody>
          <a:bodyPr wrap="square" rtlCol="0">
            <a:spAutoFit/>
          </a:bodyPr>
          <a:lstStyle/>
          <a:p>
            <a:r>
              <a:rPr lang="en-US" sz="1400" dirty="0" smtClean="0">
                <a:solidFill>
                  <a:srgbClr val="FF0000"/>
                </a:solidFill>
              </a:rPr>
              <a:t>3. SIP INVITE</a:t>
            </a:r>
            <a:endParaRPr lang="en-US" sz="1600" dirty="0" smtClean="0">
              <a:solidFill>
                <a:srgbClr val="FF0000"/>
              </a:solidFill>
            </a:endParaRPr>
          </a:p>
        </p:txBody>
      </p:sp>
      <p:sp>
        <p:nvSpPr>
          <p:cNvPr id="42" name="TextBox 41"/>
          <p:cNvSpPr txBox="1"/>
          <p:nvPr/>
        </p:nvSpPr>
        <p:spPr>
          <a:xfrm>
            <a:off x="9355069" y="4419627"/>
            <a:ext cx="1383124" cy="738664"/>
          </a:xfrm>
          <a:prstGeom prst="rect">
            <a:avLst/>
          </a:prstGeom>
          <a:noFill/>
        </p:spPr>
        <p:txBody>
          <a:bodyPr wrap="none" rtlCol="0">
            <a:spAutoFit/>
          </a:bodyPr>
          <a:lstStyle/>
          <a:p>
            <a:r>
              <a:rPr lang="en-US" sz="1400" dirty="0" smtClean="0">
                <a:solidFill>
                  <a:srgbClr val="FF0000"/>
                </a:solidFill>
              </a:rPr>
              <a:t>8. SIP INVITE </a:t>
            </a:r>
          </a:p>
          <a:p>
            <a:r>
              <a:rPr lang="en-US" sz="1400" dirty="0" smtClean="0">
                <a:solidFill>
                  <a:srgbClr val="FF0000"/>
                </a:solidFill>
              </a:rPr>
              <a:t> (</a:t>
            </a:r>
            <a:r>
              <a:rPr lang="en-US" sz="1400" dirty="0" err="1" smtClean="0">
                <a:solidFill>
                  <a:srgbClr val="FF0000"/>
                </a:solidFill>
              </a:rPr>
              <a:t>verstat</a:t>
            </a:r>
            <a:r>
              <a:rPr lang="en-US" sz="1400" dirty="0" smtClean="0">
                <a:solidFill>
                  <a:srgbClr val="FF0000"/>
                </a:solidFill>
              </a:rPr>
              <a:t>, display </a:t>
            </a:r>
          </a:p>
          <a:p>
            <a:r>
              <a:rPr lang="en-US" sz="1400" dirty="0">
                <a:solidFill>
                  <a:srgbClr val="FF0000"/>
                </a:solidFill>
              </a:rPr>
              <a:t> </a:t>
            </a:r>
            <a:r>
              <a:rPr lang="en-US" sz="1400" dirty="0" smtClean="0">
                <a:solidFill>
                  <a:srgbClr val="FF0000"/>
                </a:solidFill>
              </a:rPr>
              <a:t> stuff</a:t>
            </a:r>
            <a:r>
              <a:rPr lang="en-US" sz="1400" dirty="0" smtClean="0"/>
              <a:t>) </a:t>
            </a:r>
          </a:p>
        </p:txBody>
      </p:sp>
      <p:sp>
        <p:nvSpPr>
          <p:cNvPr id="44" name="TextBox 43"/>
          <p:cNvSpPr txBox="1"/>
          <p:nvPr/>
        </p:nvSpPr>
        <p:spPr>
          <a:xfrm>
            <a:off x="8229600" y="3742737"/>
            <a:ext cx="2108968" cy="523220"/>
          </a:xfrm>
          <a:prstGeom prst="rect">
            <a:avLst/>
          </a:prstGeom>
          <a:noFill/>
        </p:spPr>
        <p:txBody>
          <a:bodyPr wrap="square" rtlCol="0">
            <a:spAutoFit/>
          </a:bodyPr>
          <a:lstStyle/>
          <a:p>
            <a:r>
              <a:rPr lang="en-US" sz="1400" dirty="0" smtClean="0">
                <a:solidFill>
                  <a:srgbClr val="FF0000"/>
                </a:solidFill>
              </a:rPr>
              <a:t>5. SIP INVITE </a:t>
            </a:r>
          </a:p>
          <a:p>
            <a:r>
              <a:rPr lang="en-US" sz="1400" dirty="0" smtClean="0">
                <a:solidFill>
                  <a:srgbClr val="FF0000"/>
                </a:solidFill>
              </a:rPr>
              <a:t>(RCD, SHAKEN A)</a:t>
            </a:r>
            <a:endParaRPr lang="en-US" sz="1600" dirty="0" smtClean="0">
              <a:solidFill>
                <a:srgbClr val="FF0000"/>
              </a:solidFill>
            </a:endParaRPr>
          </a:p>
        </p:txBody>
      </p:sp>
      <p:sp>
        <p:nvSpPr>
          <p:cNvPr id="45" name="Rounded Rectangle 44"/>
          <p:cNvSpPr/>
          <p:nvPr/>
        </p:nvSpPr>
        <p:spPr>
          <a:xfrm>
            <a:off x="10602987" y="3110519"/>
            <a:ext cx="1097987" cy="499733"/>
          </a:xfrm>
          <a:prstGeom prst="roundRect">
            <a:avLst>
              <a:gd name="adj" fmla="val 50000"/>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3"/>
                </a:solidFill>
              </a:rPr>
              <a:t>CVT</a:t>
            </a:r>
            <a:endParaRPr lang="en-US" b="1" dirty="0">
              <a:solidFill>
                <a:schemeClr val="accent3"/>
              </a:solidFill>
            </a:endParaRPr>
          </a:p>
        </p:txBody>
      </p:sp>
      <p:cxnSp>
        <p:nvCxnSpPr>
          <p:cNvPr id="46" name="Straight Arrow Connector 45"/>
          <p:cNvCxnSpPr>
            <a:stCxn id="45" idx="1"/>
            <a:endCxn id="11" idx="3"/>
          </p:cNvCxnSpPr>
          <p:nvPr/>
        </p:nvCxnSpPr>
        <p:spPr>
          <a:xfrm flipH="1">
            <a:off x="9532763" y="3360386"/>
            <a:ext cx="1070224" cy="1"/>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a:off x="9591787" y="3068017"/>
            <a:ext cx="2108968" cy="954107"/>
          </a:xfrm>
          <a:prstGeom prst="rect">
            <a:avLst/>
          </a:prstGeom>
          <a:noFill/>
        </p:spPr>
        <p:txBody>
          <a:bodyPr wrap="square" rtlCol="0">
            <a:spAutoFit/>
          </a:bodyPr>
          <a:lstStyle/>
          <a:p>
            <a:r>
              <a:rPr lang="en-US" sz="1400" dirty="0" smtClean="0">
                <a:solidFill>
                  <a:srgbClr val="FF0000"/>
                </a:solidFill>
              </a:rPr>
              <a:t>7. Validate </a:t>
            </a:r>
          </a:p>
          <a:p>
            <a:r>
              <a:rPr lang="en-US" sz="1400" dirty="0" smtClean="0">
                <a:solidFill>
                  <a:srgbClr val="FF0000"/>
                </a:solidFill>
              </a:rPr>
              <a:t>Identity </a:t>
            </a:r>
          </a:p>
          <a:p>
            <a:r>
              <a:rPr lang="en-US" sz="1400" dirty="0" smtClean="0">
                <a:solidFill>
                  <a:srgbClr val="FF0000"/>
                </a:solidFill>
              </a:rPr>
              <a:t>(SPC, From)</a:t>
            </a:r>
          </a:p>
          <a:p>
            <a:r>
              <a:rPr lang="en-US" sz="1400" dirty="0" smtClean="0">
                <a:solidFill>
                  <a:srgbClr val="FF0000"/>
                </a:solidFill>
              </a:rPr>
              <a:t> </a:t>
            </a:r>
            <a:endParaRPr lang="en-US" sz="1600" dirty="0" smtClean="0">
              <a:solidFill>
                <a:srgbClr val="FF0000"/>
              </a:solidFill>
            </a:endParaRPr>
          </a:p>
        </p:txBody>
      </p:sp>
      <p:sp>
        <p:nvSpPr>
          <p:cNvPr id="52" name="TextBox 51"/>
          <p:cNvSpPr txBox="1"/>
          <p:nvPr/>
        </p:nvSpPr>
        <p:spPr>
          <a:xfrm>
            <a:off x="8229600" y="2553645"/>
            <a:ext cx="2108968" cy="307777"/>
          </a:xfrm>
          <a:prstGeom prst="rect">
            <a:avLst/>
          </a:prstGeom>
          <a:noFill/>
        </p:spPr>
        <p:txBody>
          <a:bodyPr wrap="square" rtlCol="0">
            <a:spAutoFit/>
          </a:bodyPr>
          <a:lstStyle/>
          <a:p>
            <a:r>
              <a:rPr lang="en-US" sz="1400" dirty="0" smtClean="0">
                <a:solidFill>
                  <a:srgbClr val="FF0000"/>
                </a:solidFill>
              </a:rPr>
              <a:t>6.  Get Certificates</a:t>
            </a:r>
            <a:endParaRPr lang="en-US" sz="1600" dirty="0" smtClean="0">
              <a:solidFill>
                <a:srgbClr val="FF0000"/>
              </a:solidFill>
            </a:endParaRPr>
          </a:p>
        </p:txBody>
      </p:sp>
      <p:cxnSp>
        <p:nvCxnSpPr>
          <p:cNvPr id="53" name="Straight Arrow Connector 52"/>
          <p:cNvCxnSpPr/>
          <p:nvPr/>
        </p:nvCxnSpPr>
        <p:spPr>
          <a:xfrm>
            <a:off x="8926318" y="2196224"/>
            <a:ext cx="0" cy="914295"/>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flipH="1">
            <a:off x="213016" y="2882562"/>
            <a:ext cx="1524000" cy="338554"/>
          </a:xfrm>
          <a:prstGeom prst="rect">
            <a:avLst/>
          </a:prstGeom>
          <a:noFill/>
        </p:spPr>
        <p:txBody>
          <a:bodyPr wrap="square" rtlCol="0">
            <a:spAutoFit/>
          </a:bodyPr>
          <a:lstStyle/>
          <a:p>
            <a:pPr algn="ctr"/>
            <a:r>
              <a:rPr lang="en-US" sz="1600" dirty="0" smtClean="0"/>
              <a:t>TNSP</a:t>
            </a:r>
          </a:p>
        </p:txBody>
      </p:sp>
      <p:cxnSp>
        <p:nvCxnSpPr>
          <p:cNvPr id="60" name="Straight Arrow Connector 59"/>
          <p:cNvCxnSpPr/>
          <p:nvPr/>
        </p:nvCxnSpPr>
        <p:spPr>
          <a:xfrm flipH="1">
            <a:off x="2039661" y="2667394"/>
            <a:ext cx="6350" cy="1075343"/>
          </a:xfrm>
          <a:prstGeom prst="straightConnector1">
            <a:avLst/>
          </a:prstGeom>
          <a:ln w="28575" cmpd="sng">
            <a:solidFill>
              <a:srgbClr val="3366FF"/>
            </a:solidFill>
            <a:prstDash val="dashDot"/>
            <a:headEnd type="arrow"/>
            <a:tailEnd type="arrow"/>
          </a:ln>
        </p:spPr>
        <p:style>
          <a:lnRef idx="2">
            <a:schemeClr val="accent1"/>
          </a:lnRef>
          <a:fillRef idx="0">
            <a:schemeClr val="accent1"/>
          </a:fillRef>
          <a:effectRef idx="1">
            <a:schemeClr val="accent1"/>
          </a:effectRef>
          <a:fontRef idx="minor">
            <a:schemeClr val="tx1"/>
          </a:fontRef>
        </p:style>
      </p:cxnSp>
      <p:sp>
        <p:nvSpPr>
          <p:cNvPr id="63" name="TextBox 62"/>
          <p:cNvSpPr txBox="1"/>
          <p:nvPr/>
        </p:nvSpPr>
        <p:spPr>
          <a:xfrm>
            <a:off x="1737016" y="3272580"/>
            <a:ext cx="1759904" cy="307777"/>
          </a:xfrm>
          <a:prstGeom prst="rect">
            <a:avLst/>
          </a:prstGeom>
          <a:noFill/>
        </p:spPr>
        <p:txBody>
          <a:bodyPr wrap="none" rtlCol="0">
            <a:spAutoFit/>
          </a:bodyPr>
          <a:lstStyle/>
          <a:p>
            <a:r>
              <a:rPr lang="en-US" sz="1400" dirty="0" smtClean="0"/>
              <a:t>0.  Get/Configure TNs</a:t>
            </a:r>
          </a:p>
        </p:txBody>
      </p:sp>
      <p:sp>
        <p:nvSpPr>
          <p:cNvPr id="64" name="Magnetic Disk 63"/>
          <p:cNvSpPr/>
          <p:nvPr/>
        </p:nvSpPr>
        <p:spPr>
          <a:xfrm>
            <a:off x="1324638" y="1781251"/>
            <a:ext cx="1430046" cy="947984"/>
          </a:xfrm>
          <a:prstGeom prst="flowChartMagneticDisk">
            <a:avLst/>
          </a:prstGeom>
          <a:solidFill>
            <a:srgbClr val="2D53CD"/>
          </a:solidFill>
          <a:ln>
            <a:solidFill>
              <a:srgbClr val="0000FF"/>
            </a:solidFill>
          </a:ln>
        </p:spPr>
        <p:style>
          <a:lnRef idx="1">
            <a:schemeClr val="accent1"/>
          </a:lnRef>
          <a:fillRef idx="3">
            <a:schemeClr val="accent1"/>
          </a:fillRef>
          <a:effectRef idx="2">
            <a:schemeClr val="accent1"/>
          </a:effectRef>
          <a:fontRef idx="minor">
            <a:schemeClr val="lt1"/>
          </a:fontRef>
        </p:style>
        <p:txBody>
          <a:bodyPr/>
          <a:lstStyle/>
          <a:p>
            <a:pPr algn="ctr"/>
            <a:r>
              <a:rPr lang="en-US" sz="1200" dirty="0" smtClean="0">
                <a:solidFill>
                  <a:schemeClr val="bg1"/>
                </a:solidFill>
              </a:rPr>
              <a:t>SPC’s TNs </a:t>
            </a:r>
          </a:p>
          <a:p>
            <a:pPr algn="ctr"/>
            <a:r>
              <a:rPr lang="en-US" sz="1200" dirty="0" smtClean="0">
                <a:solidFill>
                  <a:schemeClr val="bg1"/>
                </a:solidFill>
              </a:rPr>
              <a:t>Assigned to </a:t>
            </a:r>
          </a:p>
          <a:p>
            <a:pPr algn="ctr"/>
            <a:r>
              <a:rPr lang="en-US" sz="1200" dirty="0" smtClean="0">
                <a:solidFill>
                  <a:schemeClr val="bg1"/>
                </a:solidFill>
              </a:rPr>
              <a:t>TN Customers</a:t>
            </a:r>
            <a:endParaRPr lang="en-US" sz="1200" dirty="0">
              <a:solidFill>
                <a:schemeClr val="bg1"/>
              </a:solidFill>
            </a:endParaRPr>
          </a:p>
        </p:txBody>
      </p:sp>
      <p:sp>
        <p:nvSpPr>
          <p:cNvPr id="65" name="TextBox 64"/>
          <p:cNvSpPr txBox="1"/>
          <p:nvPr/>
        </p:nvSpPr>
        <p:spPr>
          <a:xfrm>
            <a:off x="746416" y="3719818"/>
            <a:ext cx="2453968" cy="338554"/>
          </a:xfrm>
          <a:prstGeom prst="rect">
            <a:avLst/>
          </a:prstGeom>
          <a:solidFill>
            <a:srgbClr val="7ABFFF"/>
          </a:solidFill>
          <a:ln>
            <a:solidFill>
              <a:srgbClr val="2658C3"/>
            </a:solidFill>
          </a:ln>
        </p:spPr>
        <p:txBody>
          <a:bodyPr wrap="square" rtlCol="0">
            <a:spAutoFit/>
          </a:bodyPr>
          <a:lstStyle/>
          <a:p>
            <a:pPr algn="ctr"/>
            <a:r>
              <a:rPr lang="en-US" sz="1600" dirty="0" smtClean="0"/>
              <a:t>Assigned TNs</a:t>
            </a:r>
            <a:endParaRPr lang="en-US" sz="1600" dirty="0"/>
          </a:p>
        </p:txBody>
      </p:sp>
      <p:sp>
        <p:nvSpPr>
          <p:cNvPr id="57" name="Rounded Rectangle 56"/>
          <p:cNvSpPr/>
          <p:nvPr/>
        </p:nvSpPr>
        <p:spPr>
          <a:xfrm>
            <a:off x="526488" y="1572221"/>
            <a:ext cx="3276347" cy="1648896"/>
          </a:xfrm>
          <a:prstGeom prst="roundRect">
            <a:avLst/>
          </a:prstGeom>
          <a:noFill/>
          <a:ln>
            <a:solidFill>
              <a:srgbClr val="333333"/>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endParaRPr>
          </a:p>
        </p:txBody>
      </p:sp>
      <p:sp>
        <p:nvSpPr>
          <p:cNvPr id="59" name="Rounded Rectangle 58"/>
          <p:cNvSpPr/>
          <p:nvPr/>
        </p:nvSpPr>
        <p:spPr>
          <a:xfrm>
            <a:off x="4324878" y="1946358"/>
            <a:ext cx="2456922" cy="4149642"/>
          </a:xfrm>
          <a:prstGeom prst="roundRect">
            <a:avLst/>
          </a:prstGeom>
          <a:noFill/>
          <a:ln>
            <a:solidFill>
              <a:srgbClr val="333333"/>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Magnetic Disk 61"/>
          <p:cNvSpPr/>
          <p:nvPr/>
        </p:nvSpPr>
        <p:spPr>
          <a:xfrm>
            <a:off x="4267668" y="462047"/>
            <a:ext cx="1234945" cy="1234444"/>
          </a:xfrm>
          <a:prstGeom prst="flowChartMagneticDisk">
            <a:avLst/>
          </a:prstGeom>
          <a:solidFill>
            <a:srgbClr val="7ABFFF"/>
          </a:solidFill>
          <a:ln>
            <a:solidFill>
              <a:srgbClr val="3366FF"/>
            </a:solidFill>
          </a:ln>
        </p:spPr>
        <p:style>
          <a:lnRef idx="1">
            <a:schemeClr val="accent1"/>
          </a:lnRef>
          <a:fillRef idx="3">
            <a:schemeClr val="accent1"/>
          </a:fillRef>
          <a:effectRef idx="2">
            <a:schemeClr val="accent1"/>
          </a:effectRef>
          <a:fontRef idx="minor">
            <a:schemeClr val="lt1"/>
          </a:fontRef>
        </p:style>
        <p:txBody>
          <a:bodyPr/>
          <a:lstStyle/>
          <a:p>
            <a:pPr algn="ctr"/>
            <a:r>
              <a:rPr lang="en-US" sz="1400" i="1" dirty="0" smtClean="0">
                <a:solidFill>
                  <a:srgbClr val="33383A"/>
                </a:solidFill>
              </a:rPr>
              <a:t>TNSP Assigned TNs  </a:t>
            </a:r>
          </a:p>
          <a:p>
            <a:pPr algn="ctr"/>
            <a:r>
              <a:rPr lang="en-US" sz="1400" i="1" dirty="0" smtClean="0">
                <a:solidFill>
                  <a:srgbClr val="33383A"/>
                </a:solidFill>
              </a:rPr>
              <a:t>DBs</a:t>
            </a:r>
            <a:endParaRPr lang="en-US" sz="1400" i="1" dirty="0">
              <a:solidFill>
                <a:srgbClr val="33383A"/>
              </a:solidFill>
            </a:endParaRPr>
          </a:p>
        </p:txBody>
      </p:sp>
      <p:cxnSp>
        <p:nvCxnSpPr>
          <p:cNvPr id="66" name="Straight Arrow Connector 65"/>
          <p:cNvCxnSpPr/>
          <p:nvPr/>
        </p:nvCxnSpPr>
        <p:spPr>
          <a:xfrm flipH="1">
            <a:off x="2667000" y="950716"/>
            <a:ext cx="1600668" cy="830535"/>
          </a:xfrm>
          <a:prstGeom prst="straightConnector1">
            <a:avLst/>
          </a:prstGeom>
          <a:ln w="28575" cmpd="sng">
            <a:solidFill>
              <a:srgbClr val="3366FF"/>
            </a:solidFill>
            <a:prstDash val="dashDot"/>
            <a:headEnd type="arrow"/>
            <a:tailEnd type="arrow"/>
          </a:ln>
        </p:spPr>
        <p:style>
          <a:lnRef idx="2">
            <a:schemeClr val="accent1"/>
          </a:lnRef>
          <a:fillRef idx="0">
            <a:schemeClr val="accent1"/>
          </a:fillRef>
          <a:effectRef idx="1">
            <a:schemeClr val="accent1"/>
          </a:effectRef>
          <a:fontRef idx="minor">
            <a:schemeClr val="tx1"/>
          </a:fontRef>
        </p:style>
      </p:cxnSp>
      <p:sp>
        <p:nvSpPr>
          <p:cNvPr id="67" name="Rounded Rectangle 66"/>
          <p:cNvSpPr/>
          <p:nvPr/>
        </p:nvSpPr>
        <p:spPr>
          <a:xfrm>
            <a:off x="2086638" y="5269266"/>
            <a:ext cx="1238519" cy="375935"/>
          </a:xfrm>
          <a:prstGeom prst="roundRect">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3"/>
                </a:solidFill>
              </a:rPr>
              <a:t>TNC-AS</a:t>
            </a:r>
            <a:endParaRPr lang="en-US" b="1" dirty="0">
              <a:solidFill>
                <a:schemeClr val="accent3"/>
              </a:solidFill>
            </a:endParaRPr>
          </a:p>
        </p:txBody>
      </p:sp>
      <p:sp>
        <p:nvSpPr>
          <p:cNvPr id="68" name="Rounded Rectangle 67"/>
          <p:cNvSpPr/>
          <p:nvPr/>
        </p:nvSpPr>
        <p:spPr>
          <a:xfrm>
            <a:off x="2047740" y="5808281"/>
            <a:ext cx="1238519" cy="448797"/>
          </a:xfrm>
          <a:prstGeom prst="roundRect">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3"/>
                </a:solidFill>
              </a:rPr>
              <a:t>TNC-KMS</a:t>
            </a:r>
            <a:endParaRPr lang="en-US" b="1" dirty="0">
              <a:solidFill>
                <a:schemeClr val="accent3"/>
              </a:solidFill>
            </a:endParaRPr>
          </a:p>
        </p:txBody>
      </p:sp>
      <p:sp>
        <p:nvSpPr>
          <p:cNvPr id="69" name="TextBox 68"/>
          <p:cNvSpPr txBox="1"/>
          <p:nvPr/>
        </p:nvSpPr>
        <p:spPr>
          <a:xfrm>
            <a:off x="1471354" y="4942847"/>
            <a:ext cx="2108968" cy="307777"/>
          </a:xfrm>
          <a:prstGeom prst="rect">
            <a:avLst/>
          </a:prstGeom>
          <a:noFill/>
        </p:spPr>
        <p:txBody>
          <a:bodyPr wrap="square" rtlCol="0">
            <a:spAutoFit/>
          </a:bodyPr>
          <a:lstStyle/>
          <a:p>
            <a:r>
              <a:rPr lang="en-US" sz="1400" dirty="0" smtClean="0">
                <a:solidFill>
                  <a:srgbClr val="FF0000"/>
                </a:solidFill>
              </a:rPr>
              <a:t>1.1. SIP INVITE </a:t>
            </a:r>
            <a:endParaRPr lang="en-US" sz="1600" dirty="0" smtClean="0">
              <a:solidFill>
                <a:srgbClr val="FF0000"/>
              </a:solidFill>
            </a:endParaRPr>
          </a:p>
        </p:txBody>
      </p:sp>
      <p:sp>
        <p:nvSpPr>
          <p:cNvPr id="70" name="TextBox 69"/>
          <p:cNvSpPr txBox="1"/>
          <p:nvPr/>
        </p:nvSpPr>
        <p:spPr>
          <a:xfrm>
            <a:off x="582195" y="5322623"/>
            <a:ext cx="1369482" cy="338554"/>
          </a:xfrm>
          <a:prstGeom prst="rect">
            <a:avLst/>
          </a:prstGeom>
          <a:solidFill>
            <a:srgbClr val="7ABFFF"/>
          </a:solidFill>
          <a:ln>
            <a:solidFill>
              <a:srgbClr val="2658C3"/>
            </a:solidFill>
          </a:ln>
        </p:spPr>
        <p:txBody>
          <a:bodyPr wrap="square" rtlCol="0">
            <a:spAutoFit/>
          </a:bodyPr>
          <a:lstStyle/>
          <a:p>
            <a:pPr algn="ctr"/>
            <a:r>
              <a:rPr lang="en-US" sz="1600" dirty="0" smtClean="0"/>
              <a:t>TN RCD</a:t>
            </a:r>
            <a:endParaRPr lang="en-US" sz="1600" dirty="0"/>
          </a:p>
        </p:txBody>
      </p:sp>
      <p:cxnSp>
        <p:nvCxnSpPr>
          <p:cNvPr id="80" name="Straight Arrow Connector 79"/>
          <p:cNvCxnSpPr/>
          <p:nvPr/>
        </p:nvCxnSpPr>
        <p:spPr>
          <a:xfrm>
            <a:off x="2754684" y="4871141"/>
            <a:ext cx="0" cy="412916"/>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81" name="Elbow Connector 80"/>
          <p:cNvCxnSpPr/>
          <p:nvPr/>
        </p:nvCxnSpPr>
        <p:spPr>
          <a:xfrm rot="10800000">
            <a:off x="5511910" y="804002"/>
            <a:ext cx="5930388" cy="2555614"/>
          </a:xfrm>
          <a:prstGeom prst="bentConnector3">
            <a:avLst>
              <a:gd name="adj1" fmla="val 4493"/>
            </a:avLst>
          </a:prstGeom>
          <a:ln w="28575" cmpd="sng">
            <a:solidFill>
              <a:srgbClr val="3366FF"/>
            </a:solidFill>
            <a:tailEnd type="arrow"/>
          </a:ln>
        </p:spPr>
        <p:style>
          <a:lnRef idx="2">
            <a:schemeClr val="accent1"/>
          </a:lnRef>
          <a:fillRef idx="0">
            <a:schemeClr val="accent1"/>
          </a:fillRef>
          <a:effectRef idx="1">
            <a:schemeClr val="accent1"/>
          </a:effectRef>
          <a:fontRef idx="minor">
            <a:schemeClr val="tx1"/>
          </a:fontRef>
        </p:style>
      </p:cxnSp>
      <p:sp>
        <p:nvSpPr>
          <p:cNvPr id="82" name="TextBox 81"/>
          <p:cNvSpPr txBox="1"/>
          <p:nvPr/>
        </p:nvSpPr>
        <p:spPr>
          <a:xfrm>
            <a:off x="10338568" y="1031551"/>
            <a:ext cx="1941708" cy="523220"/>
          </a:xfrm>
          <a:prstGeom prst="rect">
            <a:avLst/>
          </a:prstGeom>
          <a:noFill/>
        </p:spPr>
        <p:txBody>
          <a:bodyPr wrap="square" rtlCol="0">
            <a:spAutoFit/>
          </a:bodyPr>
          <a:lstStyle/>
          <a:p>
            <a:r>
              <a:rPr lang="en-US" sz="1400" i="1" dirty="0" smtClean="0">
                <a:solidFill>
                  <a:srgbClr val="FF0000"/>
                </a:solidFill>
              </a:rPr>
              <a:t>7.1 Validate TN </a:t>
            </a:r>
          </a:p>
          <a:p>
            <a:r>
              <a:rPr lang="en-US" sz="1400" i="1" dirty="0" smtClean="0">
                <a:solidFill>
                  <a:srgbClr val="FF0000"/>
                </a:solidFill>
              </a:rPr>
              <a:t>assigned to SPC</a:t>
            </a:r>
            <a:endParaRPr lang="en-US" sz="1600" i="1" dirty="0" smtClean="0">
              <a:solidFill>
                <a:srgbClr val="FF0000"/>
              </a:solidFill>
            </a:endParaRPr>
          </a:p>
        </p:txBody>
      </p:sp>
      <p:cxnSp>
        <p:nvCxnSpPr>
          <p:cNvPr id="85" name="Straight Arrow Connector 84"/>
          <p:cNvCxnSpPr/>
          <p:nvPr/>
        </p:nvCxnSpPr>
        <p:spPr>
          <a:xfrm>
            <a:off x="2667000" y="5570593"/>
            <a:ext cx="0" cy="297038"/>
          </a:xfrm>
          <a:prstGeom prst="straightConnector1">
            <a:avLst/>
          </a:prstGeom>
          <a:ln>
            <a:solidFill>
              <a:srgbClr val="333333"/>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83" name="Rounded Rectangle 82"/>
          <p:cNvSpPr/>
          <p:nvPr/>
        </p:nvSpPr>
        <p:spPr>
          <a:xfrm>
            <a:off x="3528277" y="6306603"/>
            <a:ext cx="1026213" cy="527181"/>
          </a:xfrm>
          <a:prstGeom prst="roundRect">
            <a:avLst/>
          </a:prstGeom>
          <a:solidFill>
            <a:schemeClr val="bg1">
              <a:lumMod val="8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err="1" smtClean="0">
                <a:solidFill>
                  <a:schemeClr val="accent3"/>
                </a:solidFill>
              </a:rPr>
              <a:t>TNCust</a:t>
            </a:r>
            <a:r>
              <a:rPr lang="en-US" b="1" dirty="0" smtClean="0">
                <a:solidFill>
                  <a:schemeClr val="accent3"/>
                </a:solidFill>
              </a:rPr>
              <a:t>-</a:t>
            </a:r>
            <a:r>
              <a:rPr lang="en-US" b="1" dirty="0">
                <a:solidFill>
                  <a:schemeClr val="accent3"/>
                </a:solidFill>
              </a:rPr>
              <a:t>CA</a:t>
            </a:r>
          </a:p>
        </p:txBody>
      </p:sp>
      <p:sp>
        <p:nvSpPr>
          <p:cNvPr id="84" name="Rounded Rectangle 83"/>
          <p:cNvSpPr/>
          <p:nvPr/>
        </p:nvSpPr>
        <p:spPr>
          <a:xfrm>
            <a:off x="5006165" y="6172304"/>
            <a:ext cx="1242235" cy="584508"/>
          </a:xfrm>
          <a:prstGeom prst="roundRect">
            <a:avLst/>
          </a:prstGeom>
          <a:solidFill>
            <a:schemeClr val="bg1">
              <a:lumMod val="8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STI-</a:t>
            </a:r>
            <a:r>
              <a:rPr lang="en-US" b="1" dirty="0" smtClean="0">
                <a:solidFill>
                  <a:schemeClr val="tx1"/>
                </a:solidFill>
              </a:rPr>
              <a:t>CR</a:t>
            </a:r>
          </a:p>
          <a:p>
            <a:pPr algn="ctr"/>
            <a:r>
              <a:rPr lang="en-US" b="1" dirty="0" smtClean="0">
                <a:solidFill>
                  <a:schemeClr val="tx1"/>
                </a:solidFill>
              </a:rPr>
              <a:t>(</a:t>
            </a:r>
            <a:r>
              <a:rPr lang="en-US" b="1" dirty="0" err="1" smtClean="0">
                <a:solidFill>
                  <a:schemeClr val="tx1"/>
                </a:solidFill>
              </a:rPr>
              <a:t>TNCust</a:t>
            </a:r>
            <a:r>
              <a:rPr lang="en-US" b="1" dirty="0">
                <a:solidFill>
                  <a:schemeClr val="tx1"/>
                </a:solidFill>
              </a:rPr>
              <a:t>)</a:t>
            </a:r>
          </a:p>
        </p:txBody>
      </p:sp>
      <p:cxnSp>
        <p:nvCxnSpPr>
          <p:cNvPr id="86" name="Straight Arrow Connector 85"/>
          <p:cNvCxnSpPr>
            <a:stCxn id="83" idx="1"/>
          </p:cNvCxnSpPr>
          <p:nvPr/>
        </p:nvCxnSpPr>
        <p:spPr>
          <a:xfrm flipH="1" flipV="1">
            <a:off x="2667000" y="6257078"/>
            <a:ext cx="861277" cy="313116"/>
          </a:xfrm>
          <a:prstGeom prst="straightConnector1">
            <a:avLst/>
          </a:prstGeom>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87" name="Straight Arrow Connector 86"/>
          <p:cNvCxnSpPr>
            <a:endCxn id="84" idx="1"/>
          </p:cNvCxnSpPr>
          <p:nvPr/>
        </p:nvCxnSpPr>
        <p:spPr>
          <a:xfrm flipV="1">
            <a:off x="4586427" y="6464558"/>
            <a:ext cx="419738" cy="105636"/>
          </a:xfrm>
          <a:prstGeom prst="straightConnector1">
            <a:avLst/>
          </a:prstGeom>
          <a:ln>
            <a:solidFill>
              <a:srgbClr val="333333"/>
            </a:solidFill>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88" name="Rounded Rectangle 87"/>
          <p:cNvSpPr/>
          <p:nvPr/>
        </p:nvSpPr>
        <p:spPr>
          <a:xfrm>
            <a:off x="9763010" y="1591452"/>
            <a:ext cx="1151116" cy="705543"/>
          </a:xfrm>
          <a:prstGeom prst="roundRect">
            <a:avLst/>
          </a:prstGeom>
          <a:solidFill>
            <a:schemeClr val="bg1">
              <a:lumMod val="8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STI-</a:t>
            </a:r>
            <a:r>
              <a:rPr lang="en-US" b="1" dirty="0" smtClean="0">
                <a:solidFill>
                  <a:schemeClr val="tx1"/>
                </a:solidFill>
              </a:rPr>
              <a:t>CR </a:t>
            </a:r>
          </a:p>
          <a:p>
            <a:pPr algn="ctr"/>
            <a:r>
              <a:rPr lang="en-US" b="1" dirty="0" smtClean="0">
                <a:solidFill>
                  <a:schemeClr val="tx1"/>
                </a:solidFill>
              </a:rPr>
              <a:t>(</a:t>
            </a:r>
            <a:r>
              <a:rPr lang="en-US" b="1" dirty="0" err="1" smtClean="0">
                <a:solidFill>
                  <a:schemeClr val="tx1"/>
                </a:solidFill>
              </a:rPr>
              <a:t>TNCust</a:t>
            </a:r>
            <a:r>
              <a:rPr lang="en-US" b="1" dirty="0" smtClean="0">
                <a:solidFill>
                  <a:schemeClr val="tx1"/>
                </a:solidFill>
              </a:rPr>
              <a:t>)_</a:t>
            </a:r>
            <a:endParaRPr lang="en-US" b="1" dirty="0">
              <a:solidFill>
                <a:schemeClr val="tx1"/>
              </a:solidFill>
            </a:endParaRPr>
          </a:p>
        </p:txBody>
      </p:sp>
      <p:cxnSp>
        <p:nvCxnSpPr>
          <p:cNvPr id="89" name="Straight Arrow Connector 88"/>
          <p:cNvCxnSpPr/>
          <p:nvPr/>
        </p:nvCxnSpPr>
        <p:spPr>
          <a:xfrm flipH="1">
            <a:off x="9205466" y="2255243"/>
            <a:ext cx="776734" cy="855277"/>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419701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7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AB224B-1C7C-314D-AC29-E08A199F307D}"/>
              </a:ext>
            </a:extLst>
          </p:cNvPr>
          <p:cNvSpPr>
            <a:spLocks noGrp="1"/>
          </p:cNvSpPr>
          <p:nvPr>
            <p:ph type="title"/>
          </p:nvPr>
        </p:nvSpPr>
        <p:spPr>
          <a:xfrm>
            <a:off x="213016" y="-50089"/>
            <a:ext cx="10759784" cy="1006429"/>
          </a:xfrm>
        </p:spPr>
        <p:txBody>
          <a:bodyPr/>
          <a:lstStyle/>
          <a:p>
            <a:r>
              <a:rPr lang="en-US" sz="3600" dirty="0" smtClean="0"/>
              <a:t>Scenario (2c) </a:t>
            </a:r>
            <a:r>
              <a:rPr lang="mr-IN" sz="3600" dirty="0" smtClean="0"/>
              <a:t>–</a:t>
            </a:r>
            <a:r>
              <a:rPr lang="en-US" sz="3600" dirty="0"/>
              <a:t> </a:t>
            </a:r>
            <a:r>
              <a:rPr lang="en-US" sz="3600" dirty="0" smtClean="0"/>
              <a:t>w/ SHAKEN A from TN Customer </a:t>
            </a:r>
            <a:r>
              <a:rPr lang="mr-IN" sz="3600" dirty="0" smtClean="0"/>
              <a:t>–</a:t>
            </a:r>
            <a:r>
              <a:rPr lang="en-US" sz="3600" dirty="0" smtClean="0"/>
              <a:t> SP Passes)</a:t>
            </a:r>
            <a:endParaRPr lang="en-US" sz="3600" dirty="0"/>
          </a:p>
        </p:txBody>
      </p:sp>
      <p:sp>
        <p:nvSpPr>
          <p:cNvPr id="5" name="Slide Number Placeholder 4">
            <a:extLst>
              <a:ext uri="{FF2B5EF4-FFF2-40B4-BE49-F238E27FC236}">
                <a16:creationId xmlns:a16="http://schemas.microsoft.com/office/drawing/2014/main" xmlns="" id="{3707FE69-FFB1-D549-9FDF-736067FAE0D2}"/>
              </a:ext>
            </a:extLst>
          </p:cNvPr>
          <p:cNvSpPr>
            <a:spLocks noGrp="1"/>
          </p:cNvSpPr>
          <p:nvPr>
            <p:ph type="sldNum" sz="quarter" idx="4"/>
          </p:nvPr>
        </p:nvSpPr>
        <p:spPr>
          <a:xfrm>
            <a:off x="11700974" y="5314126"/>
            <a:ext cx="438768" cy="253916"/>
          </a:xfrm>
        </p:spPr>
        <p:txBody>
          <a:bodyPr/>
          <a:lstStyle/>
          <a:p>
            <a:fld id="{23331C8C-FA04-451E-8E18-09B309337E5D}" type="slidenum">
              <a:rPr lang="en-US" smtClean="0"/>
              <a:pPr/>
              <a:t>12</a:t>
            </a:fld>
            <a:endParaRPr lang="en-US" dirty="0"/>
          </a:p>
        </p:txBody>
      </p:sp>
      <p:sp>
        <p:nvSpPr>
          <p:cNvPr id="7" name="TextBox 6"/>
          <p:cNvSpPr txBox="1"/>
          <p:nvPr/>
        </p:nvSpPr>
        <p:spPr>
          <a:xfrm>
            <a:off x="8260849" y="5345641"/>
            <a:ext cx="1330938" cy="373471"/>
          </a:xfrm>
          <a:prstGeom prst="rect">
            <a:avLst/>
          </a:prstGeom>
          <a:noFill/>
        </p:spPr>
        <p:txBody>
          <a:bodyPr wrap="none" rtlCol="0">
            <a:spAutoFit/>
          </a:bodyPr>
          <a:lstStyle/>
          <a:p>
            <a:r>
              <a:rPr lang="en-US" sz="1600" dirty="0"/>
              <a:t>Terminating Service </a:t>
            </a:r>
          </a:p>
          <a:p>
            <a:r>
              <a:rPr lang="en-US" sz="1600" dirty="0"/>
              <a:t>         Provider</a:t>
            </a:r>
          </a:p>
        </p:txBody>
      </p:sp>
      <p:sp>
        <p:nvSpPr>
          <p:cNvPr id="8" name="Rounded Rectangle 7"/>
          <p:cNvSpPr/>
          <p:nvPr/>
        </p:nvSpPr>
        <p:spPr>
          <a:xfrm>
            <a:off x="4972518" y="2255243"/>
            <a:ext cx="857503" cy="499733"/>
          </a:xfrm>
          <a:prstGeom prst="roundRect">
            <a:avLst/>
          </a:prstGeom>
          <a:solidFill>
            <a:schemeClr val="bg1">
              <a:lumMod val="8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accent3"/>
                </a:solidFill>
              </a:rPr>
              <a:t>SP-KMS</a:t>
            </a:r>
          </a:p>
        </p:txBody>
      </p:sp>
      <p:sp>
        <p:nvSpPr>
          <p:cNvPr id="9" name="Rounded Rectangle 8"/>
          <p:cNvSpPr/>
          <p:nvPr/>
        </p:nvSpPr>
        <p:spPr>
          <a:xfrm>
            <a:off x="7976739" y="1572221"/>
            <a:ext cx="857503" cy="499733"/>
          </a:xfrm>
          <a:prstGeom prst="roundRect">
            <a:avLst/>
          </a:prstGeom>
          <a:solidFill>
            <a:schemeClr val="bg1">
              <a:lumMod val="8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STI-CR</a:t>
            </a:r>
          </a:p>
        </p:txBody>
      </p:sp>
      <p:sp>
        <p:nvSpPr>
          <p:cNvPr id="10" name="Rounded Rectangle 9"/>
          <p:cNvSpPr/>
          <p:nvPr/>
        </p:nvSpPr>
        <p:spPr>
          <a:xfrm>
            <a:off x="4953119" y="3360386"/>
            <a:ext cx="857503" cy="499733"/>
          </a:xfrm>
          <a:prstGeom prst="roundRect">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accent3"/>
                </a:solidFill>
              </a:rPr>
              <a:t>STI-AS</a:t>
            </a:r>
          </a:p>
        </p:txBody>
      </p:sp>
      <p:sp>
        <p:nvSpPr>
          <p:cNvPr id="11" name="Rounded Rectangle 10"/>
          <p:cNvSpPr/>
          <p:nvPr/>
        </p:nvSpPr>
        <p:spPr>
          <a:xfrm>
            <a:off x="8434776" y="3110520"/>
            <a:ext cx="1097987" cy="499733"/>
          </a:xfrm>
          <a:prstGeom prst="roundRect">
            <a:avLst>
              <a:gd name="adj" fmla="val 50000"/>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accent3"/>
                </a:solidFill>
              </a:rPr>
              <a:t>STI-VS</a:t>
            </a:r>
          </a:p>
        </p:txBody>
      </p:sp>
      <p:sp>
        <p:nvSpPr>
          <p:cNvPr id="12" name="Rounded Rectangle 11"/>
          <p:cNvSpPr/>
          <p:nvPr/>
        </p:nvSpPr>
        <p:spPr>
          <a:xfrm>
            <a:off x="6519179" y="1254070"/>
            <a:ext cx="1026213" cy="527181"/>
          </a:xfrm>
          <a:prstGeom prst="roundRect">
            <a:avLst/>
          </a:prstGeom>
          <a:solidFill>
            <a:schemeClr val="bg1">
              <a:lumMod val="8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accent3"/>
                </a:solidFill>
              </a:rPr>
              <a:t>STI-CA</a:t>
            </a:r>
          </a:p>
        </p:txBody>
      </p:sp>
      <p:sp>
        <p:nvSpPr>
          <p:cNvPr id="14" name="Rounded Rectangle 13"/>
          <p:cNvSpPr/>
          <p:nvPr/>
        </p:nvSpPr>
        <p:spPr>
          <a:xfrm>
            <a:off x="10792632" y="4419314"/>
            <a:ext cx="857503" cy="499733"/>
          </a:xfrm>
          <a:prstGeom prst="roundRect">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3"/>
                </a:solidFill>
              </a:rPr>
              <a:t>SIP UA</a:t>
            </a:r>
            <a:endParaRPr lang="en-US" b="1" dirty="0">
              <a:solidFill>
                <a:schemeClr val="accent3"/>
              </a:solidFill>
            </a:endParaRPr>
          </a:p>
        </p:txBody>
      </p:sp>
      <p:sp>
        <p:nvSpPr>
          <p:cNvPr id="15" name="Rounded Rectangle 14"/>
          <p:cNvSpPr/>
          <p:nvPr/>
        </p:nvSpPr>
        <p:spPr>
          <a:xfrm>
            <a:off x="8016499" y="2505110"/>
            <a:ext cx="2194301" cy="3438489"/>
          </a:xfrm>
          <a:prstGeom prst="roundRect">
            <a:avLst/>
          </a:prstGeom>
          <a:noFill/>
          <a:ln>
            <a:solidFill>
              <a:srgbClr val="333333"/>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6" name="Straight Arrow Connector 15"/>
          <p:cNvCxnSpPr>
            <a:stCxn id="8" idx="3"/>
            <a:endCxn id="9" idx="1"/>
          </p:cNvCxnSpPr>
          <p:nvPr/>
        </p:nvCxnSpPr>
        <p:spPr>
          <a:xfrm flipV="1">
            <a:off x="5830021" y="1822088"/>
            <a:ext cx="2146718" cy="683022"/>
          </a:xfrm>
          <a:prstGeom prst="straightConnector1">
            <a:avLst/>
          </a:prstGeom>
          <a:ln>
            <a:solidFill>
              <a:srgbClr val="333333"/>
            </a:solidFill>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flipH="1">
            <a:off x="5422029" y="1781251"/>
            <a:ext cx="1211920" cy="491687"/>
          </a:xfrm>
          <a:prstGeom prst="straightConnector1">
            <a:avLst/>
          </a:prstGeom>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a:off x="5401270" y="2861422"/>
            <a:ext cx="0" cy="498194"/>
          </a:xfrm>
          <a:prstGeom prst="straightConnector1">
            <a:avLst/>
          </a:prstGeom>
          <a:ln>
            <a:solidFill>
              <a:srgbClr val="333333"/>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28" name="Rounded Rectangle 27"/>
          <p:cNvSpPr/>
          <p:nvPr/>
        </p:nvSpPr>
        <p:spPr>
          <a:xfrm>
            <a:off x="690531" y="4443114"/>
            <a:ext cx="857503" cy="499733"/>
          </a:xfrm>
          <a:prstGeom prst="roundRect">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3"/>
                </a:solidFill>
              </a:rPr>
              <a:t>SIP UA</a:t>
            </a:r>
            <a:endParaRPr lang="en-US" b="1" dirty="0">
              <a:solidFill>
                <a:schemeClr val="accent3"/>
              </a:solidFill>
            </a:endParaRPr>
          </a:p>
        </p:txBody>
      </p:sp>
      <p:sp>
        <p:nvSpPr>
          <p:cNvPr id="31" name="Rounded Rectangle 30"/>
          <p:cNvSpPr/>
          <p:nvPr/>
        </p:nvSpPr>
        <p:spPr>
          <a:xfrm>
            <a:off x="4908922" y="4453853"/>
            <a:ext cx="857503" cy="499733"/>
          </a:xfrm>
          <a:prstGeom prst="roundRect">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3"/>
                </a:solidFill>
              </a:rPr>
              <a:t>Call Server</a:t>
            </a:r>
            <a:endParaRPr lang="en-US" b="1" dirty="0">
              <a:solidFill>
                <a:schemeClr val="accent3"/>
              </a:solidFill>
            </a:endParaRPr>
          </a:p>
        </p:txBody>
      </p:sp>
      <p:sp>
        <p:nvSpPr>
          <p:cNvPr id="32" name="Rounded Rectangle 31"/>
          <p:cNvSpPr/>
          <p:nvPr/>
        </p:nvSpPr>
        <p:spPr>
          <a:xfrm>
            <a:off x="2342881" y="4443114"/>
            <a:ext cx="857503" cy="499733"/>
          </a:xfrm>
          <a:prstGeom prst="roundRect">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3"/>
                </a:solidFill>
              </a:rPr>
              <a:t>Call Server</a:t>
            </a:r>
            <a:endParaRPr lang="en-US" b="1" dirty="0">
              <a:solidFill>
                <a:schemeClr val="accent3"/>
              </a:solidFill>
            </a:endParaRPr>
          </a:p>
        </p:txBody>
      </p:sp>
      <p:sp>
        <p:nvSpPr>
          <p:cNvPr id="33" name="Rounded Rectangle 32"/>
          <p:cNvSpPr/>
          <p:nvPr/>
        </p:nvSpPr>
        <p:spPr>
          <a:xfrm>
            <a:off x="8497566" y="4407167"/>
            <a:ext cx="857503" cy="499733"/>
          </a:xfrm>
          <a:prstGeom prst="roundRect">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3"/>
                </a:solidFill>
              </a:rPr>
              <a:t>Call Server</a:t>
            </a:r>
            <a:endParaRPr lang="en-US" b="1" dirty="0">
              <a:solidFill>
                <a:schemeClr val="accent3"/>
              </a:solidFill>
            </a:endParaRPr>
          </a:p>
        </p:txBody>
      </p:sp>
      <p:cxnSp>
        <p:nvCxnSpPr>
          <p:cNvPr id="36" name="Straight Arrow Connector 35"/>
          <p:cNvCxnSpPr>
            <a:endCxn id="33" idx="0"/>
          </p:cNvCxnSpPr>
          <p:nvPr/>
        </p:nvCxnSpPr>
        <p:spPr>
          <a:xfrm>
            <a:off x="8926318" y="3610253"/>
            <a:ext cx="0" cy="796914"/>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39" name="Rounded Rectangle 38"/>
          <p:cNvSpPr/>
          <p:nvPr/>
        </p:nvSpPr>
        <p:spPr>
          <a:xfrm>
            <a:off x="529568" y="3610251"/>
            <a:ext cx="3276347" cy="2696352"/>
          </a:xfrm>
          <a:prstGeom prst="roundRect">
            <a:avLst/>
          </a:prstGeom>
          <a:noFill/>
          <a:ln>
            <a:solidFill>
              <a:srgbClr val="333333"/>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endParaRPr>
          </a:p>
        </p:txBody>
      </p:sp>
      <p:cxnSp>
        <p:nvCxnSpPr>
          <p:cNvPr id="40" name="Straight Arrow Connector 39"/>
          <p:cNvCxnSpPr>
            <a:stCxn id="31" idx="3"/>
            <a:endCxn id="33" idx="1"/>
          </p:cNvCxnSpPr>
          <p:nvPr/>
        </p:nvCxnSpPr>
        <p:spPr>
          <a:xfrm flipV="1">
            <a:off x="5766425" y="4657034"/>
            <a:ext cx="2731141" cy="46686"/>
          </a:xfrm>
          <a:prstGeom prst="straightConnector1">
            <a:avLst/>
          </a:prstGeom>
          <a:ln>
            <a:solidFill>
              <a:srgbClr val="FF0000"/>
            </a:solidFill>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a:stCxn id="32" idx="3"/>
            <a:endCxn id="31" idx="1"/>
          </p:cNvCxnSpPr>
          <p:nvPr/>
        </p:nvCxnSpPr>
        <p:spPr>
          <a:xfrm>
            <a:off x="3200384" y="4692981"/>
            <a:ext cx="1708538" cy="10739"/>
          </a:xfrm>
          <a:prstGeom prst="straightConnector1">
            <a:avLst/>
          </a:prstGeom>
          <a:ln>
            <a:solidFill>
              <a:srgbClr val="FF0000"/>
            </a:solidFill>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a:endCxn id="32" idx="1"/>
          </p:cNvCxnSpPr>
          <p:nvPr/>
        </p:nvCxnSpPr>
        <p:spPr>
          <a:xfrm>
            <a:off x="1556363" y="4687611"/>
            <a:ext cx="786518" cy="5370"/>
          </a:xfrm>
          <a:prstGeom prst="straightConnector1">
            <a:avLst/>
          </a:prstGeom>
          <a:ln>
            <a:solidFill>
              <a:srgbClr val="333333"/>
            </a:solidFill>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49" name="TextBox 48"/>
          <p:cNvSpPr txBox="1"/>
          <p:nvPr/>
        </p:nvSpPr>
        <p:spPr>
          <a:xfrm flipH="1">
            <a:off x="582195" y="5916340"/>
            <a:ext cx="1524000" cy="338554"/>
          </a:xfrm>
          <a:prstGeom prst="rect">
            <a:avLst/>
          </a:prstGeom>
          <a:noFill/>
        </p:spPr>
        <p:txBody>
          <a:bodyPr wrap="square" rtlCol="0">
            <a:spAutoFit/>
          </a:bodyPr>
          <a:lstStyle/>
          <a:p>
            <a:pPr algn="ctr"/>
            <a:r>
              <a:rPr lang="en-US" sz="1600" dirty="0" smtClean="0"/>
              <a:t>TN Customer</a:t>
            </a:r>
            <a:endParaRPr lang="en-US" sz="1600" dirty="0"/>
          </a:p>
        </p:txBody>
      </p:sp>
      <p:cxnSp>
        <p:nvCxnSpPr>
          <p:cNvPr id="50" name="Straight Arrow Connector 49"/>
          <p:cNvCxnSpPr>
            <a:stCxn id="33" idx="3"/>
          </p:cNvCxnSpPr>
          <p:nvPr/>
        </p:nvCxnSpPr>
        <p:spPr>
          <a:xfrm>
            <a:off x="9355069" y="4657034"/>
            <a:ext cx="1455690" cy="7766"/>
          </a:xfrm>
          <a:prstGeom prst="straightConnector1">
            <a:avLst/>
          </a:prstGeom>
          <a:ln>
            <a:solidFill>
              <a:srgbClr val="FF0000"/>
            </a:solidFill>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54" name="TextBox 53"/>
          <p:cNvSpPr txBox="1"/>
          <p:nvPr/>
        </p:nvSpPr>
        <p:spPr>
          <a:xfrm>
            <a:off x="1527682" y="4442321"/>
            <a:ext cx="668046" cy="523220"/>
          </a:xfrm>
          <a:prstGeom prst="rect">
            <a:avLst/>
          </a:prstGeom>
          <a:noFill/>
        </p:spPr>
        <p:txBody>
          <a:bodyPr wrap="none" rtlCol="0">
            <a:spAutoFit/>
          </a:bodyPr>
          <a:lstStyle/>
          <a:p>
            <a:r>
              <a:rPr lang="en-US" sz="1400" dirty="0" smtClean="0"/>
              <a:t>1. SIP</a:t>
            </a:r>
          </a:p>
          <a:p>
            <a:r>
              <a:rPr lang="en-US" sz="1400" dirty="0" smtClean="0"/>
              <a:t>INVITE </a:t>
            </a:r>
          </a:p>
        </p:txBody>
      </p:sp>
      <p:sp>
        <p:nvSpPr>
          <p:cNvPr id="55" name="TextBox 54"/>
          <p:cNvSpPr txBox="1"/>
          <p:nvPr/>
        </p:nvSpPr>
        <p:spPr>
          <a:xfrm>
            <a:off x="3056699" y="4426721"/>
            <a:ext cx="2108968" cy="338554"/>
          </a:xfrm>
          <a:prstGeom prst="rect">
            <a:avLst/>
          </a:prstGeom>
          <a:noFill/>
        </p:spPr>
        <p:txBody>
          <a:bodyPr wrap="square" rtlCol="0">
            <a:spAutoFit/>
          </a:bodyPr>
          <a:lstStyle/>
          <a:p>
            <a:r>
              <a:rPr lang="en-US" sz="1400" dirty="0" smtClean="0">
                <a:solidFill>
                  <a:srgbClr val="FF0000"/>
                </a:solidFill>
              </a:rPr>
              <a:t>2. SIP INVITE (SHAKEN A</a:t>
            </a:r>
            <a:r>
              <a:rPr lang="en-US" sz="1600" dirty="0" smtClean="0">
                <a:solidFill>
                  <a:srgbClr val="FF0000"/>
                </a:solidFill>
              </a:rPr>
              <a:t>)</a:t>
            </a:r>
          </a:p>
        </p:txBody>
      </p:sp>
      <p:sp>
        <p:nvSpPr>
          <p:cNvPr id="56" name="TextBox 55"/>
          <p:cNvSpPr txBox="1"/>
          <p:nvPr/>
        </p:nvSpPr>
        <p:spPr>
          <a:xfrm>
            <a:off x="6296523" y="4399588"/>
            <a:ext cx="2108968" cy="553998"/>
          </a:xfrm>
          <a:prstGeom prst="rect">
            <a:avLst/>
          </a:prstGeom>
          <a:noFill/>
        </p:spPr>
        <p:txBody>
          <a:bodyPr wrap="square" rtlCol="0">
            <a:spAutoFit/>
          </a:bodyPr>
          <a:lstStyle/>
          <a:p>
            <a:r>
              <a:rPr lang="en-US" sz="1400" dirty="0" smtClean="0">
                <a:solidFill>
                  <a:srgbClr val="FF0000"/>
                </a:solidFill>
              </a:rPr>
              <a:t>4. SIP INVITE </a:t>
            </a:r>
          </a:p>
          <a:p>
            <a:r>
              <a:rPr lang="en-US" sz="1400" dirty="0" smtClean="0">
                <a:solidFill>
                  <a:srgbClr val="FF0000"/>
                </a:solidFill>
              </a:rPr>
              <a:t>(SHAKEN A</a:t>
            </a:r>
            <a:r>
              <a:rPr lang="en-US" sz="1600" dirty="0" smtClean="0">
                <a:solidFill>
                  <a:srgbClr val="FF0000"/>
                </a:solidFill>
              </a:rPr>
              <a:t>)</a:t>
            </a:r>
          </a:p>
        </p:txBody>
      </p:sp>
      <p:sp>
        <p:nvSpPr>
          <p:cNvPr id="35" name="TextBox 34"/>
          <p:cNvSpPr txBox="1"/>
          <p:nvPr/>
        </p:nvSpPr>
        <p:spPr>
          <a:xfrm flipH="1">
            <a:off x="4210518" y="5703280"/>
            <a:ext cx="1524000" cy="338554"/>
          </a:xfrm>
          <a:prstGeom prst="rect">
            <a:avLst/>
          </a:prstGeom>
          <a:noFill/>
        </p:spPr>
        <p:txBody>
          <a:bodyPr wrap="square" rtlCol="0">
            <a:spAutoFit/>
          </a:bodyPr>
          <a:lstStyle/>
          <a:p>
            <a:pPr algn="ctr"/>
            <a:r>
              <a:rPr lang="en-US" sz="1600" dirty="0" smtClean="0"/>
              <a:t>OSP</a:t>
            </a:r>
            <a:endParaRPr lang="en-US" sz="1600" dirty="0"/>
          </a:p>
        </p:txBody>
      </p:sp>
      <p:sp>
        <p:nvSpPr>
          <p:cNvPr id="42" name="TextBox 41"/>
          <p:cNvSpPr txBox="1"/>
          <p:nvPr/>
        </p:nvSpPr>
        <p:spPr>
          <a:xfrm>
            <a:off x="9355069" y="4419627"/>
            <a:ext cx="1383124" cy="738664"/>
          </a:xfrm>
          <a:prstGeom prst="rect">
            <a:avLst/>
          </a:prstGeom>
          <a:noFill/>
        </p:spPr>
        <p:txBody>
          <a:bodyPr wrap="none" rtlCol="0">
            <a:spAutoFit/>
          </a:bodyPr>
          <a:lstStyle/>
          <a:p>
            <a:r>
              <a:rPr lang="en-US" sz="1400" dirty="0" smtClean="0">
                <a:solidFill>
                  <a:srgbClr val="FF0000"/>
                </a:solidFill>
              </a:rPr>
              <a:t>8. SIP INVITE </a:t>
            </a:r>
          </a:p>
          <a:p>
            <a:r>
              <a:rPr lang="en-US" sz="1400" dirty="0" smtClean="0">
                <a:solidFill>
                  <a:srgbClr val="FF0000"/>
                </a:solidFill>
              </a:rPr>
              <a:t> (</a:t>
            </a:r>
            <a:r>
              <a:rPr lang="en-US" sz="1400" dirty="0" err="1" smtClean="0">
                <a:solidFill>
                  <a:srgbClr val="FF0000"/>
                </a:solidFill>
              </a:rPr>
              <a:t>verstat</a:t>
            </a:r>
            <a:r>
              <a:rPr lang="en-US" sz="1400" dirty="0" smtClean="0">
                <a:solidFill>
                  <a:srgbClr val="FF0000"/>
                </a:solidFill>
              </a:rPr>
              <a:t>, display </a:t>
            </a:r>
          </a:p>
          <a:p>
            <a:r>
              <a:rPr lang="en-US" sz="1400" dirty="0">
                <a:solidFill>
                  <a:srgbClr val="FF0000"/>
                </a:solidFill>
              </a:rPr>
              <a:t> </a:t>
            </a:r>
            <a:r>
              <a:rPr lang="en-US" sz="1400" dirty="0" smtClean="0">
                <a:solidFill>
                  <a:srgbClr val="FF0000"/>
                </a:solidFill>
              </a:rPr>
              <a:t> stuff</a:t>
            </a:r>
            <a:r>
              <a:rPr lang="en-US" sz="1400" dirty="0" smtClean="0"/>
              <a:t>) </a:t>
            </a:r>
          </a:p>
        </p:txBody>
      </p:sp>
      <p:sp>
        <p:nvSpPr>
          <p:cNvPr id="44" name="TextBox 43"/>
          <p:cNvSpPr txBox="1"/>
          <p:nvPr/>
        </p:nvSpPr>
        <p:spPr>
          <a:xfrm>
            <a:off x="8229600" y="3742737"/>
            <a:ext cx="2108968" cy="553998"/>
          </a:xfrm>
          <a:prstGeom prst="rect">
            <a:avLst/>
          </a:prstGeom>
          <a:noFill/>
        </p:spPr>
        <p:txBody>
          <a:bodyPr wrap="square" rtlCol="0">
            <a:spAutoFit/>
          </a:bodyPr>
          <a:lstStyle/>
          <a:p>
            <a:r>
              <a:rPr lang="en-US" sz="1400" dirty="0" smtClean="0">
                <a:solidFill>
                  <a:srgbClr val="FF0000"/>
                </a:solidFill>
              </a:rPr>
              <a:t>5. SIP INVITE </a:t>
            </a:r>
          </a:p>
          <a:p>
            <a:r>
              <a:rPr lang="en-US" sz="1400" dirty="0" smtClean="0">
                <a:solidFill>
                  <a:srgbClr val="FF0000"/>
                </a:solidFill>
              </a:rPr>
              <a:t>(SHAKEN A</a:t>
            </a:r>
            <a:r>
              <a:rPr lang="en-US" sz="1600" dirty="0" smtClean="0">
                <a:solidFill>
                  <a:srgbClr val="FF0000"/>
                </a:solidFill>
              </a:rPr>
              <a:t>). </a:t>
            </a:r>
          </a:p>
        </p:txBody>
      </p:sp>
      <p:sp>
        <p:nvSpPr>
          <p:cNvPr id="45" name="Rounded Rectangle 44"/>
          <p:cNvSpPr/>
          <p:nvPr/>
        </p:nvSpPr>
        <p:spPr>
          <a:xfrm>
            <a:off x="10602987" y="3110519"/>
            <a:ext cx="1097987" cy="499733"/>
          </a:xfrm>
          <a:prstGeom prst="roundRect">
            <a:avLst>
              <a:gd name="adj" fmla="val 50000"/>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3"/>
                </a:solidFill>
              </a:rPr>
              <a:t>CVT</a:t>
            </a:r>
            <a:endParaRPr lang="en-US" b="1" dirty="0">
              <a:solidFill>
                <a:schemeClr val="accent3"/>
              </a:solidFill>
            </a:endParaRPr>
          </a:p>
        </p:txBody>
      </p:sp>
      <p:cxnSp>
        <p:nvCxnSpPr>
          <p:cNvPr id="46" name="Straight Arrow Connector 45"/>
          <p:cNvCxnSpPr>
            <a:stCxn id="45" idx="1"/>
            <a:endCxn id="11" idx="3"/>
          </p:cNvCxnSpPr>
          <p:nvPr/>
        </p:nvCxnSpPr>
        <p:spPr>
          <a:xfrm flipH="1">
            <a:off x="9532763" y="3360386"/>
            <a:ext cx="1070224" cy="1"/>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a:off x="9591787" y="3068017"/>
            <a:ext cx="2108968" cy="954107"/>
          </a:xfrm>
          <a:prstGeom prst="rect">
            <a:avLst/>
          </a:prstGeom>
          <a:noFill/>
        </p:spPr>
        <p:txBody>
          <a:bodyPr wrap="square" rtlCol="0">
            <a:spAutoFit/>
          </a:bodyPr>
          <a:lstStyle/>
          <a:p>
            <a:r>
              <a:rPr lang="en-US" sz="1400" dirty="0" smtClean="0">
                <a:solidFill>
                  <a:srgbClr val="FF0000"/>
                </a:solidFill>
              </a:rPr>
              <a:t>7. Validate </a:t>
            </a:r>
          </a:p>
          <a:p>
            <a:r>
              <a:rPr lang="en-US" sz="1400" dirty="0" smtClean="0">
                <a:solidFill>
                  <a:srgbClr val="FF0000"/>
                </a:solidFill>
              </a:rPr>
              <a:t>Identity </a:t>
            </a:r>
          </a:p>
          <a:p>
            <a:r>
              <a:rPr lang="en-US" sz="1400" dirty="0" smtClean="0">
                <a:solidFill>
                  <a:srgbClr val="FF0000"/>
                </a:solidFill>
              </a:rPr>
              <a:t>(</a:t>
            </a:r>
            <a:r>
              <a:rPr lang="en-US" sz="1400" dirty="0" err="1" smtClean="0">
                <a:solidFill>
                  <a:srgbClr val="FF0000"/>
                </a:solidFill>
              </a:rPr>
              <a:t>TNAuthList</a:t>
            </a:r>
            <a:r>
              <a:rPr lang="en-US" sz="1400" dirty="0" smtClean="0">
                <a:solidFill>
                  <a:srgbClr val="FF0000"/>
                </a:solidFill>
              </a:rPr>
              <a:t>+)</a:t>
            </a:r>
          </a:p>
          <a:p>
            <a:r>
              <a:rPr lang="en-US" sz="1400" dirty="0" smtClean="0">
                <a:solidFill>
                  <a:srgbClr val="FF0000"/>
                </a:solidFill>
              </a:rPr>
              <a:t> </a:t>
            </a:r>
            <a:endParaRPr lang="en-US" sz="1600" dirty="0" smtClean="0">
              <a:solidFill>
                <a:srgbClr val="FF0000"/>
              </a:solidFill>
            </a:endParaRPr>
          </a:p>
        </p:txBody>
      </p:sp>
      <p:sp>
        <p:nvSpPr>
          <p:cNvPr id="52" name="TextBox 51"/>
          <p:cNvSpPr txBox="1"/>
          <p:nvPr/>
        </p:nvSpPr>
        <p:spPr>
          <a:xfrm>
            <a:off x="8229600" y="2553645"/>
            <a:ext cx="2108968" cy="307777"/>
          </a:xfrm>
          <a:prstGeom prst="rect">
            <a:avLst/>
          </a:prstGeom>
          <a:noFill/>
        </p:spPr>
        <p:txBody>
          <a:bodyPr wrap="square" rtlCol="0">
            <a:spAutoFit/>
          </a:bodyPr>
          <a:lstStyle/>
          <a:p>
            <a:r>
              <a:rPr lang="en-US" sz="1400" dirty="0" smtClean="0">
                <a:solidFill>
                  <a:srgbClr val="FF0000"/>
                </a:solidFill>
              </a:rPr>
              <a:t>6.  Get Certificate</a:t>
            </a:r>
            <a:endParaRPr lang="en-US" sz="1600" dirty="0" smtClean="0">
              <a:solidFill>
                <a:srgbClr val="FF0000"/>
              </a:solidFill>
            </a:endParaRPr>
          </a:p>
        </p:txBody>
      </p:sp>
      <p:cxnSp>
        <p:nvCxnSpPr>
          <p:cNvPr id="53" name="Straight Arrow Connector 52"/>
          <p:cNvCxnSpPr/>
          <p:nvPr/>
        </p:nvCxnSpPr>
        <p:spPr>
          <a:xfrm flipH="1">
            <a:off x="8926318" y="2196224"/>
            <a:ext cx="903482" cy="914295"/>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flipH="1">
            <a:off x="213016" y="2882562"/>
            <a:ext cx="1524000" cy="338554"/>
          </a:xfrm>
          <a:prstGeom prst="rect">
            <a:avLst/>
          </a:prstGeom>
          <a:noFill/>
        </p:spPr>
        <p:txBody>
          <a:bodyPr wrap="square" rtlCol="0">
            <a:spAutoFit/>
          </a:bodyPr>
          <a:lstStyle/>
          <a:p>
            <a:pPr algn="ctr"/>
            <a:r>
              <a:rPr lang="en-US" sz="1600" dirty="0" smtClean="0"/>
              <a:t>TNSP</a:t>
            </a:r>
          </a:p>
        </p:txBody>
      </p:sp>
      <p:cxnSp>
        <p:nvCxnSpPr>
          <p:cNvPr id="60" name="Straight Arrow Connector 59"/>
          <p:cNvCxnSpPr/>
          <p:nvPr/>
        </p:nvCxnSpPr>
        <p:spPr>
          <a:xfrm flipH="1">
            <a:off x="2039661" y="2667394"/>
            <a:ext cx="6350" cy="1075343"/>
          </a:xfrm>
          <a:prstGeom prst="straightConnector1">
            <a:avLst/>
          </a:prstGeom>
          <a:ln w="28575" cmpd="sng">
            <a:solidFill>
              <a:srgbClr val="3366FF"/>
            </a:solidFill>
            <a:prstDash val="dashDot"/>
            <a:headEnd type="arrow"/>
            <a:tailEnd type="arrow"/>
          </a:ln>
        </p:spPr>
        <p:style>
          <a:lnRef idx="2">
            <a:schemeClr val="accent1"/>
          </a:lnRef>
          <a:fillRef idx="0">
            <a:schemeClr val="accent1"/>
          </a:fillRef>
          <a:effectRef idx="1">
            <a:schemeClr val="accent1"/>
          </a:effectRef>
          <a:fontRef idx="minor">
            <a:schemeClr val="tx1"/>
          </a:fontRef>
        </p:style>
      </p:cxnSp>
      <p:sp>
        <p:nvSpPr>
          <p:cNvPr id="63" name="TextBox 62"/>
          <p:cNvSpPr txBox="1"/>
          <p:nvPr/>
        </p:nvSpPr>
        <p:spPr>
          <a:xfrm>
            <a:off x="1737016" y="3272580"/>
            <a:ext cx="1759904" cy="307777"/>
          </a:xfrm>
          <a:prstGeom prst="rect">
            <a:avLst/>
          </a:prstGeom>
          <a:noFill/>
        </p:spPr>
        <p:txBody>
          <a:bodyPr wrap="none" rtlCol="0">
            <a:spAutoFit/>
          </a:bodyPr>
          <a:lstStyle/>
          <a:p>
            <a:r>
              <a:rPr lang="en-US" sz="1400" dirty="0" smtClean="0"/>
              <a:t>0.  Get/Configure TNs</a:t>
            </a:r>
          </a:p>
        </p:txBody>
      </p:sp>
      <p:sp>
        <p:nvSpPr>
          <p:cNvPr id="64" name="Magnetic Disk 63"/>
          <p:cNvSpPr/>
          <p:nvPr/>
        </p:nvSpPr>
        <p:spPr>
          <a:xfrm>
            <a:off x="1324638" y="1781251"/>
            <a:ext cx="1430046" cy="947984"/>
          </a:xfrm>
          <a:prstGeom prst="flowChartMagneticDisk">
            <a:avLst/>
          </a:prstGeom>
          <a:solidFill>
            <a:srgbClr val="2D53CD"/>
          </a:solidFill>
          <a:ln>
            <a:solidFill>
              <a:srgbClr val="0000FF"/>
            </a:solidFill>
          </a:ln>
        </p:spPr>
        <p:style>
          <a:lnRef idx="1">
            <a:schemeClr val="accent1"/>
          </a:lnRef>
          <a:fillRef idx="3">
            <a:schemeClr val="accent1"/>
          </a:fillRef>
          <a:effectRef idx="2">
            <a:schemeClr val="accent1"/>
          </a:effectRef>
          <a:fontRef idx="minor">
            <a:schemeClr val="lt1"/>
          </a:fontRef>
        </p:style>
        <p:txBody>
          <a:bodyPr/>
          <a:lstStyle/>
          <a:p>
            <a:pPr algn="ctr"/>
            <a:r>
              <a:rPr lang="en-US" sz="1200" dirty="0" smtClean="0">
                <a:solidFill>
                  <a:schemeClr val="bg1"/>
                </a:solidFill>
              </a:rPr>
              <a:t>SPC’s TNs </a:t>
            </a:r>
          </a:p>
          <a:p>
            <a:pPr algn="ctr"/>
            <a:r>
              <a:rPr lang="en-US" sz="1200" dirty="0" smtClean="0">
                <a:solidFill>
                  <a:schemeClr val="bg1"/>
                </a:solidFill>
              </a:rPr>
              <a:t>Assigned to </a:t>
            </a:r>
          </a:p>
          <a:p>
            <a:pPr algn="ctr"/>
            <a:r>
              <a:rPr lang="en-US" sz="1200" dirty="0" smtClean="0">
                <a:solidFill>
                  <a:schemeClr val="bg1"/>
                </a:solidFill>
              </a:rPr>
              <a:t>TN Customers</a:t>
            </a:r>
            <a:endParaRPr lang="en-US" sz="1200" dirty="0">
              <a:solidFill>
                <a:schemeClr val="bg1"/>
              </a:solidFill>
            </a:endParaRPr>
          </a:p>
        </p:txBody>
      </p:sp>
      <p:sp>
        <p:nvSpPr>
          <p:cNvPr id="65" name="TextBox 64"/>
          <p:cNvSpPr txBox="1"/>
          <p:nvPr/>
        </p:nvSpPr>
        <p:spPr>
          <a:xfrm>
            <a:off x="746416" y="3719818"/>
            <a:ext cx="2453968" cy="338554"/>
          </a:xfrm>
          <a:prstGeom prst="rect">
            <a:avLst/>
          </a:prstGeom>
          <a:solidFill>
            <a:srgbClr val="7ABFFF"/>
          </a:solidFill>
          <a:ln>
            <a:solidFill>
              <a:srgbClr val="2658C3"/>
            </a:solidFill>
          </a:ln>
        </p:spPr>
        <p:txBody>
          <a:bodyPr wrap="square" rtlCol="0">
            <a:spAutoFit/>
          </a:bodyPr>
          <a:lstStyle/>
          <a:p>
            <a:pPr algn="ctr"/>
            <a:r>
              <a:rPr lang="en-US" sz="1600" dirty="0" smtClean="0"/>
              <a:t>Assigned TNs</a:t>
            </a:r>
            <a:endParaRPr lang="en-US" sz="1600" dirty="0"/>
          </a:p>
        </p:txBody>
      </p:sp>
      <p:sp>
        <p:nvSpPr>
          <p:cNvPr id="57" name="Rounded Rectangle 56"/>
          <p:cNvSpPr/>
          <p:nvPr/>
        </p:nvSpPr>
        <p:spPr>
          <a:xfrm>
            <a:off x="526488" y="1572221"/>
            <a:ext cx="3276347" cy="1648896"/>
          </a:xfrm>
          <a:prstGeom prst="roundRect">
            <a:avLst/>
          </a:prstGeom>
          <a:noFill/>
          <a:ln>
            <a:solidFill>
              <a:srgbClr val="333333"/>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endParaRPr>
          </a:p>
        </p:txBody>
      </p:sp>
      <p:sp>
        <p:nvSpPr>
          <p:cNvPr id="59" name="Rounded Rectangle 58"/>
          <p:cNvSpPr/>
          <p:nvPr/>
        </p:nvSpPr>
        <p:spPr>
          <a:xfrm>
            <a:off x="4324878" y="1946358"/>
            <a:ext cx="2456922" cy="4149642"/>
          </a:xfrm>
          <a:prstGeom prst="roundRect">
            <a:avLst/>
          </a:prstGeom>
          <a:noFill/>
          <a:ln>
            <a:solidFill>
              <a:srgbClr val="333333"/>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Magnetic Disk 61"/>
          <p:cNvSpPr/>
          <p:nvPr/>
        </p:nvSpPr>
        <p:spPr>
          <a:xfrm>
            <a:off x="4267668" y="462047"/>
            <a:ext cx="1234945" cy="1234444"/>
          </a:xfrm>
          <a:prstGeom prst="flowChartMagneticDisk">
            <a:avLst/>
          </a:prstGeom>
          <a:solidFill>
            <a:srgbClr val="7ABFFF"/>
          </a:solidFill>
          <a:ln>
            <a:solidFill>
              <a:srgbClr val="3366FF"/>
            </a:solidFill>
          </a:ln>
        </p:spPr>
        <p:style>
          <a:lnRef idx="1">
            <a:schemeClr val="accent1"/>
          </a:lnRef>
          <a:fillRef idx="3">
            <a:schemeClr val="accent1"/>
          </a:fillRef>
          <a:effectRef idx="2">
            <a:schemeClr val="accent1"/>
          </a:effectRef>
          <a:fontRef idx="minor">
            <a:schemeClr val="lt1"/>
          </a:fontRef>
        </p:style>
        <p:txBody>
          <a:bodyPr/>
          <a:lstStyle/>
          <a:p>
            <a:pPr algn="ctr"/>
            <a:r>
              <a:rPr lang="en-US" sz="1400" i="1" dirty="0" smtClean="0">
                <a:solidFill>
                  <a:srgbClr val="33383A"/>
                </a:solidFill>
              </a:rPr>
              <a:t>TNSP Assigned TNs  </a:t>
            </a:r>
          </a:p>
          <a:p>
            <a:pPr algn="ctr"/>
            <a:r>
              <a:rPr lang="en-US" sz="1400" i="1" dirty="0" smtClean="0">
                <a:solidFill>
                  <a:srgbClr val="33383A"/>
                </a:solidFill>
              </a:rPr>
              <a:t>DBs</a:t>
            </a:r>
            <a:endParaRPr lang="en-US" sz="1400" i="1" dirty="0">
              <a:solidFill>
                <a:srgbClr val="33383A"/>
              </a:solidFill>
            </a:endParaRPr>
          </a:p>
        </p:txBody>
      </p:sp>
      <p:cxnSp>
        <p:nvCxnSpPr>
          <p:cNvPr id="66" name="Straight Arrow Connector 65"/>
          <p:cNvCxnSpPr/>
          <p:nvPr/>
        </p:nvCxnSpPr>
        <p:spPr>
          <a:xfrm flipH="1">
            <a:off x="2667000" y="950716"/>
            <a:ext cx="1600668" cy="830535"/>
          </a:xfrm>
          <a:prstGeom prst="straightConnector1">
            <a:avLst/>
          </a:prstGeom>
          <a:ln w="28575" cmpd="sng">
            <a:solidFill>
              <a:srgbClr val="3366FF"/>
            </a:solidFill>
            <a:prstDash val="dashDot"/>
            <a:headEnd type="arrow"/>
            <a:tailEnd type="arrow"/>
          </a:ln>
        </p:spPr>
        <p:style>
          <a:lnRef idx="2">
            <a:schemeClr val="accent1"/>
          </a:lnRef>
          <a:fillRef idx="0">
            <a:schemeClr val="accent1"/>
          </a:fillRef>
          <a:effectRef idx="1">
            <a:schemeClr val="accent1"/>
          </a:effectRef>
          <a:fontRef idx="minor">
            <a:schemeClr val="tx1"/>
          </a:fontRef>
        </p:style>
      </p:cxnSp>
      <p:sp>
        <p:nvSpPr>
          <p:cNvPr id="67" name="Rounded Rectangle 66"/>
          <p:cNvSpPr/>
          <p:nvPr/>
        </p:nvSpPr>
        <p:spPr>
          <a:xfrm>
            <a:off x="2086638" y="5269266"/>
            <a:ext cx="1238519" cy="375935"/>
          </a:xfrm>
          <a:prstGeom prst="roundRect">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3"/>
                </a:solidFill>
              </a:rPr>
              <a:t>TNC-AS</a:t>
            </a:r>
            <a:endParaRPr lang="en-US" b="1" dirty="0">
              <a:solidFill>
                <a:schemeClr val="accent3"/>
              </a:solidFill>
            </a:endParaRPr>
          </a:p>
        </p:txBody>
      </p:sp>
      <p:sp>
        <p:nvSpPr>
          <p:cNvPr id="68" name="Rounded Rectangle 67"/>
          <p:cNvSpPr/>
          <p:nvPr/>
        </p:nvSpPr>
        <p:spPr>
          <a:xfrm>
            <a:off x="2047740" y="5808281"/>
            <a:ext cx="1238519" cy="448797"/>
          </a:xfrm>
          <a:prstGeom prst="roundRect">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3"/>
                </a:solidFill>
              </a:rPr>
              <a:t>TNC-KMS</a:t>
            </a:r>
            <a:endParaRPr lang="en-US" b="1" dirty="0">
              <a:solidFill>
                <a:schemeClr val="accent3"/>
              </a:solidFill>
            </a:endParaRPr>
          </a:p>
        </p:txBody>
      </p:sp>
      <p:sp>
        <p:nvSpPr>
          <p:cNvPr id="69" name="TextBox 68"/>
          <p:cNvSpPr txBox="1"/>
          <p:nvPr/>
        </p:nvSpPr>
        <p:spPr>
          <a:xfrm>
            <a:off x="1471354" y="4942847"/>
            <a:ext cx="2108968" cy="307777"/>
          </a:xfrm>
          <a:prstGeom prst="rect">
            <a:avLst/>
          </a:prstGeom>
          <a:noFill/>
        </p:spPr>
        <p:txBody>
          <a:bodyPr wrap="square" rtlCol="0">
            <a:spAutoFit/>
          </a:bodyPr>
          <a:lstStyle/>
          <a:p>
            <a:r>
              <a:rPr lang="en-US" sz="1400" i="1" dirty="0" smtClean="0">
                <a:solidFill>
                  <a:srgbClr val="FF0000"/>
                </a:solidFill>
              </a:rPr>
              <a:t>1.1. SIP INVITE </a:t>
            </a:r>
            <a:endParaRPr lang="en-US" sz="1600" i="1" dirty="0" smtClean="0">
              <a:solidFill>
                <a:srgbClr val="FF0000"/>
              </a:solidFill>
            </a:endParaRPr>
          </a:p>
        </p:txBody>
      </p:sp>
      <p:sp>
        <p:nvSpPr>
          <p:cNvPr id="70" name="TextBox 69"/>
          <p:cNvSpPr txBox="1"/>
          <p:nvPr/>
        </p:nvSpPr>
        <p:spPr>
          <a:xfrm>
            <a:off x="582195" y="5322623"/>
            <a:ext cx="1369482" cy="338554"/>
          </a:xfrm>
          <a:prstGeom prst="rect">
            <a:avLst/>
          </a:prstGeom>
          <a:solidFill>
            <a:srgbClr val="7ABFFF"/>
          </a:solidFill>
          <a:ln>
            <a:solidFill>
              <a:srgbClr val="2658C3"/>
            </a:solidFill>
          </a:ln>
        </p:spPr>
        <p:txBody>
          <a:bodyPr wrap="square" rtlCol="0">
            <a:spAutoFit/>
          </a:bodyPr>
          <a:lstStyle/>
          <a:p>
            <a:pPr algn="ctr"/>
            <a:r>
              <a:rPr lang="en-US" sz="1600" dirty="0" smtClean="0"/>
              <a:t>TN RCD</a:t>
            </a:r>
            <a:endParaRPr lang="en-US" sz="1600" dirty="0"/>
          </a:p>
        </p:txBody>
      </p:sp>
      <p:sp>
        <p:nvSpPr>
          <p:cNvPr id="71" name="Rounded Rectangle 70"/>
          <p:cNvSpPr/>
          <p:nvPr/>
        </p:nvSpPr>
        <p:spPr>
          <a:xfrm>
            <a:off x="3528277" y="6306603"/>
            <a:ext cx="1026213" cy="527181"/>
          </a:xfrm>
          <a:prstGeom prst="roundRect">
            <a:avLst/>
          </a:prstGeom>
          <a:solidFill>
            <a:schemeClr val="bg1">
              <a:lumMod val="8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3"/>
                </a:solidFill>
              </a:rPr>
              <a:t>TN </a:t>
            </a:r>
            <a:r>
              <a:rPr lang="en-US" b="1" dirty="0" err="1" smtClean="0">
                <a:solidFill>
                  <a:schemeClr val="accent3"/>
                </a:solidFill>
              </a:rPr>
              <a:t>Cust</a:t>
            </a:r>
            <a:r>
              <a:rPr lang="en-US" b="1" dirty="0" smtClean="0">
                <a:solidFill>
                  <a:schemeClr val="accent3"/>
                </a:solidFill>
              </a:rPr>
              <a:t>-</a:t>
            </a:r>
            <a:r>
              <a:rPr lang="en-US" b="1" dirty="0">
                <a:solidFill>
                  <a:schemeClr val="accent3"/>
                </a:solidFill>
              </a:rPr>
              <a:t>CA</a:t>
            </a:r>
          </a:p>
        </p:txBody>
      </p:sp>
      <p:sp>
        <p:nvSpPr>
          <p:cNvPr id="72" name="Rounded Rectangle 71"/>
          <p:cNvSpPr/>
          <p:nvPr/>
        </p:nvSpPr>
        <p:spPr>
          <a:xfrm>
            <a:off x="5073514" y="6277940"/>
            <a:ext cx="1513014" cy="584508"/>
          </a:xfrm>
          <a:prstGeom prst="roundRect">
            <a:avLst/>
          </a:prstGeom>
          <a:solidFill>
            <a:schemeClr val="bg1">
              <a:lumMod val="8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rPr>
              <a:t>CR (</a:t>
            </a:r>
            <a:r>
              <a:rPr lang="en-US" b="1" dirty="0" err="1" smtClean="0">
                <a:solidFill>
                  <a:schemeClr val="tx1"/>
                </a:solidFill>
              </a:rPr>
              <a:t>TNCust</a:t>
            </a:r>
            <a:r>
              <a:rPr lang="en-US" b="1" dirty="0" smtClean="0">
                <a:solidFill>
                  <a:schemeClr val="tx1"/>
                </a:solidFill>
              </a:rPr>
              <a:t>)</a:t>
            </a:r>
            <a:endParaRPr lang="en-US" b="1" dirty="0">
              <a:solidFill>
                <a:schemeClr val="tx1"/>
              </a:solidFill>
            </a:endParaRPr>
          </a:p>
        </p:txBody>
      </p:sp>
      <p:cxnSp>
        <p:nvCxnSpPr>
          <p:cNvPr id="73" name="Straight Arrow Connector 72"/>
          <p:cNvCxnSpPr>
            <a:stCxn id="71" idx="1"/>
            <a:endCxn id="68" idx="2"/>
          </p:cNvCxnSpPr>
          <p:nvPr/>
        </p:nvCxnSpPr>
        <p:spPr>
          <a:xfrm flipH="1" flipV="1">
            <a:off x="2667000" y="6257078"/>
            <a:ext cx="861277" cy="313116"/>
          </a:xfrm>
          <a:prstGeom prst="straightConnector1">
            <a:avLst/>
          </a:prstGeom>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74" name="Straight Arrow Connector 73"/>
          <p:cNvCxnSpPr>
            <a:stCxn id="71" idx="3"/>
            <a:endCxn id="72" idx="1"/>
          </p:cNvCxnSpPr>
          <p:nvPr/>
        </p:nvCxnSpPr>
        <p:spPr>
          <a:xfrm>
            <a:off x="4554490" y="6570194"/>
            <a:ext cx="519024" cy="0"/>
          </a:xfrm>
          <a:prstGeom prst="straightConnector1">
            <a:avLst/>
          </a:prstGeom>
          <a:ln>
            <a:solidFill>
              <a:srgbClr val="333333"/>
            </a:solidFill>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80" name="Straight Arrow Connector 79"/>
          <p:cNvCxnSpPr/>
          <p:nvPr/>
        </p:nvCxnSpPr>
        <p:spPr>
          <a:xfrm>
            <a:off x="2754684" y="4871141"/>
            <a:ext cx="0" cy="412916"/>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81" name="Elbow Connector 80"/>
          <p:cNvCxnSpPr/>
          <p:nvPr/>
        </p:nvCxnSpPr>
        <p:spPr>
          <a:xfrm rot="10800000">
            <a:off x="5511910" y="804002"/>
            <a:ext cx="5930388" cy="2555614"/>
          </a:xfrm>
          <a:prstGeom prst="bentConnector3">
            <a:avLst>
              <a:gd name="adj1" fmla="val 4493"/>
            </a:avLst>
          </a:prstGeom>
          <a:ln w="28575" cmpd="sng">
            <a:solidFill>
              <a:srgbClr val="3366FF"/>
            </a:solidFill>
            <a:tailEnd type="arrow"/>
          </a:ln>
        </p:spPr>
        <p:style>
          <a:lnRef idx="2">
            <a:schemeClr val="accent1"/>
          </a:lnRef>
          <a:fillRef idx="0">
            <a:schemeClr val="accent1"/>
          </a:fillRef>
          <a:effectRef idx="1">
            <a:schemeClr val="accent1"/>
          </a:effectRef>
          <a:fontRef idx="minor">
            <a:schemeClr val="tx1"/>
          </a:fontRef>
        </p:style>
      </p:cxnSp>
      <p:sp>
        <p:nvSpPr>
          <p:cNvPr id="82" name="TextBox 81"/>
          <p:cNvSpPr txBox="1"/>
          <p:nvPr/>
        </p:nvSpPr>
        <p:spPr>
          <a:xfrm>
            <a:off x="10602987" y="2030425"/>
            <a:ext cx="1941708" cy="523220"/>
          </a:xfrm>
          <a:prstGeom prst="rect">
            <a:avLst/>
          </a:prstGeom>
          <a:noFill/>
        </p:spPr>
        <p:txBody>
          <a:bodyPr wrap="square" rtlCol="0">
            <a:spAutoFit/>
          </a:bodyPr>
          <a:lstStyle/>
          <a:p>
            <a:r>
              <a:rPr lang="en-US" sz="1400" i="1" dirty="0" smtClean="0">
                <a:solidFill>
                  <a:srgbClr val="FF0000"/>
                </a:solidFill>
              </a:rPr>
              <a:t>7.1 Validate TN </a:t>
            </a:r>
          </a:p>
          <a:p>
            <a:r>
              <a:rPr lang="en-US" sz="1400" i="1" dirty="0" smtClean="0">
                <a:solidFill>
                  <a:srgbClr val="FF0000"/>
                </a:solidFill>
              </a:rPr>
              <a:t>assigned to SPC</a:t>
            </a:r>
            <a:endParaRPr lang="en-US" sz="1600" i="1" dirty="0" smtClean="0">
              <a:solidFill>
                <a:srgbClr val="FF0000"/>
              </a:solidFill>
            </a:endParaRPr>
          </a:p>
        </p:txBody>
      </p:sp>
      <p:cxnSp>
        <p:nvCxnSpPr>
          <p:cNvPr id="85" name="Straight Arrow Connector 84"/>
          <p:cNvCxnSpPr/>
          <p:nvPr/>
        </p:nvCxnSpPr>
        <p:spPr>
          <a:xfrm>
            <a:off x="2667000" y="5570593"/>
            <a:ext cx="0" cy="297038"/>
          </a:xfrm>
          <a:prstGeom prst="straightConnector1">
            <a:avLst/>
          </a:prstGeom>
          <a:ln>
            <a:solidFill>
              <a:srgbClr val="333333"/>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83" name="Rounded Rectangle 82"/>
          <p:cNvSpPr/>
          <p:nvPr/>
        </p:nvSpPr>
        <p:spPr>
          <a:xfrm>
            <a:off x="9254241" y="1490681"/>
            <a:ext cx="1348745" cy="705543"/>
          </a:xfrm>
          <a:prstGeom prst="roundRect">
            <a:avLst/>
          </a:prstGeom>
          <a:solidFill>
            <a:schemeClr val="bg1">
              <a:lumMod val="8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STI-</a:t>
            </a:r>
            <a:r>
              <a:rPr lang="en-US" b="1" dirty="0" smtClean="0">
                <a:solidFill>
                  <a:schemeClr val="tx1"/>
                </a:solidFill>
              </a:rPr>
              <a:t>CR </a:t>
            </a:r>
          </a:p>
          <a:p>
            <a:pPr algn="ctr"/>
            <a:r>
              <a:rPr lang="en-US" b="1" dirty="0" smtClean="0">
                <a:solidFill>
                  <a:schemeClr val="tx1"/>
                </a:solidFill>
              </a:rPr>
              <a:t>(</a:t>
            </a:r>
            <a:r>
              <a:rPr lang="en-US" b="1" dirty="0" err="1" smtClean="0">
                <a:solidFill>
                  <a:schemeClr val="tx1"/>
                </a:solidFill>
              </a:rPr>
              <a:t>TNCust</a:t>
            </a:r>
            <a:r>
              <a:rPr lang="en-US" b="1" dirty="0" smtClean="0">
                <a:solidFill>
                  <a:schemeClr val="tx1"/>
                </a:solidFill>
              </a:rPr>
              <a:t>)</a:t>
            </a:r>
            <a:endParaRPr lang="en-US" b="1" dirty="0">
              <a:solidFill>
                <a:schemeClr val="tx1"/>
              </a:solidFill>
            </a:endParaRPr>
          </a:p>
        </p:txBody>
      </p:sp>
    </p:spTree>
    <p:extLst>
      <p:ext uri="{BB962C8B-B14F-4D97-AF65-F5344CB8AC3E}">
        <p14:creationId xmlns:p14="http://schemas.microsoft.com/office/powerpoint/2010/main" val="646581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7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AB224B-1C7C-314D-AC29-E08A199F307D}"/>
              </a:ext>
            </a:extLst>
          </p:cNvPr>
          <p:cNvSpPr>
            <a:spLocks noGrp="1"/>
          </p:cNvSpPr>
          <p:nvPr>
            <p:ph type="title"/>
          </p:nvPr>
        </p:nvSpPr>
        <p:spPr>
          <a:xfrm>
            <a:off x="389563" y="325751"/>
            <a:ext cx="9516437" cy="564257"/>
          </a:xfrm>
        </p:spPr>
        <p:txBody>
          <a:bodyPr/>
          <a:lstStyle/>
          <a:p>
            <a:r>
              <a:rPr lang="en-US" dirty="0" smtClean="0"/>
              <a:t>Scenario (3)</a:t>
            </a:r>
            <a:endParaRPr lang="en-US" dirty="0"/>
          </a:p>
        </p:txBody>
      </p:sp>
      <p:sp>
        <p:nvSpPr>
          <p:cNvPr id="3" name="Content Placeholder 2">
            <a:extLst>
              <a:ext uri="{FF2B5EF4-FFF2-40B4-BE49-F238E27FC236}">
                <a16:creationId xmlns:a16="http://schemas.microsoft.com/office/drawing/2014/main" xmlns="" id="{46093C6C-3F8F-3A47-ACB2-D8DC1BD5DDE3}"/>
              </a:ext>
            </a:extLst>
          </p:cNvPr>
          <p:cNvSpPr>
            <a:spLocks noGrp="1"/>
          </p:cNvSpPr>
          <p:nvPr>
            <p:ph idx="1"/>
          </p:nvPr>
        </p:nvSpPr>
        <p:spPr>
          <a:xfrm>
            <a:off x="421313" y="1289050"/>
            <a:ext cx="11305374" cy="5075871"/>
          </a:xfrm>
        </p:spPr>
        <p:txBody>
          <a:bodyPr>
            <a:normAutofit fontScale="70000" lnSpcReduction="20000"/>
          </a:bodyPr>
          <a:lstStyle/>
          <a:p>
            <a:pPr>
              <a:lnSpc>
                <a:spcPct val="120000"/>
              </a:lnSpc>
            </a:pPr>
            <a:r>
              <a:rPr lang="en-US" dirty="0" smtClean="0"/>
              <a:t>Originating </a:t>
            </a:r>
            <a:r>
              <a:rPr lang="en-US" dirty="0"/>
              <a:t>SP is not the TN Provider &amp; Originating SP has no relationship with the TN Customer.  </a:t>
            </a:r>
            <a:endParaRPr lang="en-US" dirty="0" smtClean="0"/>
          </a:p>
          <a:p>
            <a:pPr>
              <a:lnSpc>
                <a:spcPct val="120000"/>
              </a:lnSpc>
            </a:pPr>
            <a:r>
              <a:rPr lang="en-US" dirty="0" smtClean="0"/>
              <a:t>SIP </a:t>
            </a:r>
            <a:r>
              <a:rPr lang="en-US" dirty="0"/>
              <a:t>INVITE may have passed through one or more intermediaries prior to reaching the Originating SP.  </a:t>
            </a:r>
          </a:p>
          <a:p>
            <a:pPr>
              <a:lnSpc>
                <a:spcPct val="120000"/>
              </a:lnSpc>
            </a:pPr>
            <a:r>
              <a:rPr lang="en-US" dirty="0" smtClean="0"/>
              <a:t>If the incoming </a:t>
            </a:r>
            <a:r>
              <a:rPr lang="en-US" dirty="0"/>
              <a:t>INVITE </a:t>
            </a:r>
            <a:r>
              <a:rPr lang="en-US" dirty="0" smtClean="0"/>
              <a:t>contains </a:t>
            </a:r>
            <a:r>
              <a:rPr lang="en-US" dirty="0"/>
              <a:t>a SIP Identity header field.  </a:t>
            </a:r>
            <a:endParaRPr lang="en-US" dirty="0" smtClean="0"/>
          </a:p>
          <a:p>
            <a:pPr lvl="1">
              <a:lnSpc>
                <a:spcPct val="120000"/>
              </a:lnSpc>
            </a:pPr>
            <a:r>
              <a:rPr lang="en-US" dirty="0" smtClean="0"/>
              <a:t>OSP should verify the Identity in the incoming SIP Invite.  </a:t>
            </a:r>
            <a:endParaRPr lang="en-US" dirty="0"/>
          </a:p>
          <a:p>
            <a:pPr lvl="1">
              <a:lnSpc>
                <a:spcPct val="120000"/>
              </a:lnSpc>
            </a:pPr>
            <a:r>
              <a:rPr lang="en-US" dirty="0" smtClean="0"/>
              <a:t>Incoming INVITE may also include an </a:t>
            </a:r>
            <a:r>
              <a:rPr lang="en-US" dirty="0"/>
              <a:t>RCD </a:t>
            </a:r>
            <a:r>
              <a:rPr lang="en-US" dirty="0" err="1" smtClean="0"/>
              <a:t>PASSport</a:t>
            </a:r>
            <a:endParaRPr lang="en-US" dirty="0" smtClean="0"/>
          </a:p>
          <a:p>
            <a:pPr lvl="1">
              <a:lnSpc>
                <a:spcPct val="120000"/>
              </a:lnSpc>
            </a:pPr>
            <a:r>
              <a:rPr lang="en-US" dirty="0" smtClean="0"/>
              <a:t>OSP </a:t>
            </a:r>
            <a:r>
              <a:rPr lang="en-US" dirty="0"/>
              <a:t>should add an additional SIP Identity header field to capture “</a:t>
            </a:r>
            <a:r>
              <a:rPr lang="en-US" dirty="0" err="1"/>
              <a:t>origid</a:t>
            </a:r>
            <a:r>
              <a:rPr lang="en-US" dirty="0"/>
              <a:t>” for </a:t>
            </a:r>
            <a:r>
              <a:rPr lang="en-US" dirty="0" err="1"/>
              <a:t>traceback</a:t>
            </a:r>
            <a:r>
              <a:rPr lang="en-US" dirty="0"/>
              <a:t>. </a:t>
            </a:r>
          </a:p>
          <a:p>
            <a:pPr>
              <a:lnSpc>
                <a:spcPct val="120000"/>
              </a:lnSpc>
            </a:pPr>
            <a:r>
              <a:rPr lang="en-US" dirty="0"/>
              <a:t>If not authenticated (i.e., no Identity header field in the incoming </a:t>
            </a:r>
            <a:r>
              <a:rPr lang="en-US" dirty="0" smtClean="0"/>
              <a:t>INVITE or verification fails), </a:t>
            </a:r>
            <a:r>
              <a:rPr lang="en-US" dirty="0"/>
              <a:t>the OSP should </a:t>
            </a:r>
            <a:r>
              <a:rPr lang="en-US" dirty="0" smtClean="0"/>
              <a:t>add a SIP Identity header field with Attestation of </a:t>
            </a:r>
            <a:r>
              <a:rPr lang="en-US" dirty="0"/>
              <a:t>“C</a:t>
            </a:r>
            <a:r>
              <a:rPr lang="en-US" dirty="0" smtClean="0"/>
              <a:t>”. </a:t>
            </a:r>
          </a:p>
          <a:p>
            <a:pPr>
              <a:lnSpc>
                <a:spcPct val="120000"/>
              </a:lnSpc>
            </a:pPr>
            <a:r>
              <a:rPr lang="en-US" dirty="0"/>
              <a:t>Terminating SP </a:t>
            </a:r>
            <a:r>
              <a:rPr lang="en-US" dirty="0" smtClean="0"/>
              <a:t>may receive more than one SIP Identity </a:t>
            </a:r>
            <a:r>
              <a:rPr lang="en-US" dirty="0"/>
              <a:t>header field with a SHAKEN </a:t>
            </a:r>
            <a:r>
              <a:rPr lang="en-US" dirty="0" err="1" smtClean="0"/>
              <a:t>PASSporT</a:t>
            </a:r>
            <a:r>
              <a:rPr lang="en-US" dirty="0" smtClean="0"/>
              <a:t> and should verify each.  </a:t>
            </a:r>
            <a:endParaRPr lang="en-US" dirty="0"/>
          </a:p>
          <a:p>
            <a:pPr>
              <a:lnSpc>
                <a:spcPct val="120000"/>
              </a:lnSpc>
            </a:pPr>
            <a:r>
              <a:rPr lang="en-US" dirty="0"/>
              <a:t>Terminating SP may also receive additional Identity header fields with other </a:t>
            </a:r>
            <a:r>
              <a:rPr lang="en-US" dirty="0" err="1"/>
              <a:t>PASSporTs</a:t>
            </a:r>
            <a:r>
              <a:rPr lang="en-US" dirty="0"/>
              <a:t> such as RCD (and Divert).</a:t>
            </a:r>
          </a:p>
          <a:p>
            <a:pPr>
              <a:lnSpc>
                <a:spcPct val="120000"/>
              </a:lnSpc>
            </a:pPr>
            <a:endParaRPr lang="en-US" dirty="0" smtClean="0"/>
          </a:p>
          <a:p>
            <a:pPr marL="457200" lvl="1" indent="0">
              <a:lnSpc>
                <a:spcPct val="120000"/>
              </a:lnSpc>
              <a:buNone/>
            </a:pPr>
            <a:endParaRPr lang="en-US" dirty="0"/>
          </a:p>
        </p:txBody>
      </p:sp>
      <p:sp>
        <p:nvSpPr>
          <p:cNvPr id="5" name="Slide Number Placeholder 4">
            <a:extLst>
              <a:ext uri="{FF2B5EF4-FFF2-40B4-BE49-F238E27FC236}">
                <a16:creationId xmlns:a16="http://schemas.microsoft.com/office/drawing/2014/main" xmlns="" id="{3707FE69-FFB1-D549-9FDF-736067FAE0D2}"/>
              </a:ext>
            </a:extLst>
          </p:cNvPr>
          <p:cNvSpPr>
            <a:spLocks noGrp="1"/>
          </p:cNvSpPr>
          <p:nvPr>
            <p:ph type="sldNum" sz="quarter" idx="4"/>
          </p:nvPr>
        </p:nvSpPr>
        <p:spPr/>
        <p:txBody>
          <a:bodyPr/>
          <a:lstStyle/>
          <a:p>
            <a:fld id="{23331C8C-FA04-451E-8E18-09B309337E5D}" type="slidenum">
              <a:rPr lang="en-US" smtClean="0"/>
              <a:pPr/>
              <a:t>13</a:t>
            </a:fld>
            <a:endParaRPr lang="en-US" dirty="0"/>
          </a:p>
        </p:txBody>
      </p:sp>
    </p:spTree>
    <p:extLst>
      <p:ext uri="{BB962C8B-B14F-4D97-AF65-F5344CB8AC3E}">
        <p14:creationId xmlns:p14="http://schemas.microsoft.com/office/powerpoint/2010/main" val="259406332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AB224B-1C7C-314D-AC29-E08A199F307D}"/>
              </a:ext>
            </a:extLst>
          </p:cNvPr>
          <p:cNvSpPr>
            <a:spLocks noGrp="1"/>
          </p:cNvSpPr>
          <p:nvPr>
            <p:ph type="title"/>
          </p:nvPr>
        </p:nvSpPr>
        <p:spPr>
          <a:xfrm>
            <a:off x="247946" y="-23174"/>
            <a:ext cx="9516437" cy="1006429"/>
          </a:xfrm>
        </p:spPr>
        <p:txBody>
          <a:bodyPr/>
          <a:lstStyle/>
          <a:p>
            <a:r>
              <a:rPr lang="en-US" sz="3600" dirty="0" smtClean="0"/>
              <a:t>Scenario (3a </a:t>
            </a:r>
            <a:r>
              <a:rPr lang="mr-IN" sz="3600" dirty="0" smtClean="0"/>
              <a:t>–</a:t>
            </a:r>
            <a:r>
              <a:rPr lang="en-US" sz="3600" dirty="0" smtClean="0"/>
              <a:t>with </a:t>
            </a:r>
            <a:br>
              <a:rPr lang="en-US" sz="3600" dirty="0" smtClean="0"/>
            </a:br>
            <a:r>
              <a:rPr lang="en-US" sz="3600" dirty="0" smtClean="0"/>
              <a:t>RC &amp; SHAKEN A)</a:t>
            </a:r>
            <a:endParaRPr lang="en-US" sz="3600" dirty="0"/>
          </a:p>
        </p:txBody>
      </p:sp>
      <p:sp>
        <p:nvSpPr>
          <p:cNvPr id="5" name="Slide Number Placeholder 4">
            <a:extLst>
              <a:ext uri="{FF2B5EF4-FFF2-40B4-BE49-F238E27FC236}">
                <a16:creationId xmlns:a16="http://schemas.microsoft.com/office/drawing/2014/main" xmlns="" id="{3707FE69-FFB1-D549-9FDF-736067FAE0D2}"/>
              </a:ext>
            </a:extLst>
          </p:cNvPr>
          <p:cNvSpPr>
            <a:spLocks noGrp="1"/>
          </p:cNvSpPr>
          <p:nvPr>
            <p:ph type="sldNum" sz="quarter" idx="4"/>
          </p:nvPr>
        </p:nvSpPr>
        <p:spPr>
          <a:xfrm>
            <a:off x="11700974" y="5314126"/>
            <a:ext cx="438768" cy="253916"/>
          </a:xfrm>
        </p:spPr>
        <p:txBody>
          <a:bodyPr/>
          <a:lstStyle/>
          <a:p>
            <a:fld id="{23331C8C-FA04-451E-8E18-09B309337E5D}" type="slidenum">
              <a:rPr lang="en-US" smtClean="0"/>
              <a:pPr/>
              <a:t>14</a:t>
            </a:fld>
            <a:endParaRPr lang="en-US" dirty="0"/>
          </a:p>
        </p:txBody>
      </p:sp>
      <p:sp>
        <p:nvSpPr>
          <p:cNvPr id="7" name="TextBox 6"/>
          <p:cNvSpPr txBox="1"/>
          <p:nvPr/>
        </p:nvSpPr>
        <p:spPr>
          <a:xfrm>
            <a:off x="8260849" y="5345641"/>
            <a:ext cx="1330938" cy="373471"/>
          </a:xfrm>
          <a:prstGeom prst="rect">
            <a:avLst/>
          </a:prstGeom>
          <a:noFill/>
        </p:spPr>
        <p:txBody>
          <a:bodyPr wrap="none" rtlCol="0">
            <a:spAutoFit/>
          </a:bodyPr>
          <a:lstStyle/>
          <a:p>
            <a:r>
              <a:rPr lang="en-US" sz="1600" dirty="0"/>
              <a:t>Terminating Service </a:t>
            </a:r>
          </a:p>
          <a:p>
            <a:r>
              <a:rPr lang="en-US" sz="1600" dirty="0"/>
              <a:t>         Provider</a:t>
            </a:r>
          </a:p>
        </p:txBody>
      </p:sp>
      <p:sp>
        <p:nvSpPr>
          <p:cNvPr id="8" name="Rounded Rectangle 7"/>
          <p:cNvSpPr/>
          <p:nvPr/>
        </p:nvSpPr>
        <p:spPr>
          <a:xfrm>
            <a:off x="4972518" y="2255243"/>
            <a:ext cx="857503" cy="499733"/>
          </a:xfrm>
          <a:prstGeom prst="roundRect">
            <a:avLst/>
          </a:prstGeom>
          <a:solidFill>
            <a:schemeClr val="bg1">
              <a:lumMod val="8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accent3"/>
                </a:solidFill>
              </a:rPr>
              <a:t>SP-KMS</a:t>
            </a:r>
          </a:p>
        </p:txBody>
      </p:sp>
      <p:sp>
        <p:nvSpPr>
          <p:cNvPr id="9" name="Rounded Rectangle 8"/>
          <p:cNvSpPr/>
          <p:nvPr/>
        </p:nvSpPr>
        <p:spPr>
          <a:xfrm>
            <a:off x="8461359" y="1696491"/>
            <a:ext cx="857503" cy="499733"/>
          </a:xfrm>
          <a:prstGeom prst="roundRect">
            <a:avLst/>
          </a:prstGeom>
          <a:solidFill>
            <a:schemeClr val="bg1">
              <a:lumMod val="8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STI-CR</a:t>
            </a:r>
          </a:p>
        </p:txBody>
      </p:sp>
      <p:sp>
        <p:nvSpPr>
          <p:cNvPr id="10" name="Rounded Rectangle 9"/>
          <p:cNvSpPr/>
          <p:nvPr/>
        </p:nvSpPr>
        <p:spPr>
          <a:xfrm>
            <a:off x="4953119" y="3360386"/>
            <a:ext cx="857503" cy="499733"/>
          </a:xfrm>
          <a:prstGeom prst="roundRect">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accent3"/>
                </a:solidFill>
              </a:rPr>
              <a:t>STI-AS</a:t>
            </a:r>
          </a:p>
        </p:txBody>
      </p:sp>
      <p:sp>
        <p:nvSpPr>
          <p:cNvPr id="11" name="Rounded Rectangle 10"/>
          <p:cNvSpPr/>
          <p:nvPr/>
        </p:nvSpPr>
        <p:spPr>
          <a:xfrm>
            <a:off x="8434776" y="3110520"/>
            <a:ext cx="1097987" cy="499733"/>
          </a:xfrm>
          <a:prstGeom prst="roundRect">
            <a:avLst>
              <a:gd name="adj" fmla="val 50000"/>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accent3"/>
                </a:solidFill>
              </a:rPr>
              <a:t>STI-VS</a:t>
            </a:r>
          </a:p>
        </p:txBody>
      </p:sp>
      <p:sp>
        <p:nvSpPr>
          <p:cNvPr id="12" name="Rounded Rectangle 11"/>
          <p:cNvSpPr/>
          <p:nvPr/>
        </p:nvSpPr>
        <p:spPr>
          <a:xfrm>
            <a:off x="6428890" y="1419122"/>
            <a:ext cx="1026213" cy="527181"/>
          </a:xfrm>
          <a:prstGeom prst="roundRect">
            <a:avLst/>
          </a:prstGeom>
          <a:solidFill>
            <a:schemeClr val="bg1">
              <a:lumMod val="8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accent3"/>
                </a:solidFill>
              </a:rPr>
              <a:t>STI-CA</a:t>
            </a:r>
          </a:p>
        </p:txBody>
      </p:sp>
      <p:sp>
        <p:nvSpPr>
          <p:cNvPr id="14" name="Rounded Rectangle 13"/>
          <p:cNvSpPr/>
          <p:nvPr/>
        </p:nvSpPr>
        <p:spPr>
          <a:xfrm>
            <a:off x="10792632" y="4419314"/>
            <a:ext cx="857503" cy="499733"/>
          </a:xfrm>
          <a:prstGeom prst="roundRect">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3"/>
                </a:solidFill>
              </a:rPr>
              <a:t>SIP UA</a:t>
            </a:r>
            <a:endParaRPr lang="en-US" b="1" dirty="0">
              <a:solidFill>
                <a:schemeClr val="accent3"/>
              </a:solidFill>
            </a:endParaRPr>
          </a:p>
        </p:txBody>
      </p:sp>
      <p:sp>
        <p:nvSpPr>
          <p:cNvPr id="15" name="Rounded Rectangle 14"/>
          <p:cNvSpPr/>
          <p:nvPr/>
        </p:nvSpPr>
        <p:spPr>
          <a:xfrm>
            <a:off x="8016499" y="2505110"/>
            <a:ext cx="2194301" cy="3438489"/>
          </a:xfrm>
          <a:prstGeom prst="roundRect">
            <a:avLst/>
          </a:prstGeom>
          <a:noFill/>
          <a:ln>
            <a:solidFill>
              <a:srgbClr val="333333"/>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6" name="Straight Arrow Connector 15"/>
          <p:cNvCxnSpPr>
            <a:stCxn id="8" idx="3"/>
            <a:endCxn id="9" idx="1"/>
          </p:cNvCxnSpPr>
          <p:nvPr/>
        </p:nvCxnSpPr>
        <p:spPr>
          <a:xfrm flipV="1">
            <a:off x="5830021" y="1946358"/>
            <a:ext cx="2631338" cy="558752"/>
          </a:xfrm>
          <a:prstGeom prst="straightConnector1">
            <a:avLst/>
          </a:prstGeom>
          <a:ln>
            <a:solidFill>
              <a:srgbClr val="333333"/>
            </a:solidFill>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flipH="1">
            <a:off x="5422030" y="1781251"/>
            <a:ext cx="929960" cy="491687"/>
          </a:xfrm>
          <a:prstGeom prst="straightConnector1">
            <a:avLst/>
          </a:prstGeom>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a:off x="5401270" y="2861422"/>
            <a:ext cx="0" cy="498194"/>
          </a:xfrm>
          <a:prstGeom prst="straightConnector1">
            <a:avLst/>
          </a:prstGeom>
          <a:ln>
            <a:solidFill>
              <a:srgbClr val="333333"/>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28" name="Rounded Rectangle 27"/>
          <p:cNvSpPr/>
          <p:nvPr/>
        </p:nvSpPr>
        <p:spPr>
          <a:xfrm>
            <a:off x="690531" y="4443114"/>
            <a:ext cx="857503" cy="499733"/>
          </a:xfrm>
          <a:prstGeom prst="roundRect">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3"/>
                </a:solidFill>
              </a:rPr>
              <a:t>SIP UA</a:t>
            </a:r>
            <a:endParaRPr lang="en-US" b="1" dirty="0">
              <a:solidFill>
                <a:schemeClr val="accent3"/>
              </a:solidFill>
            </a:endParaRPr>
          </a:p>
        </p:txBody>
      </p:sp>
      <p:sp>
        <p:nvSpPr>
          <p:cNvPr id="31" name="Rounded Rectangle 30"/>
          <p:cNvSpPr/>
          <p:nvPr/>
        </p:nvSpPr>
        <p:spPr>
          <a:xfrm>
            <a:off x="4908922" y="4453853"/>
            <a:ext cx="857503" cy="499733"/>
          </a:xfrm>
          <a:prstGeom prst="roundRect">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3"/>
                </a:solidFill>
              </a:rPr>
              <a:t>Call Server</a:t>
            </a:r>
            <a:endParaRPr lang="en-US" b="1" dirty="0">
              <a:solidFill>
                <a:schemeClr val="accent3"/>
              </a:solidFill>
            </a:endParaRPr>
          </a:p>
        </p:txBody>
      </p:sp>
      <p:sp>
        <p:nvSpPr>
          <p:cNvPr id="32" name="Rounded Rectangle 31"/>
          <p:cNvSpPr/>
          <p:nvPr/>
        </p:nvSpPr>
        <p:spPr>
          <a:xfrm>
            <a:off x="2342881" y="4443114"/>
            <a:ext cx="857503" cy="499733"/>
          </a:xfrm>
          <a:prstGeom prst="roundRect">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3"/>
                </a:solidFill>
              </a:rPr>
              <a:t>Call Server</a:t>
            </a:r>
            <a:endParaRPr lang="en-US" b="1" dirty="0">
              <a:solidFill>
                <a:schemeClr val="accent3"/>
              </a:solidFill>
            </a:endParaRPr>
          </a:p>
        </p:txBody>
      </p:sp>
      <p:sp>
        <p:nvSpPr>
          <p:cNvPr id="33" name="Rounded Rectangle 32"/>
          <p:cNvSpPr/>
          <p:nvPr/>
        </p:nvSpPr>
        <p:spPr>
          <a:xfrm>
            <a:off x="8497566" y="4407167"/>
            <a:ext cx="857503" cy="499733"/>
          </a:xfrm>
          <a:prstGeom prst="roundRect">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3"/>
                </a:solidFill>
              </a:rPr>
              <a:t>Call Server</a:t>
            </a:r>
            <a:endParaRPr lang="en-US" b="1" dirty="0">
              <a:solidFill>
                <a:schemeClr val="accent3"/>
              </a:solidFill>
            </a:endParaRPr>
          </a:p>
        </p:txBody>
      </p:sp>
      <p:cxnSp>
        <p:nvCxnSpPr>
          <p:cNvPr id="34" name="Straight Arrow Connector 33"/>
          <p:cNvCxnSpPr>
            <a:stCxn id="10" idx="2"/>
          </p:cNvCxnSpPr>
          <p:nvPr/>
        </p:nvCxnSpPr>
        <p:spPr>
          <a:xfrm>
            <a:off x="5381871" y="3860119"/>
            <a:ext cx="1" cy="582202"/>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a:endCxn id="33" idx="0"/>
          </p:cNvCxnSpPr>
          <p:nvPr/>
        </p:nvCxnSpPr>
        <p:spPr>
          <a:xfrm>
            <a:off x="8926318" y="3610253"/>
            <a:ext cx="0" cy="796914"/>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39" name="Rounded Rectangle 38"/>
          <p:cNvSpPr/>
          <p:nvPr/>
        </p:nvSpPr>
        <p:spPr>
          <a:xfrm>
            <a:off x="529568" y="3610251"/>
            <a:ext cx="3276347" cy="2696352"/>
          </a:xfrm>
          <a:prstGeom prst="roundRect">
            <a:avLst/>
          </a:prstGeom>
          <a:noFill/>
          <a:ln>
            <a:solidFill>
              <a:srgbClr val="333333"/>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endParaRPr>
          </a:p>
        </p:txBody>
      </p:sp>
      <p:cxnSp>
        <p:nvCxnSpPr>
          <p:cNvPr id="40" name="Straight Arrow Connector 39"/>
          <p:cNvCxnSpPr>
            <a:stCxn id="31" idx="3"/>
            <a:endCxn id="33" idx="1"/>
          </p:cNvCxnSpPr>
          <p:nvPr/>
        </p:nvCxnSpPr>
        <p:spPr>
          <a:xfrm flipV="1">
            <a:off x="5766425" y="4657034"/>
            <a:ext cx="2731141" cy="46686"/>
          </a:xfrm>
          <a:prstGeom prst="straightConnector1">
            <a:avLst/>
          </a:prstGeom>
          <a:ln>
            <a:solidFill>
              <a:srgbClr val="FF0000"/>
            </a:solidFill>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a:stCxn id="32" idx="3"/>
            <a:endCxn id="31" idx="1"/>
          </p:cNvCxnSpPr>
          <p:nvPr/>
        </p:nvCxnSpPr>
        <p:spPr>
          <a:xfrm>
            <a:off x="3200384" y="4692981"/>
            <a:ext cx="1708538" cy="10739"/>
          </a:xfrm>
          <a:prstGeom prst="straightConnector1">
            <a:avLst/>
          </a:prstGeom>
          <a:ln>
            <a:solidFill>
              <a:srgbClr val="FF0000"/>
            </a:solidFill>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a:endCxn id="32" idx="1"/>
          </p:cNvCxnSpPr>
          <p:nvPr/>
        </p:nvCxnSpPr>
        <p:spPr>
          <a:xfrm>
            <a:off x="1556363" y="4687611"/>
            <a:ext cx="786518" cy="5370"/>
          </a:xfrm>
          <a:prstGeom prst="straightConnector1">
            <a:avLst/>
          </a:prstGeom>
          <a:ln>
            <a:solidFill>
              <a:srgbClr val="333333"/>
            </a:solidFill>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49" name="TextBox 48"/>
          <p:cNvSpPr txBox="1"/>
          <p:nvPr/>
        </p:nvSpPr>
        <p:spPr>
          <a:xfrm flipH="1">
            <a:off x="582195" y="5916340"/>
            <a:ext cx="1524000" cy="338554"/>
          </a:xfrm>
          <a:prstGeom prst="rect">
            <a:avLst/>
          </a:prstGeom>
          <a:noFill/>
        </p:spPr>
        <p:txBody>
          <a:bodyPr wrap="square" rtlCol="0">
            <a:spAutoFit/>
          </a:bodyPr>
          <a:lstStyle/>
          <a:p>
            <a:pPr algn="ctr"/>
            <a:r>
              <a:rPr lang="en-US" sz="1600" dirty="0" smtClean="0"/>
              <a:t>TN Customer</a:t>
            </a:r>
            <a:endParaRPr lang="en-US" sz="1600" dirty="0"/>
          </a:p>
        </p:txBody>
      </p:sp>
      <p:cxnSp>
        <p:nvCxnSpPr>
          <p:cNvPr id="50" name="Straight Arrow Connector 49"/>
          <p:cNvCxnSpPr>
            <a:stCxn id="33" idx="3"/>
          </p:cNvCxnSpPr>
          <p:nvPr/>
        </p:nvCxnSpPr>
        <p:spPr>
          <a:xfrm>
            <a:off x="9355069" y="4657034"/>
            <a:ext cx="1455690" cy="7766"/>
          </a:xfrm>
          <a:prstGeom prst="straightConnector1">
            <a:avLst/>
          </a:prstGeom>
          <a:ln>
            <a:solidFill>
              <a:srgbClr val="FF0000"/>
            </a:solidFill>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54" name="TextBox 53"/>
          <p:cNvSpPr txBox="1"/>
          <p:nvPr/>
        </p:nvSpPr>
        <p:spPr>
          <a:xfrm>
            <a:off x="1527682" y="4442321"/>
            <a:ext cx="668046" cy="523220"/>
          </a:xfrm>
          <a:prstGeom prst="rect">
            <a:avLst/>
          </a:prstGeom>
          <a:noFill/>
        </p:spPr>
        <p:txBody>
          <a:bodyPr wrap="none" rtlCol="0">
            <a:spAutoFit/>
          </a:bodyPr>
          <a:lstStyle/>
          <a:p>
            <a:r>
              <a:rPr lang="en-US" sz="1400" dirty="0" smtClean="0"/>
              <a:t>1. SIP</a:t>
            </a:r>
          </a:p>
          <a:p>
            <a:r>
              <a:rPr lang="en-US" sz="1400" dirty="0" smtClean="0"/>
              <a:t>INVITE </a:t>
            </a:r>
          </a:p>
        </p:txBody>
      </p:sp>
      <p:sp>
        <p:nvSpPr>
          <p:cNvPr id="55" name="TextBox 54"/>
          <p:cNvSpPr txBox="1"/>
          <p:nvPr/>
        </p:nvSpPr>
        <p:spPr>
          <a:xfrm>
            <a:off x="3272903" y="4381187"/>
            <a:ext cx="2108968" cy="584776"/>
          </a:xfrm>
          <a:prstGeom prst="rect">
            <a:avLst/>
          </a:prstGeom>
          <a:noFill/>
        </p:spPr>
        <p:txBody>
          <a:bodyPr wrap="square" rtlCol="0">
            <a:spAutoFit/>
          </a:bodyPr>
          <a:lstStyle/>
          <a:p>
            <a:r>
              <a:rPr lang="en-US" sz="1400" dirty="0" smtClean="0">
                <a:solidFill>
                  <a:srgbClr val="FF0000"/>
                </a:solidFill>
              </a:rPr>
              <a:t>2. SIP INVITE (RCD</a:t>
            </a:r>
            <a:r>
              <a:rPr lang="en-US" sz="1600" dirty="0" smtClean="0">
                <a:solidFill>
                  <a:srgbClr val="FF0000"/>
                </a:solidFill>
              </a:rPr>
              <a:t>, </a:t>
            </a:r>
            <a:r>
              <a:rPr lang="en-US" sz="1400" dirty="0" smtClean="0">
                <a:solidFill>
                  <a:srgbClr val="FF0000"/>
                </a:solidFill>
              </a:rPr>
              <a:t>SHAKEN1 A</a:t>
            </a:r>
            <a:r>
              <a:rPr lang="en-US" sz="1600" dirty="0" smtClean="0">
                <a:solidFill>
                  <a:srgbClr val="FF0000"/>
                </a:solidFill>
              </a:rPr>
              <a:t>)</a:t>
            </a:r>
          </a:p>
        </p:txBody>
      </p:sp>
      <p:sp>
        <p:nvSpPr>
          <p:cNvPr id="56" name="TextBox 55"/>
          <p:cNvSpPr txBox="1"/>
          <p:nvPr/>
        </p:nvSpPr>
        <p:spPr>
          <a:xfrm>
            <a:off x="6781800" y="4388849"/>
            <a:ext cx="2108968" cy="769441"/>
          </a:xfrm>
          <a:prstGeom prst="rect">
            <a:avLst/>
          </a:prstGeom>
          <a:noFill/>
        </p:spPr>
        <p:txBody>
          <a:bodyPr wrap="square" rtlCol="0">
            <a:spAutoFit/>
          </a:bodyPr>
          <a:lstStyle/>
          <a:p>
            <a:r>
              <a:rPr lang="en-US" sz="1400" dirty="0" smtClean="0">
                <a:solidFill>
                  <a:srgbClr val="FF0000"/>
                </a:solidFill>
              </a:rPr>
              <a:t>4. SIP INVITE </a:t>
            </a:r>
          </a:p>
          <a:p>
            <a:r>
              <a:rPr lang="en-US" sz="1400" dirty="0" smtClean="0">
                <a:solidFill>
                  <a:srgbClr val="FF0000"/>
                </a:solidFill>
              </a:rPr>
              <a:t>(RCD, SHAKEN2  A, </a:t>
            </a:r>
          </a:p>
          <a:p>
            <a:r>
              <a:rPr lang="en-US" sz="1400" i="1" dirty="0" smtClean="0">
                <a:solidFill>
                  <a:srgbClr val="FF0000"/>
                </a:solidFill>
              </a:rPr>
              <a:t>SHAKEN1 A</a:t>
            </a:r>
            <a:r>
              <a:rPr lang="en-US" sz="1600" i="1" dirty="0" smtClean="0">
                <a:solidFill>
                  <a:srgbClr val="FF0000"/>
                </a:solidFill>
              </a:rPr>
              <a:t>)</a:t>
            </a:r>
          </a:p>
        </p:txBody>
      </p:sp>
      <p:sp>
        <p:nvSpPr>
          <p:cNvPr id="35" name="TextBox 34"/>
          <p:cNvSpPr txBox="1"/>
          <p:nvPr/>
        </p:nvSpPr>
        <p:spPr>
          <a:xfrm flipH="1">
            <a:off x="4210518" y="5703280"/>
            <a:ext cx="1524000" cy="338554"/>
          </a:xfrm>
          <a:prstGeom prst="rect">
            <a:avLst/>
          </a:prstGeom>
          <a:noFill/>
        </p:spPr>
        <p:txBody>
          <a:bodyPr wrap="square" rtlCol="0">
            <a:spAutoFit/>
          </a:bodyPr>
          <a:lstStyle/>
          <a:p>
            <a:pPr algn="ctr"/>
            <a:r>
              <a:rPr lang="en-US" sz="1600" dirty="0" smtClean="0"/>
              <a:t>OSP</a:t>
            </a:r>
            <a:endParaRPr lang="en-US" sz="1600" dirty="0"/>
          </a:p>
        </p:txBody>
      </p:sp>
      <p:sp>
        <p:nvSpPr>
          <p:cNvPr id="41" name="TextBox 40"/>
          <p:cNvSpPr txBox="1"/>
          <p:nvPr/>
        </p:nvSpPr>
        <p:spPr>
          <a:xfrm>
            <a:off x="4524981" y="4019736"/>
            <a:ext cx="2108968" cy="338554"/>
          </a:xfrm>
          <a:prstGeom prst="rect">
            <a:avLst/>
          </a:prstGeom>
          <a:noFill/>
        </p:spPr>
        <p:txBody>
          <a:bodyPr wrap="square" rtlCol="0">
            <a:spAutoFit/>
          </a:bodyPr>
          <a:lstStyle/>
          <a:p>
            <a:r>
              <a:rPr lang="en-US" sz="1400" dirty="0" smtClean="0">
                <a:solidFill>
                  <a:srgbClr val="FF0000"/>
                </a:solidFill>
              </a:rPr>
              <a:t>3. SIP INVITE (RCD</a:t>
            </a:r>
            <a:r>
              <a:rPr lang="en-US" sz="1600" dirty="0" smtClean="0">
                <a:solidFill>
                  <a:srgbClr val="FF0000"/>
                </a:solidFill>
              </a:rPr>
              <a:t>)</a:t>
            </a:r>
          </a:p>
        </p:txBody>
      </p:sp>
      <p:sp>
        <p:nvSpPr>
          <p:cNvPr id="42" name="TextBox 41"/>
          <p:cNvSpPr txBox="1"/>
          <p:nvPr/>
        </p:nvSpPr>
        <p:spPr>
          <a:xfrm>
            <a:off x="9355069" y="4419627"/>
            <a:ext cx="1383124" cy="738664"/>
          </a:xfrm>
          <a:prstGeom prst="rect">
            <a:avLst/>
          </a:prstGeom>
          <a:noFill/>
        </p:spPr>
        <p:txBody>
          <a:bodyPr wrap="none" rtlCol="0">
            <a:spAutoFit/>
          </a:bodyPr>
          <a:lstStyle/>
          <a:p>
            <a:r>
              <a:rPr lang="en-US" sz="1400" dirty="0" smtClean="0">
                <a:solidFill>
                  <a:srgbClr val="FF0000"/>
                </a:solidFill>
              </a:rPr>
              <a:t>8. SIP INVITE </a:t>
            </a:r>
          </a:p>
          <a:p>
            <a:r>
              <a:rPr lang="en-US" sz="1400" dirty="0" smtClean="0">
                <a:solidFill>
                  <a:srgbClr val="FF0000"/>
                </a:solidFill>
              </a:rPr>
              <a:t> (</a:t>
            </a:r>
            <a:r>
              <a:rPr lang="en-US" sz="1400" dirty="0" err="1" smtClean="0">
                <a:solidFill>
                  <a:srgbClr val="FF0000"/>
                </a:solidFill>
              </a:rPr>
              <a:t>verstat</a:t>
            </a:r>
            <a:r>
              <a:rPr lang="en-US" sz="1400" dirty="0" smtClean="0">
                <a:solidFill>
                  <a:srgbClr val="FF0000"/>
                </a:solidFill>
              </a:rPr>
              <a:t>, display </a:t>
            </a:r>
          </a:p>
          <a:p>
            <a:r>
              <a:rPr lang="en-US" sz="1400" dirty="0">
                <a:solidFill>
                  <a:srgbClr val="FF0000"/>
                </a:solidFill>
              </a:rPr>
              <a:t> </a:t>
            </a:r>
            <a:r>
              <a:rPr lang="en-US" sz="1400" dirty="0" smtClean="0">
                <a:solidFill>
                  <a:srgbClr val="FF0000"/>
                </a:solidFill>
              </a:rPr>
              <a:t> stuff</a:t>
            </a:r>
            <a:r>
              <a:rPr lang="en-US" sz="1400" dirty="0" smtClean="0"/>
              <a:t>) </a:t>
            </a:r>
          </a:p>
        </p:txBody>
      </p:sp>
      <p:sp>
        <p:nvSpPr>
          <p:cNvPr id="44" name="TextBox 43"/>
          <p:cNvSpPr txBox="1"/>
          <p:nvPr/>
        </p:nvSpPr>
        <p:spPr>
          <a:xfrm>
            <a:off x="7947261" y="3745125"/>
            <a:ext cx="2743201" cy="553998"/>
          </a:xfrm>
          <a:prstGeom prst="rect">
            <a:avLst/>
          </a:prstGeom>
          <a:noFill/>
        </p:spPr>
        <p:txBody>
          <a:bodyPr wrap="square" rtlCol="0">
            <a:spAutoFit/>
          </a:bodyPr>
          <a:lstStyle/>
          <a:p>
            <a:r>
              <a:rPr lang="en-US" sz="1400" dirty="0" smtClean="0">
                <a:solidFill>
                  <a:srgbClr val="FF0000"/>
                </a:solidFill>
              </a:rPr>
              <a:t>5. SIP INVITE </a:t>
            </a:r>
          </a:p>
          <a:p>
            <a:r>
              <a:rPr lang="en-US" sz="1400" dirty="0" smtClean="0">
                <a:solidFill>
                  <a:srgbClr val="FF0000"/>
                </a:solidFill>
              </a:rPr>
              <a:t>(RCD, SHAKEN2 A, SHAKEN1 A</a:t>
            </a:r>
            <a:r>
              <a:rPr lang="en-US" sz="1600" dirty="0" smtClean="0">
                <a:solidFill>
                  <a:srgbClr val="FF0000"/>
                </a:solidFill>
              </a:rPr>
              <a:t>. </a:t>
            </a:r>
          </a:p>
        </p:txBody>
      </p:sp>
      <p:sp>
        <p:nvSpPr>
          <p:cNvPr id="45" name="Rounded Rectangle 44"/>
          <p:cNvSpPr/>
          <p:nvPr/>
        </p:nvSpPr>
        <p:spPr>
          <a:xfrm>
            <a:off x="10602987" y="3110519"/>
            <a:ext cx="1097987" cy="499733"/>
          </a:xfrm>
          <a:prstGeom prst="roundRect">
            <a:avLst>
              <a:gd name="adj" fmla="val 50000"/>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3"/>
                </a:solidFill>
              </a:rPr>
              <a:t>CVT</a:t>
            </a:r>
            <a:endParaRPr lang="en-US" b="1" dirty="0">
              <a:solidFill>
                <a:schemeClr val="accent3"/>
              </a:solidFill>
            </a:endParaRPr>
          </a:p>
        </p:txBody>
      </p:sp>
      <p:cxnSp>
        <p:nvCxnSpPr>
          <p:cNvPr id="46" name="Straight Arrow Connector 45"/>
          <p:cNvCxnSpPr>
            <a:stCxn id="45" idx="1"/>
            <a:endCxn id="11" idx="3"/>
          </p:cNvCxnSpPr>
          <p:nvPr/>
        </p:nvCxnSpPr>
        <p:spPr>
          <a:xfrm flipH="1">
            <a:off x="9532763" y="3360386"/>
            <a:ext cx="1070224" cy="1"/>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a:off x="9591787" y="3068017"/>
            <a:ext cx="2108968" cy="954107"/>
          </a:xfrm>
          <a:prstGeom prst="rect">
            <a:avLst/>
          </a:prstGeom>
          <a:noFill/>
        </p:spPr>
        <p:txBody>
          <a:bodyPr wrap="square" rtlCol="0">
            <a:spAutoFit/>
          </a:bodyPr>
          <a:lstStyle/>
          <a:p>
            <a:r>
              <a:rPr lang="en-US" sz="1400" dirty="0" smtClean="0">
                <a:solidFill>
                  <a:srgbClr val="FF0000"/>
                </a:solidFill>
              </a:rPr>
              <a:t>7. Validate </a:t>
            </a:r>
          </a:p>
          <a:p>
            <a:r>
              <a:rPr lang="en-US" sz="1400" dirty="0" smtClean="0">
                <a:solidFill>
                  <a:srgbClr val="FF0000"/>
                </a:solidFill>
              </a:rPr>
              <a:t>Identity </a:t>
            </a:r>
          </a:p>
          <a:p>
            <a:r>
              <a:rPr lang="en-US" sz="1400" dirty="0" smtClean="0">
                <a:solidFill>
                  <a:srgbClr val="FF0000"/>
                </a:solidFill>
              </a:rPr>
              <a:t>(TNAuthList</a:t>
            </a:r>
            <a:r>
              <a:rPr lang="en-US" sz="1400" dirty="0">
                <a:solidFill>
                  <a:srgbClr val="FF0000"/>
                </a:solidFill>
              </a:rPr>
              <a:t>1</a:t>
            </a:r>
            <a:r>
              <a:rPr lang="en-US" sz="1400" dirty="0" smtClean="0">
                <a:solidFill>
                  <a:srgbClr val="FF0000"/>
                </a:solidFill>
              </a:rPr>
              <a:t>))</a:t>
            </a:r>
          </a:p>
          <a:p>
            <a:r>
              <a:rPr lang="en-US" sz="1400" dirty="0" smtClean="0">
                <a:solidFill>
                  <a:srgbClr val="FF0000"/>
                </a:solidFill>
              </a:rPr>
              <a:t> </a:t>
            </a:r>
            <a:endParaRPr lang="en-US" sz="1600" dirty="0" smtClean="0">
              <a:solidFill>
                <a:srgbClr val="FF0000"/>
              </a:solidFill>
            </a:endParaRPr>
          </a:p>
        </p:txBody>
      </p:sp>
      <p:sp>
        <p:nvSpPr>
          <p:cNvPr id="52" name="TextBox 51"/>
          <p:cNvSpPr txBox="1"/>
          <p:nvPr/>
        </p:nvSpPr>
        <p:spPr>
          <a:xfrm>
            <a:off x="8229600" y="2553645"/>
            <a:ext cx="2108968" cy="307777"/>
          </a:xfrm>
          <a:prstGeom prst="rect">
            <a:avLst/>
          </a:prstGeom>
          <a:noFill/>
        </p:spPr>
        <p:txBody>
          <a:bodyPr wrap="square" rtlCol="0">
            <a:spAutoFit/>
          </a:bodyPr>
          <a:lstStyle/>
          <a:p>
            <a:r>
              <a:rPr lang="en-US" sz="1400" dirty="0" smtClean="0">
                <a:solidFill>
                  <a:srgbClr val="FF0000"/>
                </a:solidFill>
              </a:rPr>
              <a:t>6.  Get Certificate</a:t>
            </a:r>
            <a:endParaRPr lang="en-US" sz="1600" dirty="0" smtClean="0">
              <a:solidFill>
                <a:srgbClr val="FF0000"/>
              </a:solidFill>
            </a:endParaRPr>
          </a:p>
        </p:txBody>
      </p:sp>
      <p:cxnSp>
        <p:nvCxnSpPr>
          <p:cNvPr id="53" name="Straight Arrow Connector 52"/>
          <p:cNvCxnSpPr/>
          <p:nvPr/>
        </p:nvCxnSpPr>
        <p:spPr>
          <a:xfrm>
            <a:off x="8926318" y="2196224"/>
            <a:ext cx="0" cy="914295"/>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flipH="1">
            <a:off x="213016" y="2882562"/>
            <a:ext cx="1524000" cy="338554"/>
          </a:xfrm>
          <a:prstGeom prst="rect">
            <a:avLst/>
          </a:prstGeom>
          <a:noFill/>
        </p:spPr>
        <p:txBody>
          <a:bodyPr wrap="square" rtlCol="0">
            <a:spAutoFit/>
          </a:bodyPr>
          <a:lstStyle/>
          <a:p>
            <a:pPr algn="ctr"/>
            <a:r>
              <a:rPr lang="en-US" sz="1600" dirty="0" smtClean="0"/>
              <a:t>TNSP</a:t>
            </a:r>
          </a:p>
        </p:txBody>
      </p:sp>
      <p:cxnSp>
        <p:nvCxnSpPr>
          <p:cNvPr id="60" name="Straight Arrow Connector 59"/>
          <p:cNvCxnSpPr/>
          <p:nvPr/>
        </p:nvCxnSpPr>
        <p:spPr>
          <a:xfrm flipH="1">
            <a:off x="2039661" y="2667394"/>
            <a:ext cx="6350" cy="1075343"/>
          </a:xfrm>
          <a:prstGeom prst="straightConnector1">
            <a:avLst/>
          </a:prstGeom>
          <a:ln w="28575" cmpd="sng">
            <a:solidFill>
              <a:srgbClr val="3366FF"/>
            </a:solidFill>
            <a:prstDash val="dashDot"/>
            <a:headEnd type="arrow"/>
            <a:tailEnd type="arrow"/>
          </a:ln>
        </p:spPr>
        <p:style>
          <a:lnRef idx="2">
            <a:schemeClr val="accent1"/>
          </a:lnRef>
          <a:fillRef idx="0">
            <a:schemeClr val="accent1"/>
          </a:fillRef>
          <a:effectRef idx="1">
            <a:schemeClr val="accent1"/>
          </a:effectRef>
          <a:fontRef idx="minor">
            <a:schemeClr val="tx1"/>
          </a:fontRef>
        </p:style>
      </p:cxnSp>
      <p:sp>
        <p:nvSpPr>
          <p:cNvPr id="63" name="TextBox 62"/>
          <p:cNvSpPr txBox="1"/>
          <p:nvPr/>
        </p:nvSpPr>
        <p:spPr>
          <a:xfrm>
            <a:off x="1737016" y="3272580"/>
            <a:ext cx="1759904" cy="307777"/>
          </a:xfrm>
          <a:prstGeom prst="rect">
            <a:avLst/>
          </a:prstGeom>
          <a:noFill/>
        </p:spPr>
        <p:txBody>
          <a:bodyPr wrap="none" rtlCol="0">
            <a:spAutoFit/>
          </a:bodyPr>
          <a:lstStyle/>
          <a:p>
            <a:r>
              <a:rPr lang="en-US" sz="1400" dirty="0" smtClean="0"/>
              <a:t>0.  Get/Configure TNs</a:t>
            </a:r>
          </a:p>
        </p:txBody>
      </p:sp>
      <p:sp>
        <p:nvSpPr>
          <p:cNvPr id="64" name="Magnetic Disk 63"/>
          <p:cNvSpPr/>
          <p:nvPr/>
        </p:nvSpPr>
        <p:spPr>
          <a:xfrm>
            <a:off x="1324638" y="1781251"/>
            <a:ext cx="1430046" cy="947984"/>
          </a:xfrm>
          <a:prstGeom prst="flowChartMagneticDisk">
            <a:avLst/>
          </a:prstGeom>
          <a:solidFill>
            <a:srgbClr val="2D53CD"/>
          </a:solidFill>
          <a:ln>
            <a:solidFill>
              <a:srgbClr val="0000FF"/>
            </a:solidFill>
          </a:ln>
        </p:spPr>
        <p:style>
          <a:lnRef idx="1">
            <a:schemeClr val="accent1"/>
          </a:lnRef>
          <a:fillRef idx="3">
            <a:schemeClr val="accent1"/>
          </a:fillRef>
          <a:effectRef idx="2">
            <a:schemeClr val="accent1"/>
          </a:effectRef>
          <a:fontRef idx="minor">
            <a:schemeClr val="lt1"/>
          </a:fontRef>
        </p:style>
        <p:txBody>
          <a:bodyPr/>
          <a:lstStyle/>
          <a:p>
            <a:pPr algn="ctr"/>
            <a:r>
              <a:rPr lang="en-US" sz="1200" dirty="0" smtClean="0">
                <a:solidFill>
                  <a:schemeClr val="bg1"/>
                </a:solidFill>
              </a:rPr>
              <a:t>SPC TNs </a:t>
            </a:r>
          </a:p>
          <a:p>
            <a:pPr algn="ctr"/>
            <a:r>
              <a:rPr lang="en-US" sz="1200" dirty="0" smtClean="0">
                <a:solidFill>
                  <a:schemeClr val="bg1"/>
                </a:solidFill>
              </a:rPr>
              <a:t>Assigned to </a:t>
            </a:r>
          </a:p>
          <a:p>
            <a:pPr algn="ctr"/>
            <a:r>
              <a:rPr lang="en-US" sz="1200" dirty="0" smtClean="0">
                <a:solidFill>
                  <a:schemeClr val="bg1"/>
                </a:solidFill>
              </a:rPr>
              <a:t>TN Customers</a:t>
            </a:r>
            <a:endParaRPr lang="en-US" sz="1200" dirty="0">
              <a:solidFill>
                <a:schemeClr val="bg1"/>
              </a:solidFill>
            </a:endParaRPr>
          </a:p>
        </p:txBody>
      </p:sp>
      <p:sp>
        <p:nvSpPr>
          <p:cNvPr id="65" name="TextBox 64"/>
          <p:cNvSpPr txBox="1"/>
          <p:nvPr/>
        </p:nvSpPr>
        <p:spPr>
          <a:xfrm>
            <a:off x="746416" y="3719818"/>
            <a:ext cx="2453968" cy="338554"/>
          </a:xfrm>
          <a:prstGeom prst="rect">
            <a:avLst/>
          </a:prstGeom>
          <a:solidFill>
            <a:srgbClr val="7ABFFF"/>
          </a:solidFill>
          <a:ln>
            <a:solidFill>
              <a:srgbClr val="2658C3"/>
            </a:solidFill>
          </a:ln>
        </p:spPr>
        <p:txBody>
          <a:bodyPr wrap="square" rtlCol="0">
            <a:spAutoFit/>
          </a:bodyPr>
          <a:lstStyle/>
          <a:p>
            <a:pPr algn="ctr"/>
            <a:r>
              <a:rPr lang="en-US" sz="1600" dirty="0" smtClean="0"/>
              <a:t>Assigned TNs</a:t>
            </a:r>
            <a:endParaRPr lang="en-US" sz="1600" dirty="0"/>
          </a:p>
        </p:txBody>
      </p:sp>
      <p:sp>
        <p:nvSpPr>
          <p:cNvPr id="57" name="Rounded Rectangle 56"/>
          <p:cNvSpPr/>
          <p:nvPr/>
        </p:nvSpPr>
        <p:spPr>
          <a:xfrm>
            <a:off x="526488" y="1572221"/>
            <a:ext cx="3276347" cy="1648896"/>
          </a:xfrm>
          <a:prstGeom prst="roundRect">
            <a:avLst/>
          </a:prstGeom>
          <a:noFill/>
          <a:ln>
            <a:solidFill>
              <a:srgbClr val="333333"/>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endParaRPr>
          </a:p>
        </p:txBody>
      </p:sp>
      <p:sp>
        <p:nvSpPr>
          <p:cNvPr id="59" name="Rounded Rectangle 58"/>
          <p:cNvSpPr/>
          <p:nvPr/>
        </p:nvSpPr>
        <p:spPr>
          <a:xfrm>
            <a:off x="4324878" y="1946358"/>
            <a:ext cx="2456922" cy="4149642"/>
          </a:xfrm>
          <a:prstGeom prst="roundRect">
            <a:avLst/>
          </a:prstGeom>
          <a:noFill/>
          <a:ln>
            <a:solidFill>
              <a:srgbClr val="333333"/>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Magnetic Disk 61"/>
          <p:cNvSpPr/>
          <p:nvPr/>
        </p:nvSpPr>
        <p:spPr>
          <a:xfrm>
            <a:off x="5117045" y="19626"/>
            <a:ext cx="1234945" cy="1234444"/>
          </a:xfrm>
          <a:prstGeom prst="flowChartMagneticDisk">
            <a:avLst/>
          </a:prstGeom>
          <a:solidFill>
            <a:srgbClr val="7ABFFF"/>
          </a:solidFill>
          <a:ln>
            <a:solidFill>
              <a:srgbClr val="3366FF"/>
            </a:solidFill>
          </a:ln>
        </p:spPr>
        <p:style>
          <a:lnRef idx="1">
            <a:schemeClr val="accent1"/>
          </a:lnRef>
          <a:fillRef idx="3">
            <a:schemeClr val="accent1"/>
          </a:fillRef>
          <a:effectRef idx="2">
            <a:schemeClr val="accent1"/>
          </a:effectRef>
          <a:fontRef idx="minor">
            <a:schemeClr val="lt1"/>
          </a:fontRef>
        </p:style>
        <p:txBody>
          <a:bodyPr/>
          <a:lstStyle/>
          <a:p>
            <a:pPr algn="ctr"/>
            <a:r>
              <a:rPr lang="en-US" sz="1400" i="1" dirty="0" smtClean="0">
                <a:solidFill>
                  <a:srgbClr val="33383A"/>
                </a:solidFill>
              </a:rPr>
              <a:t>TNSP Assigned TNs  </a:t>
            </a:r>
          </a:p>
          <a:p>
            <a:pPr algn="ctr"/>
            <a:r>
              <a:rPr lang="en-US" sz="1400" i="1" dirty="0" smtClean="0">
                <a:solidFill>
                  <a:srgbClr val="33383A"/>
                </a:solidFill>
              </a:rPr>
              <a:t>DBs</a:t>
            </a:r>
            <a:endParaRPr lang="en-US" sz="1400" i="1" dirty="0">
              <a:solidFill>
                <a:srgbClr val="33383A"/>
              </a:solidFill>
            </a:endParaRPr>
          </a:p>
        </p:txBody>
      </p:sp>
      <p:cxnSp>
        <p:nvCxnSpPr>
          <p:cNvPr id="66" name="Straight Arrow Connector 65"/>
          <p:cNvCxnSpPr/>
          <p:nvPr/>
        </p:nvCxnSpPr>
        <p:spPr>
          <a:xfrm flipH="1">
            <a:off x="2342881" y="744444"/>
            <a:ext cx="2801963" cy="952047"/>
          </a:xfrm>
          <a:prstGeom prst="straightConnector1">
            <a:avLst/>
          </a:prstGeom>
          <a:ln w="28575" cmpd="sng">
            <a:solidFill>
              <a:srgbClr val="3366FF"/>
            </a:solidFill>
            <a:prstDash val="dashDot"/>
            <a:headEnd type="arrow"/>
            <a:tailEnd type="arrow"/>
          </a:ln>
        </p:spPr>
        <p:style>
          <a:lnRef idx="2">
            <a:schemeClr val="accent1"/>
          </a:lnRef>
          <a:fillRef idx="0">
            <a:schemeClr val="accent1"/>
          </a:fillRef>
          <a:effectRef idx="1">
            <a:schemeClr val="accent1"/>
          </a:effectRef>
          <a:fontRef idx="minor">
            <a:schemeClr val="tx1"/>
          </a:fontRef>
        </p:style>
      </p:cxnSp>
      <p:sp>
        <p:nvSpPr>
          <p:cNvPr id="67" name="Rounded Rectangle 66"/>
          <p:cNvSpPr/>
          <p:nvPr/>
        </p:nvSpPr>
        <p:spPr>
          <a:xfrm>
            <a:off x="2086638" y="5269266"/>
            <a:ext cx="1238519" cy="375935"/>
          </a:xfrm>
          <a:prstGeom prst="roundRect">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3"/>
                </a:solidFill>
              </a:rPr>
              <a:t>TNC-AS</a:t>
            </a:r>
            <a:endParaRPr lang="en-US" b="1" dirty="0">
              <a:solidFill>
                <a:schemeClr val="accent3"/>
              </a:solidFill>
            </a:endParaRPr>
          </a:p>
        </p:txBody>
      </p:sp>
      <p:sp>
        <p:nvSpPr>
          <p:cNvPr id="68" name="Rounded Rectangle 67"/>
          <p:cNvSpPr/>
          <p:nvPr/>
        </p:nvSpPr>
        <p:spPr>
          <a:xfrm>
            <a:off x="2047740" y="5808281"/>
            <a:ext cx="1238519" cy="448797"/>
          </a:xfrm>
          <a:prstGeom prst="roundRect">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3"/>
                </a:solidFill>
              </a:rPr>
              <a:t>TNC-KMS</a:t>
            </a:r>
            <a:endParaRPr lang="en-US" b="1" dirty="0">
              <a:solidFill>
                <a:schemeClr val="accent3"/>
              </a:solidFill>
            </a:endParaRPr>
          </a:p>
        </p:txBody>
      </p:sp>
      <p:sp>
        <p:nvSpPr>
          <p:cNvPr id="69" name="TextBox 68"/>
          <p:cNvSpPr txBox="1"/>
          <p:nvPr/>
        </p:nvSpPr>
        <p:spPr>
          <a:xfrm>
            <a:off x="1471354" y="4942847"/>
            <a:ext cx="2108968" cy="307777"/>
          </a:xfrm>
          <a:prstGeom prst="rect">
            <a:avLst/>
          </a:prstGeom>
          <a:noFill/>
        </p:spPr>
        <p:txBody>
          <a:bodyPr wrap="square" rtlCol="0">
            <a:spAutoFit/>
          </a:bodyPr>
          <a:lstStyle/>
          <a:p>
            <a:r>
              <a:rPr lang="en-US" sz="1400" dirty="0" smtClean="0">
                <a:solidFill>
                  <a:srgbClr val="FF0000"/>
                </a:solidFill>
              </a:rPr>
              <a:t>1.1. SIP INVITE </a:t>
            </a:r>
            <a:endParaRPr lang="en-US" sz="1600" dirty="0" smtClean="0">
              <a:solidFill>
                <a:srgbClr val="FF0000"/>
              </a:solidFill>
            </a:endParaRPr>
          </a:p>
        </p:txBody>
      </p:sp>
      <p:sp>
        <p:nvSpPr>
          <p:cNvPr id="70" name="TextBox 69"/>
          <p:cNvSpPr txBox="1"/>
          <p:nvPr/>
        </p:nvSpPr>
        <p:spPr>
          <a:xfrm>
            <a:off x="582195" y="5322623"/>
            <a:ext cx="1369482" cy="338554"/>
          </a:xfrm>
          <a:prstGeom prst="rect">
            <a:avLst/>
          </a:prstGeom>
          <a:solidFill>
            <a:srgbClr val="7ABFFF"/>
          </a:solidFill>
          <a:ln>
            <a:solidFill>
              <a:srgbClr val="2658C3"/>
            </a:solidFill>
          </a:ln>
        </p:spPr>
        <p:txBody>
          <a:bodyPr wrap="square" rtlCol="0">
            <a:spAutoFit/>
          </a:bodyPr>
          <a:lstStyle/>
          <a:p>
            <a:pPr algn="ctr"/>
            <a:r>
              <a:rPr lang="en-US" sz="1600" dirty="0" smtClean="0"/>
              <a:t>TN RCD</a:t>
            </a:r>
            <a:endParaRPr lang="en-US" sz="1600" dirty="0"/>
          </a:p>
        </p:txBody>
      </p:sp>
      <p:sp>
        <p:nvSpPr>
          <p:cNvPr id="71" name="Rounded Rectangle 70"/>
          <p:cNvSpPr/>
          <p:nvPr/>
        </p:nvSpPr>
        <p:spPr>
          <a:xfrm>
            <a:off x="3528277" y="6306603"/>
            <a:ext cx="1026213" cy="527181"/>
          </a:xfrm>
          <a:prstGeom prst="roundRect">
            <a:avLst/>
          </a:prstGeom>
          <a:solidFill>
            <a:schemeClr val="bg1">
              <a:lumMod val="8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3"/>
                </a:solidFill>
              </a:rPr>
              <a:t>STI-CA</a:t>
            </a:r>
            <a:endParaRPr lang="en-US" b="1" dirty="0">
              <a:solidFill>
                <a:schemeClr val="accent3"/>
              </a:solidFill>
            </a:endParaRPr>
          </a:p>
        </p:txBody>
      </p:sp>
      <p:sp>
        <p:nvSpPr>
          <p:cNvPr id="72" name="Rounded Rectangle 71"/>
          <p:cNvSpPr/>
          <p:nvPr/>
        </p:nvSpPr>
        <p:spPr>
          <a:xfrm>
            <a:off x="5006165" y="6172304"/>
            <a:ext cx="857503" cy="584508"/>
          </a:xfrm>
          <a:prstGeom prst="roundRect">
            <a:avLst/>
          </a:prstGeom>
          <a:solidFill>
            <a:schemeClr val="bg1">
              <a:lumMod val="8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tx1"/>
                </a:solidFill>
              </a:rPr>
              <a:t>STI-CR</a:t>
            </a:r>
            <a:endParaRPr lang="en-US" b="1" dirty="0">
              <a:solidFill>
                <a:schemeClr val="tx1"/>
              </a:solidFill>
            </a:endParaRPr>
          </a:p>
        </p:txBody>
      </p:sp>
      <p:cxnSp>
        <p:nvCxnSpPr>
          <p:cNvPr id="73" name="Straight Arrow Connector 72"/>
          <p:cNvCxnSpPr>
            <a:stCxn id="71" idx="1"/>
            <a:endCxn id="68" idx="2"/>
          </p:cNvCxnSpPr>
          <p:nvPr/>
        </p:nvCxnSpPr>
        <p:spPr>
          <a:xfrm flipH="1" flipV="1">
            <a:off x="2667000" y="6257078"/>
            <a:ext cx="861277" cy="313116"/>
          </a:xfrm>
          <a:prstGeom prst="straightConnector1">
            <a:avLst/>
          </a:prstGeom>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74" name="Straight Arrow Connector 73"/>
          <p:cNvCxnSpPr>
            <a:endCxn id="72" idx="1"/>
          </p:cNvCxnSpPr>
          <p:nvPr/>
        </p:nvCxnSpPr>
        <p:spPr>
          <a:xfrm flipV="1">
            <a:off x="4586427" y="6464558"/>
            <a:ext cx="419738" cy="105636"/>
          </a:xfrm>
          <a:prstGeom prst="straightConnector1">
            <a:avLst/>
          </a:prstGeom>
          <a:ln>
            <a:solidFill>
              <a:srgbClr val="333333"/>
            </a:solidFill>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75" name="Straight Arrow Connector 74"/>
          <p:cNvCxnSpPr/>
          <p:nvPr/>
        </p:nvCxnSpPr>
        <p:spPr>
          <a:xfrm flipH="1">
            <a:off x="5662260" y="5889756"/>
            <a:ext cx="432105" cy="237187"/>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76" name="Rounded Rectangle 75"/>
          <p:cNvSpPr/>
          <p:nvPr/>
        </p:nvSpPr>
        <p:spPr>
          <a:xfrm>
            <a:off x="5401270" y="5395334"/>
            <a:ext cx="1027620" cy="499733"/>
          </a:xfrm>
          <a:prstGeom prst="roundRect">
            <a:avLst>
              <a:gd name="adj" fmla="val 50000"/>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accent3"/>
                </a:solidFill>
              </a:rPr>
              <a:t>STI-VS</a:t>
            </a:r>
          </a:p>
        </p:txBody>
      </p:sp>
      <p:sp>
        <p:nvSpPr>
          <p:cNvPr id="77" name="TextBox 76"/>
          <p:cNvSpPr txBox="1"/>
          <p:nvPr/>
        </p:nvSpPr>
        <p:spPr>
          <a:xfrm>
            <a:off x="5838293" y="5920394"/>
            <a:ext cx="2108968" cy="307777"/>
          </a:xfrm>
          <a:prstGeom prst="rect">
            <a:avLst/>
          </a:prstGeom>
          <a:noFill/>
        </p:spPr>
        <p:txBody>
          <a:bodyPr wrap="square" rtlCol="0">
            <a:spAutoFit/>
          </a:bodyPr>
          <a:lstStyle/>
          <a:p>
            <a:r>
              <a:rPr lang="en-US" sz="1400" i="1" dirty="0" smtClean="0">
                <a:solidFill>
                  <a:srgbClr val="FF0000"/>
                </a:solidFill>
              </a:rPr>
              <a:t>2.2.  Get Certificate</a:t>
            </a:r>
            <a:endParaRPr lang="en-US" sz="1600" i="1" dirty="0" smtClean="0">
              <a:solidFill>
                <a:srgbClr val="FF0000"/>
              </a:solidFill>
            </a:endParaRPr>
          </a:p>
        </p:txBody>
      </p:sp>
      <p:sp>
        <p:nvSpPr>
          <p:cNvPr id="78" name="TextBox 77"/>
          <p:cNvSpPr txBox="1"/>
          <p:nvPr/>
        </p:nvSpPr>
        <p:spPr>
          <a:xfrm>
            <a:off x="3898635" y="5011110"/>
            <a:ext cx="2108968" cy="338554"/>
          </a:xfrm>
          <a:prstGeom prst="rect">
            <a:avLst/>
          </a:prstGeom>
          <a:noFill/>
        </p:spPr>
        <p:txBody>
          <a:bodyPr wrap="square" rtlCol="0">
            <a:spAutoFit/>
          </a:bodyPr>
          <a:lstStyle/>
          <a:p>
            <a:r>
              <a:rPr lang="en-US" sz="1400" dirty="0" smtClean="0">
                <a:solidFill>
                  <a:srgbClr val="FF0000"/>
                </a:solidFill>
              </a:rPr>
              <a:t>2.1. </a:t>
            </a:r>
            <a:r>
              <a:rPr lang="en-US" sz="1400" i="1" dirty="0" smtClean="0">
                <a:solidFill>
                  <a:srgbClr val="FF0000"/>
                </a:solidFill>
              </a:rPr>
              <a:t>SIP INVITE (RCD</a:t>
            </a:r>
            <a:r>
              <a:rPr lang="en-US" sz="1600" i="1" dirty="0" smtClean="0">
                <a:solidFill>
                  <a:srgbClr val="FF0000"/>
                </a:solidFill>
              </a:rPr>
              <a:t>)</a:t>
            </a:r>
          </a:p>
        </p:txBody>
      </p:sp>
      <p:cxnSp>
        <p:nvCxnSpPr>
          <p:cNvPr id="79" name="Straight Arrow Connector 78"/>
          <p:cNvCxnSpPr/>
          <p:nvPr/>
        </p:nvCxnSpPr>
        <p:spPr>
          <a:xfrm>
            <a:off x="5401270" y="5011067"/>
            <a:ext cx="492476" cy="418226"/>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80" name="Straight Arrow Connector 79"/>
          <p:cNvCxnSpPr/>
          <p:nvPr/>
        </p:nvCxnSpPr>
        <p:spPr>
          <a:xfrm>
            <a:off x="2754684" y="4919047"/>
            <a:ext cx="0" cy="412916"/>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83" name="Straight Arrow Connector 82"/>
          <p:cNvCxnSpPr/>
          <p:nvPr/>
        </p:nvCxnSpPr>
        <p:spPr>
          <a:xfrm>
            <a:off x="2667000" y="5570593"/>
            <a:ext cx="0" cy="297038"/>
          </a:xfrm>
          <a:prstGeom prst="straightConnector1">
            <a:avLst/>
          </a:prstGeom>
          <a:ln>
            <a:solidFill>
              <a:srgbClr val="333333"/>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85" name="TextBox 84"/>
          <p:cNvSpPr txBox="1"/>
          <p:nvPr/>
        </p:nvSpPr>
        <p:spPr>
          <a:xfrm>
            <a:off x="8016499" y="6303532"/>
            <a:ext cx="1941708" cy="523220"/>
          </a:xfrm>
          <a:prstGeom prst="rect">
            <a:avLst/>
          </a:prstGeom>
          <a:noFill/>
        </p:spPr>
        <p:txBody>
          <a:bodyPr wrap="square" rtlCol="0">
            <a:spAutoFit/>
          </a:bodyPr>
          <a:lstStyle/>
          <a:p>
            <a:r>
              <a:rPr lang="en-US" sz="1400" i="1" dirty="0" smtClean="0">
                <a:solidFill>
                  <a:srgbClr val="FF0000"/>
                </a:solidFill>
              </a:rPr>
              <a:t>7.1 Validate TN </a:t>
            </a:r>
          </a:p>
          <a:p>
            <a:r>
              <a:rPr lang="en-US" sz="1400" i="1" dirty="0" smtClean="0">
                <a:solidFill>
                  <a:srgbClr val="FF0000"/>
                </a:solidFill>
              </a:rPr>
              <a:t>assigned to SPC</a:t>
            </a:r>
            <a:endParaRPr lang="en-US" sz="1600" i="1" dirty="0" smtClean="0">
              <a:solidFill>
                <a:srgbClr val="FF0000"/>
              </a:solidFill>
            </a:endParaRPr>
          </a:p>
        </p:txBody>
      </p:sp>
      <p:cxnSp>
        <p:nvCxnSpPr>
          <p:cNvPr id="88" name="Elbow Connector 87"/>
          <p:cNvCxnSpPr/>
          <p:nvPr/>
        </p:nvCxnSpPr>
        <p:spPr>
          <a:xfrm rot="10800000">
            <a:off x="6411502" y="762169"/>
            <a:ext cx="4925610" cy="2348350"/>
          </a:xfrm>
          <a:prstGeom prst="bentConnector3">
            <a:avLst>
              <a:gd name="adj1" fmla="val -600"/>
            </a:avLst>
          </a:prstGeom>
          <a:ln w="28575" cmpd="sng">
            <a:solidFill>
              <a:srgbClr val="3366FF"/>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597035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7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AB224B-1C7C-314D-AC29-E08A199F307D}"/>
              </a:ext>
            </a:extLst>
          </p:cNvPr>
          <p:cNvSpPr>
            <a:spLocks noGrp="1"/>
          </p:cNvSpPr>
          <p:nvPr>
            <p:ph type="title"/>
          </p:nvPr>
        </p:nvSpPr>
        <p:spPr>
          <a:xfrm>
            <a:off x="283157" y="145786"/>
            <a:ext cx="9516437" cy="1337802"/>
          </a:xfrm>
        </p:spPr>
        <p:txBody>
          <a:bodyPr/>
          <a:lstStyle/>
          <a:p>
            <a:r>
              <a:rPr lang="en-US" sz="3200" dirty="0" smtClean="0"/>
              <a:t>Scenario (3b) </a:t>
            </a:r>
            <a:r>
              <a:rPr lang="mr-IN" sz="3200" dirty="0" smtClean="0"/>
              <a:t>–</a:t>
            </a:r>
            <a:r>
              <a:rPr lang="en-US" sz="3200" dirty="0" smtClean="0"/>
              <a:t> </a:t>
            </a:r>
            <a:br>
              <a:rPr lang="en-US" sz="3200" dirty="0" smtClean="0"/>
            </a:br>
            <a:r>
              <a:rPr lang="en-US" sz="3200" dirty="0" smtClean="0"/>
              <a:t>No Identity </a:t>
            </a:r>
            <a:br>
              <a:rPr lang="en-US" sz="3200" dirty="0" smtClean="0"/>
            </a:br>
            <a:r>
              <a:rPr lang="en-US" sz="3200" dirty="0" smtClean="0"/>
              <a:t>or Relationship)</a:t>
            </a:r>
            <a:endParaRPr lang="en-US" dirty="0"/>
          </a:p>
        </p:txBody>
      </p:sp>
      <p:sp>
        <p:nvSpPr>
          <p:cNvPr id="5" name="Slide Number Placeholder 4">
            <a:extLst>
              <a:ext uri="{FF2B5EF4-FFF2-40B4-BE49-F238E27FC236}">
                <a16:creationId xmlns:a16="http://schemas.microsoft.com/office/drawing/2014/main" xmlns="" id="{3707FE69-FFB1-D549-9FDF-736067FAE0D2}"/>
              </a:ext>
            </a:extLst>
          </p:cNvPr>
          <p:cNvSpPr>
            <a:spLocks noGrp="1"/>
          </p:cNvSpPr>
          <p:nvPr>
            <p:ph type="sldNum" sz="quarter" idx="4"/>
          </p:nvPr>
        </p:nvSpPr>
        <p:spPr>
          <a:xfrm>
            <a:off x="11700974" y="5314126"/>
            <a:ext cx="438768" cy="253916"/>
          </a:xfrm>
        </p:spPr>
        <p:txBody>
          <a:bodyPr/>
          <a:lstStyle/>
          <a:p>
            <a:fld id="{23331C8C-FA04-451E-8E18-09B309337E5D}" type="slidenum">
              <a:rPr lang="en-US" smtClean="0"/>
              <a:pPr/>
              <a:t>15</a:t>
            </a:fld>
            <a:endParaRPr lang="en-US" dirty="0"/>
          </a:p>
        </p:txBody>
      </p:sp>
      <p:sp>
        <p:nvSpPr>
          <p:cNvPr id="7" name="TextBox 6"/>
          <p:cNvSpPr txBox="1"/>
          <p:nvPr/>
        </p:nvSpPr>
        <p:spPr>
          <a:xfrm>
            <a:off x="8260849" y="5345641"/>
            <a:ext cx="1330938" cy="373471"/>
          </a:xfrm>
          <a:prstGeom prst="rect">
            <a:avLst/>
          </a:prstGeom>
          <a:noFill/>
        </p:spPr>
        <p:txBody>
          <a:bodyPr wrap="none" rtlCol="0">
            <a:spAutoFit/>
          </a:bodyPr>
          <a:lstStyle/>
          <a:p>
            <a:r>
              <a:rPr lang="en-US" sz="1600" dirty="0"/>
              <a:t>Terminating Service </a:t>
            </a:r>
          </a:p>
          <a:p>
            <a:r>
              <a:rPr lang="en-US" sz="1600" dirty="0"/>
              <a:t>         Provider</a:t>
            </a:r>
          </a:p>
        </p:txBody>
      </p:sp>
      <p:sp>
        <p:nvSpPr>
          <p:cNvPr id="8" name="Rounded Rectangle 7"/>
          <p:cNvSpPr/>
          <p:nvPr/>
        </p:nvSpPr>
        <p:spPr>
          <a:xfrm>
            <a:off x="4972518" y="2255243"/>
            <a:ext cx="857503" cy="499733"/>
          </a:xfrm>
          <a:prstGeom prst="roundRect">
            <a:avLst/>
          </a:prstGeom>
          <a:solidFill>
            <a:schemeClr val="bg1">
              <a:lumMod val="8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accent3"/>
                </a:solidFill>
              </a:rPr>
              <a:t>SP-KMS</a:t>
            </a:r>
          </a:p>
        </p:txBody>
      </p:sp>
      <p:sp>
        <p:nvSpPr>
          <p:cNvPr id="9" name="Rounded Rectangle 8"/>
          <p:cNvSpPr/>
          <p:nvPr/>
        </p:nvSpPr>
        <p:spPr>
          <a:xfrm>
            <a:off x="8461359" y="1696491"/>
            <a:ext cx="857503" cy="499733"/>
          </a:xfrm>
          <a:prstGeom prst="roundRect">
            <a:avLst/>
          </a:prstGeom>
          <a:solidFill>
            <a:schemeClr val="bg1">
              <a:lumMod val="8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STI-CR</a:t>
            </a:r>
          </a:p>
        </p:txBody>
      </p:sp>
      <p:sp>
        <p:nvSpPr>
          <p:cNvPr id="10" name="Rounded Rectangle 9"/>
          <p:cNvSpPr/>
          <p:nvPr/>
        </p:nvSpPr>
        <p:spPr>
          <a:xfrm>
            <a:off x="4953119" y="3360386"/>
            <a:ext cx="857503" cy="499733"/>
          </a:xfrm>
          <a:prstGeom prst="roundRect">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accent3"/>
                </a:solidFill>
              </a:rPr>
              <a:t>STI-AS</a:t>
            </a:r>
          </a:p>
        </p:txBody>
      </p:sp>
      <p:sp>
        <p:nvSpPr>
          <p:cNvPr id="11" name="Rounded Rectangle 10"/>
          <p:cNvSpPr/>
          <p:nvPr/>
        </p:nvSpPr>
        <p:spPr>
          <a:xfrm>
            <a:off x="8434776" y="3110520"/>
            <a:ext cx="1097987" cy="499733"/>
          </a:xfrm>
          <a:prstGeom prst="roundRect">
            <a:avLst>
              <a:gd name="adj" fmla="val 50000"/>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accent3"/>
                </a:solidFill>
              </a:rPr>
              <a:t>STI-VS</a:t>
            </a:r>
          </a:p>
        </p:txBody>
      </p:sp>
      <p:sp>
        <p:nvSpPr>
          <p:cNvPr id="12" name="Rounded Rectangle 11"/>
          <p:cNvSpPr/>
          <p:nvPr/>
        </p:nvSpPr>
        <p:spPr>
          <a:xfrm>
            <a:off x="6519179" y="1254070"/>
            <a:ext cx="1026213" cy="527181"/>
          </a:xfrm>
          <a:prstGeom prst="roundRect">
            <a:avLst/>
          </a:prstGeom>
          <a:solidFill>
            <a:schemeClr val="bg1">
              <a:lumMod val="8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accent3"/>
                </a:solidFill>
              </a:rPr>
              <a:t>STI-CA</a:t>
            </a:r>
          </a:p>
        </p:txBody>
      </p:sp>
      <p:sp>
        <p:nvSpPr>
          <p:cNvPr id="14" name="Rounded Rectangle 13"/>
          <p:cNvSpPr/>
          <p:nvPr/>
        </p:nvSpPr>
        <p:spPr>
          <a:xfrm>
            <a:off x="10792632" y="4419314"/>
            <a:ext cx="857503" cy="499733"/>
          </a:xfrm>
          <a:prstGeom prst="roundRect">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3"/>
                </a:solidFill>
              </a:rPr>
              <a:t>SIP UA</a:t>
            </a:r>
            <a:endParaRPr lang="en-US" b="1" dirty="0">
              <a:solidFill>
                <a:schemeClr val="accent3"/>
              </a:solidFill>
            </a:endParaRPr>
          </a:p>
        </p:txBody>
      </p:sp>
      <p:sp>
        <p:nvSpPr>
          <p:cNvPr id="15" name="Rounded Rectangle 14"/>
          <p:cNvSpPr/>
          <p:nvPr/>
        </p:nvSpPr>
        <p:spPr>
          <a:xfrm>
            <a:off x="8016499" y="2505110"/>
            <a:ext cx="2194301" cy="3438489"/>
          </a:xfrm>
          <a:prstGeom prst="roundRect">
            <a:avLst/>
          </a:prstGeom>
          <a:noFill/>
          <a:ln>
            <a:solidFill>
              <a:srgbClr val="333333"/>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6" name="Straight Arrow Connector 15"/>
          <p:cNvCxnSpPr>
            <a:stCxn id="8" idx="3"/>
            <a:endCxn id="9" idx="1"/>
          </p:cNvCxnSpPr>
          <p:nvPr/>
        </p:nvCxnSpPr>
        <p:spPr>
          <a:xfrm flipV="1">
            <a:off x="5830021" y="1946358"/>
            <a:ext cx="2631338" cy="558752"/>
          </a:xfrm>
          <a:prstGeom prst="straightConnector1">
            <a:avLst/>
          </a:prstGeom>
          <a:ln>
            <a:solidFill>
              <a:srgbClr val="333333"/>
            </a:solidFill>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flipH="1">
            <a:off x="5422029" y="1781251"/>
            <a:ext cx="1211920" cy="491687"/>
          </a:xfrm>
          <a:prstGeom prst="straightConnector1">
            <a:avLst/>
          </a:prstGeom>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a:off x="5401270" y="2861422"/>
            <a:ext cx="0" cy="498194"/>
          </a:xfrm>
          <a:prstGeom prst="straightConnector1">
            <a:avLst/>
          </a:prstGeom>
          <a:ln>
            <a:solidFill>
              <a:srgbClr val="333333"/>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28" name="Rounded Rectangle 27"/>
          <p:cNvSpPr/>
          <p:nvPr/>
        </p:nvSpPr>
        <p:spPr>
          <a:xfrm>
            <a:off x="690531" y="4443114"/>
            <a:ext cx="857503" cy="499733"/>
          </a:xfrm>
          <a:prstGeom prst="roundRect">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3"/>
                </a:solidFill>
              </a:rPr>
              <a:t>SIP UA</a:t>
            </a:r>
            <a:endParaRPr lang="en-US" b="1" dirty="0">
              <a:solidFill>
                <a:schemeClr val="accent3"/>
              </a:solidFill>
            </a:endParaRPr>
          </a:p>
        </p:txBody>
      </p:sp>
      <p:sp>
        <p:nvSpPr>
          <p:cNvPr id="31" name="Rounded Rectangle 30"/>
          <p:cNvSpPr/>
          <p:nvPr/>
        </p:nvSpPr>
        <p:spPr>
          <a:xfrm>
            <a:off x="4908922" y="4453853"/>
            <a:ext cx="857503" cy="499733"/>
          </a:xfrm>
          <a:prstGeom prst="roundRect">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3"/>
                </a:solidFill>
              </a:rPr>
              <a:t>Call Server</a:t>
            </a:r>
            <a:endParaRPr lang="en-US" b="1" dirty="0">
              <a:solidFill>
                <a:schemeClr val="accent3"/>
              </a:solidFill>
            </a:endParaRPr>
          </a:p>
        </p:txBody>
      </p:sp>
      <p:sp>
        <p:nvSpPr>
          <p:cNvPr id="32" name="Rounded Rectangle 31"/>
          <p:cNvSpPr/>
          <p:nvPr/>
        </p:nvSpPr>
        <p:spPr>
          <a:xfrm>
            <a:off x="2342881" y="4443114"/>
            <a:ext cx="857503" cy="499733"/>
          </a:xfrm>
          <a:prstGeom prst="roundRect">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3"/>
                </a:solidFill>
              </a:rPr>
              <a:t>Call Server</a:t>
            </a:r>
            <a:endParaRPr lang="en-US" b="1" dirty="0">
              <a:solidFill>
                <a:schemeClr val="accent3"/>
              </a:solidFill>
            </a:endParaRPr>
          </a:p>
        </p:txBody>
      </p:sp>
      <p:sp>
        <p:nvSpPr>
          <p:cNvPr id="33" name="Rounded Rectangle 32"/>
          <p:cNvSpPr/>
          <p:nvPr/>
        </p:nvSpPr>
        <p:spPr>
          <a:xfrm>
            <a:off x="8497566" y="4407167"/>
            <a:ext cx="857503" cy="499733"/>
          </a:xfrm>
          <a:prstGeom prst="roundRect">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3"/>
                </a:solidFill>
              </a:rPr>
              <a:t>Call Server</a:t>
            </a:r>
            <a:endParaRPr lang="en-US" b="1" dirty="0">
              <a:solidFill>
                <a:schemeClr val="accent3"/>
              </a:solidFill>
            </a:endParaRPr>
          </a:p>
        </p:txBody>
      </p:sp>
      <p:cxnSp>
        <p:nvCxnSpPr>
          <p:cNvPr id="34" name="Straight Arrow Connector 33"/>
          <p:cNvCxnSpPr>
            <a:stCxn id="10" idx="2"/>
          </p:cNvCxnSpPr>
          <p:nvPr/>
        </p:nvCxnSpPr>
        <p:spPr>
          <a:xfrm>
            <a:off x="5381871" y="3860119"/>
            <a:ext cx="1" cy="582202"/>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a:endCxn id="33" idx="0"/>
          </p:cNvCxnSpPr>
          <p:nvPr/>
        </p:nvCxnSpPr>
        <p:spPr>
          <a:xfrm>
            <a:off x="8926318" y="3610253"/>
            <a:ext cx="0" cy="796914"/>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39" name="Rounded Rectangle 38"/>
          <p:cNvSpPr/>
          <p:nvPr/>
        </p:nvSpPr>
        <p:spPr>
          <a:xfrm>
            <a:off x="529568" y="3610251"/>
            <a:ext cx="3276347" cy="2696352"/>
          </a:xfrm>
          <a:prstGeom prst="roundRect">
            <a:avLst/>
          </a:prstGeom>
          <a:noFill/>
          <a:ln>
            <a:solidFill>
              <a:srgbClr val="333333"/>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endParaRPr>
          </a:p>
        </p:txBody>
      </p:sp>
      <p:cxnSp>
        <p:nvCxnSpPr>
          <p:cNvPr id="40" name="Straight Arrow Connector 39"/>
          <p:cNvCxnSpPr>
            <a:stCxn id="31" idx="3"/>
            <a:endCxn id="33" idx="1"/>
          </p:cNvCxnSpPr>
          <p:nvPr/>
        </p:nvCxnSpPr>
        <p:spPr>
          <a:xfrm flipV="1">
            <a:off x="5766425" y="4657034"/>
            <a:ext cx="2731141" cy="46686"/>
          </a:xfrm>
          <a:prstGeom prst="straightConnector1">
            <a:avLst/>
          </a:prstGeom>
          <a:ln>
            <a:solidFill>
              <a:srgbClr val="FF0000"/>
            </a:solidFill>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a:stCxn id="32" idx="3"/>
            <a:endCxn id="31" idx="1"/>
          </p:cNvCxnSpPr>
          <p:nvPr/>
        </p:nvCxnSpPr>
        <p:spPr>
          <a:xfrm>
            <a:off x="3200384" y="4692981"/>
            <a:ext cx="1708538" cy="10739"/>
          </a:xfrm>
          <a:prstGeom prst="straightConnector1">
            <a:avLst/>
          </a:prstGeom>
          <a:ln>
            <a:solidFill>
              <a:srgbClr val="FF0000"/>
            </a:solidFill>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a:endCxn id="32" idx="1"/>
          </p:cNvCxnSpPr>
          <p:nvPr/>
        </p:nvCxnSpPr>
        <p:spPr>
          <a:xfrm>
            <a:off x="1556363" y="4687611"/>
            <a:ext cx="786518" cy="5370"/>
          </a:xfrm>
          <a:prstGeom prst="straightConnector1">
            <a:avLst/>
          </a:prstGeom>
          <a:ln>
            <a:solidFill>
              <a:srgbClr val="333333"/>
            </a:solidFill>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49" name="TextBox 48"/>
          <p:cNvSpPr txBox="1"/>
          <p:nvPr/>
        </p:nvSpPr>
        <p:spPr>
          <a:xfrm flipH="1">
            <a:off x="582195" y="5916340"/>
            <a:ext cx="1524000" cy="338554"/>
          </a:xfrm>
          <a:prstGeom prst="rect">
            <a:avLst/>
          </a:prstGeom>
          <a:noFill/>
        </p:spPr>
        <p:txBody>
          <a:bodyPr wrap="square" rtlCol="0">
            <a:spAutoFit/>
          </a:bodyPr>
          <a:lstStyle/>
          <a:p>
            <a:pPr algn="ctr"/>
            <a:r>
              <a:rPr lang="en-US" sz="1600" dirty="0" smtClean="0"/>
              <a:t>TN Customer</a:t>
            </a:r>
            <a:endParaRPr lang="en-US" sz="1600" dirty="0"/>
          </a:p>
        </p:txBody>
      </p:sp>
      <p:cxnSp>
        <p:nvCxnSpPr>
          <p:cNvPr id="50" name="Straight Arrow Connector 49"/>
          <p:cNvCxnSpPr>
            <a:stCxn id="33" idx="3"/>
          </p:cNvCxnSpPr>
          <p:nvPr/>
        </p:nvCxnSpPr>
        <p:spPr>
          <a:xfrm>
            <a:off x="9355069" y="4657034"/>
            <a:ext cx="1455690" cy="7766"/>
          </a:xfrm>
          <a:prstGeom prst="straightConnector1">
            <a:avLst/>
          </a:prstGeom>
          <a:ln>
            <a:solidFill>
              <a:srgbClr val="FF0000"/>
            </a:solidFill>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54" name="TextBox 53"/>
          <p:cNvSpPr txBox="1"/>
          <p:nvPr/>
        </p:nvSpPr>
        <p:spPr>
          <a:xfrm>
            <a:off x="1527682" y="4442321"/>
            <a:ext cx="668046" cy="523220"/>
          </a:xfrm>
          <a:prstGeom prst="rect">
            <a:avLst/>
          </a:prstGeom>
          <a:noFill/>
        </p:spPr>
        <p:txBody>
          <a:bodyPr wrap="none" rtlCol="0">
            <a:spAutoFit/>
          </a:bodyPr>
          <a:lstStyle/>
          <a:p>
            <a:r>
              <a:rPr lang="en-US" sz="1400" dirty="0" smtClean="0"/>
              <a:t>1. SIP</a:t>
            </a:r>
          </a:p>
          <a:p>
            <a:r>
              <a:rPr lang="en-US" sz="1400" dirty="0" smtClean="0"/>
              <a:t>INVITE </a:t>
            </a:r>
          </a:p>
        </p:txBody>
      </p:sp>
      <p:sp>
        <p:nvSpPr>
          <p:cNvPr id="55" name="TextBox 54"/>
          <p:cNvSpPr txBox="1"/>
          <p:nvPr/>
        </p:nvSpPr>
        <p:spPr>
          <a:xfrm>
            <a:off x="3272903" y="4381187"/>
            <a:ext cx="2108968" cy="307777"/>
          </a:xfrm>
          <a:prstGeom prst="rect">
            <a:avLst/>
          </a:prstGeom>
          <a:noFill/>
        </p:spPr>
        <p:txBody>
          <a:bodyPr wrap="square" rtlCol="0">
            <a:spAutoFit/>
          </a:bodyPr>
          <a:lstStyle/>
          <a:p>
            <a:r>
              <a:rPr lang="en-US" sz="1400" dirty="0" smtClean="0">
                <a:solidFill>
                  <a:srgbClr val="FF0000"/>
                </a:solidFill>
              </a:rPr>
              <a:t>2. SIP INVITE</a:t>
            </a:r>
            <a:endParaRPr lang="en-US" sz="1600" dirty="0" smtClean="0">
              <a:solidFill>
                <a:srgbClr val="FF0000"/>
              </a:solidFill>
            </a:endParaRPr>
          </a:p>
        </p:txBody>
      </p:sp>
      <p:sp>
        <p:nvSpPr>
          <p:cNvPr id="56" name="TextBox 55"/>
          <p:cNvSpPr txBox="1"/>
          <p:nvPr/>
        </p:nvSpPr>
        <p:spPr>
          <a:xfrm>
            <a:off x="6114282" y="4419627"/>
            <a:ext cx="2108968" cy="523220"/>
          </a:xfrm>
          <a:prstGeom prst="rect">
            <a:avLst/>
          </a:prstGeom>
          <a:noFill/>
        </p:spPr>
        <p:txBody>
          <a:bodyPr wrap="square" rtlCol="0">
            <a:spAutoFit/>
          </a:bodyPr>
          <a:lstStyle/>
          <a:p>
            <a:r>
              <a:rPr lang="en-US" sz="1400" dirty="0" smtClean="0">
                <a:solidFill>
                  <a:srgbClr val="FF0000"/>
                </a:solidFill>
              </a:rPr>
              <a:t>4. SIP INVITE </a:t>
            </a:r>
          </a:p>
          <a:p>
            <a:r>
              <a:rPr lang="en-US" sz="1400" dirty="0" smtClean="0">
                <a:solidFill>
                  <a:srgbClr val="FF0000"/>
                </a:solidFill>
              </a:rPr>
              <a:t>(SHAKEN C)</a:t>
            </a:r>
          </a:p>
        </p:txBody>
      </p:sp>
      <p:sp>
        <p:nvSpPr>
          <p:cNvPr id="35" name="TextBox 34"/>
          <p:cNvSpPr txBox="1"/>
          <p:nvPr/>
        </p:nvSpPr>
        <p:spPr>
          <a:xfrm flipH="1">
            <a:off x="4210518" y="5703280"/>
            <a:ext cx="1524000" cy="338554"/>
          </a:xfrm>
          <a:prstGeom prst="rect">
            <a:avLst/>
          </a:prstGeom>
          <a:noFill/>
        </p:spPr>
        <p:txBody>
          <a:bodyPr wrap="square" rtlCol="0">
            <a:spAutoFit/>
          </a:bodyPr>
          <a:lstStyle/>
          <a:p>
            <a:pPr algn="ctr"/>
            <a:r>
              <a:rPr lang="en-US" sz="1600" dirty="0" smtClean="0"/>
              <a:t>OSP</a:t>
            </a:r>
            <a:endParaRPr lang="en-US" sz="1600" dirty="0"/>
          </a:p>
        </p:txBody>
      </p:sp>
      <p:sp>
        <p:nvSpPr>
          <p:cNvPr id="41" name="TextBox 40"/>
          <p:cNvSpPr txBox="1"/>
          <p:nvPr/>
        </p:nvSpPr>
        <p:spPr>
          <a:xfrm>
            <a:off x="4410211" y="3994707"/>
            <a:ext cx="2108968" cy="307777"/>
          </a:xfrm>
          <a:prstGeom prst="rect">
            <a:avLst/>
          </a:prstGeom>
          <a:noFill/>
        </p:spPr>
        <p:txBody>
          <a:bodyPr wrap="square" rtlCol="0">
            <a:spAutoFit/>
          </a:bodyPr>
          <a:lstStyle/>
          <a:p>
            <a:r>
              <a:rPr lang="en-US" sz="1400" dirty="0" smtClean="0">
                <a:solidFill>
                  <a:srgbClr val="FF0000"/>
                </a:solidFill>
              </a:rPr>
              <a:t>3. SIP INVITE </a:t>
            </a:r>
            <a:endParaRPr lang="en-US" sz="1600" dirty="0" smtClean="0">
              <a:solidFill>
                <a:srgbClr val="FF0000"/>
              </a:solidFill>
            </a:endParaRPr>
          </a:p>
        </p:txBody>
      </p:sp>
      <p:sp>
        <p:nvSpPr>
          <p:cNvPr id="42" name="TextBox 41"/>
          <p:cNvSpPr txBox="1"/>
          <p:nvPr/>
        </p:nvSpPr>
        <p:spPr>
          <a:xfrm>
            <a:off x="9355069" y="4419627"/>
            <a:ext cx="1383124" cy="738664"/>
          </a:xfrm>
          <a:prstGeom prst="rect">
            <a:avLst/>
          </a:prstGeom>
          <a:noFill/>
        </p:spPr>
        <p:txBody>
          <a:bodyPr wrap="none" rtlCol="0">
            <a:spAutoFit/>
          </a:bodyPr>
          <a:lstStyle/>
          <a:p>
            <a:r>
              <a:rPr lang="en-US" sz="1400" dirty="0" smtClean="0">
                <a:solidFill>
                  <a:srgbClr val="FF0000"/>
                </a:solidFill>
              </a:rPr>
              <a:t>8. SIP INVITE </a:t>
            </a:r>
          </a:p>
          <a:p>
            <a:r>
              <a:rPr lang="en-US" sz="1400" dirty="0" smtClean="0">
                <a:solidFill>
                  <a:srgbClr val="FF0000"/>
                </a:solidFill>
              </a:rPr>
              <a:t> (</a:t>
            </a:r>
            <a:r>
              <a:rPr lang="en-US" sz="1400" dirty="0" err="1" smtClean="0">
                <a:solidFill>
                  <a:srgbClr val="FF0000"/>
                </a:solidFill>
              </a:rPr>
              <a:t>verstat</a:t>
            </a:r>
            <a:r>
              <a:rPr lang="en-US" sz="1400" dirty="0" smtClean="0">
                <a:solidFill>
                  <a:srgbClr val="FF0000"/>
                </a:solidFill>
              </a:rPr>
              <a:t>, display </a:t>
            </a:r>
          </a:p>
          <a:p>
            <a:r>
              <a:rPr lang="en-US" sz="1400" dirty="0">
                <a:solidFill>
                  <a:srgbClr val="FF0000"/>
                </a:solidFill>
              </a:rPr>
              <a:t> </a:t>
            </a:r>
            <a:r>
              <a:rPr lang="en-US" sz="1400" dirty="0" smtClean="0">
                <a:solidFill>
                  <a:srgbClr val="FF0000"/>
                </a:solidFill>
              </a:rPr>
              <a:t> stuff</a:t>
            </a:r>
            <a:r>
              <a:rPr lang="en-US" sz="1400" dirty="0" smtClean="0"/>
              <a:t>) </a:t>
            </a:r>
          </a:p>
        </p:txBody>
      </p:sp>
      <p:sp>
        <p:nvSpPr>
          <p:cNvPr id="44" name="TextBox 43"/>
          <p:cNvSpPr txBox="1"/>
          <p:nvPr/>
        </p:nvSpPr>
        <p:spPr>
          <a:xfrm>
            <a:off x="7947261" y="3745125"/>
            <a:ext cx="2743201" cy="553998"/>
          </a:xfrm>
          <a:prstGeom prst="rect">
            <a:avLst/>
          </a:prstGeom>
          <a:noFill/>
        </p:spPr>
        <p:txBody>
          <a:bodyPr wrap="square" rtlCol="0">
            <a:spAutoFit/>
          </a:bodyPr>
          <a:lstStyle/>
          <a:p>
            <a:r>
              <a:rPr lang="en-US" sz="1400" dirty="0" smtClean="0">
                <a:solidFill>
                  <a:srgbClr val="FF0000"/>
                </a:solidFill>
              </a:rPr>
              <a:t>5. SIP INVITE </a:t>
            </a:r>
          </a:p>
          <a:p>
            <a:r>
              <a:rPr lang="en-US" sz="1400" dirty="0" smtClean="0">
                <a:solidFill>
                  <a:srgbClr val="FF0000"/>
                </a:solidFill>
              </a:rPr>
              <a:t>(SHAKEN C)</a:t>
            </a:r>
            <a:r>
              <a:rPr lang="en-US" sz="1600" dirty="0" smtClean="0">
                <a:solidFill>
                  <a:srgbClr val="FF0000"/>
                </a:solidFill>
              </a:rPr>
              <a:t>. </a:t>
            </a:r>
          </a:p>
        </p:txBody>
      </p:sp>
      <p:sp>
        <p:nvSpPr>
          <p:cNvPr id="45" name="Rounded Rectangle 44"/>
          <p:cNvSpPr/>
          <p:nvPr/>
        </p:nvSpPr>
        <p:spPr>
          <a:xfrm>
            <a:off x="10602987" y="3110519"/>
            <a:ext cx="1097987" cy="499733"/>
          </a:xfrm>
          <a:prstGeom prst="roundRect">
            <a:avLst>
              <a:gd name="adj" fmla="val 50000"/>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3"/>
                </a:solidFill>
              </a:rPr>
              <a:t>CVT</a:t>
            </a:r>
            <a:endParaRPr lang="en-US" b="1" dirty="0">
              <a:solidFill>
                <a:schemeClr val="accent3"/>
              </a:solidFill>
            </a:endParaRPr>
          </a:p>
        </p:txBody>
      </p:sp>
      <p:cxnSp>
        <p:nvCxnSpPr>
          <p:cNvPr id="46" name="Straight Arrow Connector 45"/>
          <p:cNvCxnSpPr>
            <a:stCxn id="45" idx="1"/>
            <a:endCxn id="11" idx="3"/>
          </p:cNvCxnSpPr>
          <p:nvPr/>
        </p:nvCxnSpPr>
        <p:spPr>
          <a:xfrm flipH="1">
            <a:off x="9532763" y="3360386"/>
            <a:ext cx="1070224" cy="1"/>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a:off x="9591787" y="3068017"/>
            <a:ext cx="2108968" cy="769441"/>
          </a:xfrm>
          <a:prstGeom prst="rect">
            <a:avLst/>
          </a:prstGeom>
          <a:noFill/>
        </p:spPr>
        <p:txBody>
          <a:bodyPr wrap="square" rtlCol="0">
            <a:spAutoFit/>
          </a:bodyPr>
          <a:lstStyle/>
          <a:p>
            <a:r>
              <a:rPr lang="en-US" sz="1400" dirty="0" smtClean="0">
                <a:solidFill>
                  <a:srgbClr val="FF0000"/>
                </a:solidFill>
              </a:rPr>
              <a:t>7. Validate </a:t>
            </a:r>
          </a:p>
          <a:p>
            <a:r>
              <a:rPr lang="en-US" sz="1400" dirty="0" smtClean="0">
                <a:solidFill>
                  <a:srgbClr val="FF0000"/>
                </a:solidFill>
              </a:rPr>
              <a:t>Identity </a:t>
            </a:r>
          </a:p>
          <a:p>
            <a:endParaRPr lang="en-US" sz="1600" dirty="0" smtClean="0">
              <a:solidFill>
                <a:srgbClr val="FF0000"/>
              </a:solidFill>
            </a:endParaRPr>
          </a:p>
        </p:txBody>
      </p:sp>
      <p:sp>
        <p:nvSpPr>
          <p:cNvPr id="52" name="TextBox 51"/>
          <p:cNvSpPr txBox="1"/>
          <p:nvPr/>
        </p:nvSpPr>
        <p:spPr>
          <a:xfrm>
            <a:off x="8229600" y="2553645"/>
            <a:ext cx="2108968" cy="307777"/>
          </a:xfrm>
          <a:prstGeom prst="rect">
            <a:avLst/>
          </a:prstGeom>
          <a:noFill/>
        </p:spPr>
        <p:txBody>
          <a:bodyPr wrap="square" rtlCol="0">
            <a:spAutoFit/>
          </a:bodyPr>
          <a:lstStyle/>
          <a:p>
            <a:r>
              <a:rPr lang="en-US" sz="1400" dirty="0" smtClean="0">
                <a:solidFill>
                  <a:srgbClr val="FF0000"/>
                </a:solidFill>
              </a:rPr>
              <a:t>6.  Get Certificate</a:t>
            </a:r>
            <a:endParaRPr lang="en-US" sz="1600" dirty="0" smtClean="0">
              <a:solidFill>
                <a:srgbClr val="FF0000"/>
              </a:solidFill>
            </a:endParaRPr>
          </a:p>
        </p:txBody>
      </p:sp>
      <p:cxnSp>
        <p:nvCxnSpPr>
          <p:cNvPr id="53" name="Straight Arrow Connector 52"/>
          <p:cNvCxnSpPr/>
          <p:nvPr/>
        </p:nvCxnSpPr>
        <p:spPr>
          <a:xfrm>
            <a:off x="8926318" y="2196224"/>
            <a:ext cx="0" cy="914295"/>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flipH="1">
            <a:off x="213016" y="2882562"/>
            <a:ext cx="1524000" cy="338554"/>
          </a:xfrm>
          <a:prstGeom prst="rect">
            <a:avLst/>
          </a:prstGeom>
          <a:noFill/>
        </p:spPr>
        <p:txBody>
          <a:bodyPr wrap="square" rtlCol="0">
            <a:spAutoFit/>
          </a:bodyPr>
          <a:lstStyle/>
          <a:p>
            <a:pPr algn="ctr"/>
            <a:r>
              <a:rPr lang="en-US" sz="1600" dirty="0" smtClean="0"/>
              <a:t>TNSP</a:t>
            </a:r>
          </a:p>
        </p:txBody>
      </p:sp>
      <p:cxnSp>
        <p:nvCxnSpPr>
          <p:cNvPr id="60" name="Straight Arrow Connector 59"/>
          <p:cNvCxnSpPr/>
          <p:nvPr/>
        </p:nvCxnSpPr>
        <p:spPr>
          <a:xfrm flipH="1">
            <a:off x="2039661" y="2667394"/>
            <a:ext cx="6350" cy="1075343"/>
          </a:xfrm>
          <a:prstGeom prst="straightConnector1">
            <a:avLst/>
          </a:prstGeom>
          <a:ln w="28575" cmpd="sng">
            <a:solidFill>
              <a:srgbClr val="3366FF"/>
            </a:solidFill>
            <a:prstDash val="dashDot"/>
            <a:headEnd type="arrow"/>
            <a:tailEnd type="arrow"/>
          </a:ln>
        </p:spPr>
        <p:style>
          <a:lnRef idx="2">
            <a:schemeClr val="accent1"/>
          </a:lnRef>
          <a:fillRef idx="0">
            <a:schemeClr val="accent1"/>
          </a:fillRef>
          <a:effectRef idx="1">
            <a:schemeClr val="accent1"/>
          </a:effectRef>
          <a:fontRef idx="minor">
            <a:schemeClr val="tx1"/>
          </a:fontRef>
        </p:style>
      </p:cxnSp>
      <p:sp>
        <p:nvSpPr>
          <p:cNvPr id="63" name="TextBox 62"/>
          <p:cNvSpPr txBox="1"/>
          <p:nvPr/>
        </p:nvSpPr>
        <p:spPr>
          <a:xfrm>
            <a:off x="1737016" y="3272580"/>
            <a:ext cx="1759904" cy="307777"/>
          </a:xfrm>
          <a:prstGeom prst="rect">
            <a:avLst/>
          </a:prstGeom>
          <a:noFill/>
        </p:spPr>
        <p:txBody>
          <a:bodyPr wrap="none" rtlCol="0">
            <a:spAutoFit/>
          </a:bodyPr>
          <a:lstStyle/>
          <a:p>
            <a:r>
              <a:rPr lang="en-US" sz="1400" dirty="0" smtClean="0"/>
              <a:t>0.  Get/Configure TNs</a:t>
            </a:r>
          </a:p>
        </p:txBody>
      </p:sp>
      <p:sp>
        <p:nvSpPr>
          <p:cNvPr id="64" name="Magnetic Disk 63"/>
          <p:cNvSpPr/>
          <p:nvPr/>
        </p:nvSpPr>
        <p:spPr>
          <a:xfrm>
            <a:off x="1324638" y="1781251"/>
            <a:ext cx="1430046" cy="947984"/>
          </a:xfrm>
          <a:prstGeom prst="flowChartMagneticDisk">
            <a:avLst/>
          </a:prstGeom>
          <a:solidFill>
            <a:srgbClr val="2D53CD"/>
          </a:solidFill>
          <a:ln>
            <a:solidFill>
              <a:srgbClr val="0000FF"/>
            </a:solidFill>
          </a:ln>
        </p:spPr>
        <p:style>
          <a:lnRef idx="1">
            <a:schemeClr val="accent1"/>
          </a:lnRef>
          <a:fillRef idx="3">
            <a:schemeClr val="accent1"/>
          </a:fillRef>
          <a:effectRef idx="2">
            <a:schemeClr val="accent1"/>
          </a:effectRef>
          <a:fontRef idx="minor">
            <a:schemeClr val="lt1"/>
          </a:fontRef>
        </p:style>
        <p:txBody>
          <a:bodyPr/>
          <a:lstStyle/>
          <a:p>
            <a:pPr algn="ctr"/>
            <a:r>
              <a:rPr lang="en-US" sz="1200" dirty="0" smtClean="0">
                <a:solidFill>
                  <a:schemeClr val="bg1"/>
                </a:solidFill>
              </a:rPr>
              <a:t>SPC TNs </a:t>
            </a:r>
          </a:p>
          <a:p>
            <a:pPr algn="ctr"/>
            <a:r>
              <a:rPr lang="en-US" sz="1200" dirty="0" smtClean="0">
                <a:solidFill>
                  <a:schemeClr val="bg1"/>
                </a:solidFill>
              </a:rPr>
              <a:t>Assigned to </a:t>
            </a:r>
          </a:p>
          <a:p>
            <a:pPr algn="ctr"/>
            <a:r>
              <a:rPr lang="en-US" sz="1200" dirty="0" smtClean="0">
                <a:solidFill>
                  <a:schemeClr val="bg1"/>
                </a:solidFill>
              </a:rPr>
              <a:t>TN Customers</a:t>
            </a:r>
            <a:endParaRPr lang="en-US" sz="1200" dirty="0">
              <a:solidFill>
                <a:schemeClr val="bg1"/>
              </a:solidFill>
            </a:endParaRPr>
          </a:p>
        </p:txBody>
      </p:sp>
      <p:sp>
        <p:nvSpPr>
          <p:cNvPr id="65" name="TextBox 64"/>
          <p:cNvSpPr txBox="1"/>
          <p:nvPr/>
        </p:nvSpPr>
        <p:spPr>
          <a:xfrm>
            <a:off x="746416" y="3719818"/>
            <a:ext cx="2453968" cy="338554"/>
          </a:xfrm>
          <a:prstGeom prst="rect">
            <a:avLst/>
          </a:prstGeom>
          <a:solidFill>
            <a:srgbClr val="7ABFFF"/>
          </a:solidFill>
          <a:ln>
            <a:solidFill>
              <a:srgbClr val="2658C3"/>
            </a:solidFill>
          </a:ln>
        </p:spPr>
        <p:txBody>
          <a:bodyPr wrap="square" rtlCol="0">
            <a:spAutoFit/>
          </a:bodyPr>
          <a:lstStyle/>
          <a:p>
            <a:pPr algn="ctr"/>
            <a:r>
              <a:rPr lang="en-US" sz="1600" dirty="0" smtClean="0"/>
              <a:t>Assigned TNs</a:t>
            </a:r>
            <a:endParaRPr lang="en-US" sz="1600" dirty="0"/>
          </a:p>
        </p:txBody>
      </p:sp>
      <p:sp>
        <p:nvSpPr>
          <p:cNvPr id="57" name="Rounded Rectangle 56"/>
          <p:cNvSpPr/>
          <p:nvPr/>
        </p:nvSpPr>
        <p:spPr>
          <a:xfrm>
            <a:off x="526488" y="1572221"/>
            <a:ext cx="3276347" cy="1648896"/>
          </a:xfrm>
          <a:prstGeom prst="roundRect">
            <a:avLst/>
          </a:prstGeom>
          <a:noFill/>
          <a:ln>
            <a:solidFill>
              <a:srgbClr val="333333"/>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endParaRPr>
          </a:p>
        </p:txBody>
      </p:sp>
      <p:sp>
        <p:nvSpPr>
          <p:cNvPr id="59" name="Rounded Rectangle 58"/>
          <p:cNvSpPr/>
          <p:nvPr/>
        </p:nvSpPr>
        <p:spPr>
          <a:xfrm>
            <a:off x="4324878" y="1946358"/>
            <a:ext cx="2456922" cy="4149642"/>
          </a:xfrm>
          <a:prstGeom prst="roundRect">
            <a:avLst/>
          </a:prstGeom>
          <a:noFill/>
          <a:ln>
            <a:solidFill>
              <a:srgbClr val="333333"/>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Magnetic Disk 61"/>
          <p:cNvSpPr/>
          <p:nvPr/>
        </p:nvSpPr>
        <p:spPr>
          <a:xfrm>
            <a:off x="4324878" y="167291"/>
            <a:ext cx="1234945" cy="1234444"/>
          </a:xfrm>
          <a:prstGeom prst="flowChartMagneticDisk">
            <a:avLst/>
          </a:prstGeom>
          <a:solidFill>
            <a:srgbClr val="7ABFFF"/>
          </a:solidFill>
          <a:ln>
            <a:solidFill>
              <a:srgbClr val="3366FF"/>
            </a:solidFill>
          </a:ln>
        </p:spPr>
        <p:style>
          <a:lnRef idx="1">
            <a:schemeClr val="accent1"/>
          </a:lnRef>
          <a:fillRef idx="3">
            <a:schemeClr val="accent1"/>
          </a:fillRef>
          <a:effectRef idx="2">
            <a:schemeClr val="accent1"/>
          </a:effectRef>
          <a:fontRef idx="minor">
            <a:schemeClr val="lt1"/>
          </a:fontRef>
        </p:style>
        <p:txBody>
          <a:bodyPr/>
          <a:lstStyle/>
          <a:p>
            <a:pPr algn="ctr"/>
            <a:r>
              <a:rPr lang="en-US" sz="1400" i="1" dirty="0" smtClean="0">
                <a:solidFill>
                  <a:srgbClr val="33383A"/>
                </a:solidFill>
              </a:rPr>
              <a:t>TNSP Assigned TNs  </a:t>
            </a:r>
          </a:p>
          <a:p>
            <a:pPr algn="ctr"/>
            <a:r>
              <a:rPr lang="en-US" sz="1400" i="1" dirty="0" smtClean="0">
                <a:solidFill>
                  <a:srgbClr val="33383A"/>
                </a:solidFill>
              </a:rPr>
              <a:t>DBs</a:t>
            </a:r>
            <a:endParaRPr lang="en-US" sz="1400" i="1" dirty="0">
              <a:solidFill>
                <a:srgbClr val="33383A"/>
              </a:solidFill>
            </a:endParaRPr>
          </a:p>
        </p:txBody>
      </p:sp>
      <p:cxnSp>
        <p:nvCxnSpPr>
          <p:cNvPr id="66" name="Straight Arrow Connector 65"/>
          <p:cNvCxnSpPr/>
          <p:nvPr/>
        </p:nvCxnSpPr>
        <p:spPr>
          <a:xfrm flipH="1">
            <a:off x="2485751" y="762000"/>
            <a:ext cx="1759692" cy="1019251"/>
          </a:xfrm>
          <a:prstGeom prst="straightConnector1">
            <a:avLst/>
          </a:prstGeom>
          <a:ln w="28575" cmpd="sng">
            <a:solidFill>
              <a:srgbClr val="3366FF"/>
            </a:solidFill>
            <a:prstDash val="dashDot"/>
            <a:headEnd type="arrow"/>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515837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D89BAD-E171-B243-8884-72329A8F07D0}"/>
              </a:ext>
            </a:extLst>
          </p:cNvPr>
          <p:cNvSpPr>
            <a:spLocks noGrp="1"/>
          </p:cNvSpPr>
          <p:nvPr>
            <p:ph type="title"/>
          </p:nvPr>
        </p:nvSpPr>
        <p:spPr>
          <a:xfrm>
            <a:off x="389563" y="325751"/>
            <a:ext cx="10202237" cy="564257"/>
          </a:xfrm>
        </p:spPr>
        <p:txBody>
          <a:bodyPr/>
          <a:lstStyle/>
          <a:p>
            <a:r>
              <a:rPr lang="en-US" dirty="0"/>
              <a:t>Solution </a:t>
            </a:r>
            <a:r>
              <a:rPr lang="en-US" dirty="0" smtClean="0"/>
              <a:t>Options for TN Customers</a:t>
            </a:r>
            <a:endParaRPr lang="en-US" dirty="0"/>
          </a:p>
        </p:txBody>
      </p:sp>
      <p:sp>
        <p:nvSpPr>
          <p:cNvPr id="3" name="Content Placeholder 2">
            <a:extLst>
              <a:ext uri="{FF2B5EF4-FFF2-40B4-BE49-F238E27FC236}">
                <a16:creationId xmlns:a16="http://schemas.microsoft.com/office/drawing/2014/main" xmlns="" id="{E6D29CAD-D9BC-1549-AF85-20A88A0A6065}"/>
              </a:ext>
            </a:extLst>
          </p:cNvPr>
          <p:cNvSpPr>
            <a:spLocks noGrp="1"/>
          </p:cNvSpPr>
          <p:nvPr>
            <p:ph idx="1"/>
          </p:nvPr>
        </p:nvSpPr>
        <p:spPr>
          <a:xfrm>
            <a:off x="395913" y="1524000"/>
            <a:ext cx="10515600" cy="4351338"/>
          </a:xfrm>
        </p:spPr>
        <p:txBody>
          <a:bodyPr>
            <a:normAutofit fontScale="77500" lnSpcReduction="20000"/>
          </a:bodyPr>
          <a:lstStyle/>
          <a:p>
            <a:pPr marL="0" indent="0">
              <a:lnSpc>
                <a:spcPct val="120000"/>
              </a:lnSpc>
              <a:buNone/>
            </a:pPr>
            <a:r>
              <a:rPr lang="en-US" dirty="0" smtClean="0"/>
              <a:t>Two solutions proposed </a:t>
            </a:r>
            <a:r>
              <a:rPr lang="mr-IN" dirty="0" smtClean="0"/>
              <a:t>–</a:t>
            </a:r>
            <a:r>
              <a:rPr lang="en-US" dirty="0" smtClean="0"/>
              <a:t> focus is on certificate acquisition by the TN Customers:</a:t>
            </a:r>
          </a:p>
          <a:p>
            <a:pPr>
              <a:lnSpc>
                <a:spcPct val="120000"/>
              </a:lnSpc>
            </a:pPr>
            <a:r>
              <a:rPr lang="en-US" dirty="0" smtClean="0"/>
              <a:t>Delegated </a:t>
            </a:r>
            <a:r>
              <a:rPr lang="en-US" dirty="0" smtClean="0"/>
              <a:t>Certificates</a:t>
            </a:r>
            <a:endParaRPr lang="en-US" dirty="0"/>
          </a:p>
          <a:p>
            <a:pPr>
              <a:lnSpc>
                <a:spcPct val="120000"/>
              </a:lnSpc>
            </a:pPr>
            <a:r>
              <a:rPr lang="en-US" dirty="0"/>
              <a:t>Lemon-Twist (</a:t>
            </a:r>
            <a:r>
              <a:rPr lang="en-US" dirty="0" err="1"/>
              <a:t>LEveraging</a:t>
            </a:r>
            <a:r>
              <a:rPr lang="en-US" dirty="0"/>
              <a:t> </a:t>
            </a:r>
            <a:r>
              <a:rPr lang="en-US" dirty="0" err="1"/>
              <a:t>MOdels</a:t>
            </a:r>
            <a:r>
              <a:rPr lang="en-US" dirty="0"/>
              <a:t> for Enterprise </a:t>
            </a:r>
            <a:r>
              <a:rPr lang="en-US" dirty="0" err="1"/>
              <a:t>dialiNg</a:t>
            </a:r>
            <a:r>
              <a:rPr lang="en-US" dirty="0"/>
              <a:t> - </a:t>
            </a:r>
            <a:r>
              <a:rPr lang="en-US" dirty="0" err="1"/>
              <a:t>TNauthlist</a:t>
            </a:r>
            <a:r>
              <a:rPr lang="en-US" dirty="0"/>
              <a:t> With an enterprise Identity Secured Token</a:t>
            </a:r>
            <a:r>
              <a:rPr lang="en-US" dirty="0" smtClean="0"/>
              <a:t>)</a:t>
            </a:r>
          </a:p>
          <a:p>
            <a:pPr marL="0" indent="0">
              <a:lnSpc>
                <a:spcPct val="120000"/>
              </a:lnSpc>
              <a:buNone/>
            </a:pPr>
            <a:endParaRPr lang="en-US" dirty="0" smtClean="0"/>
          </a:p>
          <a:p>
            <a:pPr>
              <a:lnSpc>
                <a:spcPct val="120000"/>
              </a:lnSpc>
              <a:buFont typeface="Wingdings" charset="2"/>
              <a:buChar char="Ø"/>
            </a:pPr>
            <a:r>
              <a:rPr lang="en-US" dirty="0" smtClean="0"/>
              <a:t>Solution options are focused only on interface between TNSP and TN customer, specifically defining how the TN Customer, using protocol building blocks, can acquire a certificate for signing </a:t>
            </a:r>
            <a:r>
              <a:rPr lang="en-US" dirty="0" err="1" smtClean="0"/>
              <a:t>PASSporTs</a:t>
            </a:r>
            <a:r>
              <a:rPr lang="en-US" dirty="0" smtClean="0"/>
              <a:t> to pass information such as RCD and SHAKEN to the OSP</a:t>
            </a:r>
          </a:p>
          <a:p>
            <a:pPr lvl="1">
              <a:lnSpc>
                <a:spcPct val="120000"/>
              </a:lnSpc>
              <a:buFont typeface="Wingdings" charset="2"/>
              <a:buChar char="Ø"/>
            </a:pPr>
            <a:r>
              <a:rPr lang="en-US" dirty="0" smtClean="0"/>
              <a:t>They don’t define behaviors of the OSP nor the TSP, but rather provide secure, authenticated information that could be used by OSP and TSP</a:t>
            </a:r>
          </a:p>
          <a:p>
            <a:pPr marL="0" indent="0">
              <a:lnSpc>
                <a:spcPct val="120000"/>
              </a:lnSpc>
              <a:buNone/>
            </a:pPr>
            <a:endParaRPr lang="en-US" dirty="0" smtClean="0"/>
          </a:p>
          <a:p>
            <a:endParaRPr lang="en-US" dirty="0"/>
          </a:p>
          <a:p>
            <a:pPr marL="0" indent="0">
              <a:buNone/>
            </a:pPr>
            <a:endParaRPr lang="en-US" dirty="0"/>
          </a:p>
        </p:txBody>
      </p:sp>
      <p:sp>
        <p:nvSpPr>
          <p:cNvPr id="5" name="Slide Number Placeholder 4">
            <a:extLst>
              <a:ext uri="{FF2B5EF4-FFF2-40B4-BE49-F238E27FC236}">
                <a16:creationId xmlns:a16="http://schemas.microsoft.com/office/drawing/2014/main" xmlns="" id="{45E7A331-F3C5-1048-97DC-8CEEFB3B70C2}"/>
              </a:ext>
            </a:extLst>
          </p:cNvPr>
          <p:cNvSpPr>
            <a:spLocks noGrp="1"/>
          </p:cNvSpPr>
          <p:nvPr>
            <p:ph type="sldNum" sz="quarter" idx="4"/>
          </p:nvPr>
        </p:nvSpPr>
        <p:spPr/>
        <p:txBody>
          <a:bodyPr/>
          <a:lstStyle/>
          <a:p>
            <a:fld id="{23331C8C-FA04-451E-8E18-09B309337E5D}" type="slidenum">
              <a:rPr lang="en-US" smtClean="0"/>
              <a:pPr/>
              <a:t>16</a:t>
            </a:fld>
            <a:endParaRPr lang="en-US" dirty="0"/>
          </a:p>
        </p:txBody>
      </p:sp>
    </p:spTree>
    <p:extLst>
      <p:ext uri="{BB962C8B-B14F-4D97-AF65-F5344CB8AC3E}">
        <p14:creationId xmlns:p14="http://schemas.microsoft.com/office/powerpoint/2010/main" val="23312151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571" y="372916"/>
            <a:ext cx="10972800" cy="507831"/>
          </a:xfrm>
        </p:spPr>
        <p:txBody>
          <a:bodyPr/>
          <a:lstStyle/>
          <a:p>
            <a:r>
              <a:rPr lang="en-US" sz="3600" dirty="0" smtClean="0"/>
              <a:t>Delegated Certificate </a:t>
            </a:r>
            <a:r>
              <a:rPr lang="en-US" sz="3600" dirty="0"/>
              <a:t>Model</a:t>
            </a:r>
          </a:p>
        </p:txBody>
      </p:sp>
      <p:sp>
        <p:nvSpPr>
          <p:cNvPr id="3" name="Content Placeholder 2"/>
          <p:cNvSpPr>
            <a:spLocks noGrp="1"/>
          </p:cNvSpPr>
          <p:nvPr>
            <p:ph idx="1"/>
          </p:nvPr>
        </p:nvSpPr>
        <p:spPr>
          <a:xfrm>
            <a:off x="580571" y="1255077"/>
            <a:ext cx="10972800" cy="4829050"/>
          </a:xfrm>
        </p:spPr>
        <p:txBody>
          <a:bodyPr>
            <a:normAutofit fontScale="85000" lnSpcReduction="10000"/>
          </a:bodyPr>
          <a:lstStyle/>
          <a:p>
            <a:pPr marL="0" indent="0">
              <a:buClr>
                <a:srgbClr val="FF0000"/>
              </a:buClr>
              <a:buNone/>
            </a:pPr>
            <a:r>
              <a:rPr lang="en-US" dirty="0" smtClean="0"/>
              <a:t>Utilizes </a:t>
            </a:r>
            <a:r>
              <a:rPr lang="en-US" dirty="0"/>
              <a:t>delegated certificates as described in RFC 8226 and draft-</a:t>
            </a:r>
            <a:r>
              <a:rPr lang="en-US" dirty="0" err="1"/>
              <a:t>peterson</a:t>
            </a:r>
            <a:r>
              <a:rPr lang="en-US" dirty="0"/>
              <a:t>-:</a:t>
            </a:r>
          </a:p>
          <a:p>
            <a:pPr>
              <a:buClr>
                <a:srgbClr val="FF0000"/>
              </a:buClr>
            </a:pPr>
            <a:r>
              <a:rPr lang="en-US" dirty="0"/>
              <a:t>Adds cross certificates to the model based on RFC 5280:</a:t>
            </a:r>
          </a:p>
          <a:p>
            <a:pPr lvl="1">
              <a:buClr>
                <a:srgbClr val="FF0000"/>
              </a:buClr>
            </a:pPr>
            <a:r>
              <a:rPr lang="en-US" dirty="0"/>
              <a:t>SP hosts a CA delegated by one of the STI-CAs:</a:t>
            </a:r>
          </a:p>
          <a:p>
            <a:pPr lvl="1">
              <a:buClr>
                <a:srgbClr val="FF0000"/>
              </a:buClr>
            </a:pPr>
            <a:r>
              <a:rPr lang="en-US" dirty="0"/>
              <a:t>Enterprise requests certificate from SP CA</a:t>
            </a:r>
          </a:p>
          <a:p>
            <a:pPr>
              <a:buClr>
                <a:srgbClr val="FF0000"/>
              </a:buClr>
              <a:buFont typeface="Wingdings" pitchFamily="2" charset="2"/>
              <a:buChar char="Ø"/>
            </a:pPr>
            <a:r>
              <a:rPr lang="en-US" dirty="0"/>
              <a:t>Key advantages:  </a:t>
            </a:r>
          </a:p>
          <a:p>
            <a:pPr lvl="1">
              <a:buClr>
                <a:srgbClr val="FF0000"/>
              </a:buClr>
            </a:pPr>
            <a:r>
              <a:rPr lang="en-US" dirty="0" smtClean="0"/>
              <a:t>Uses </a:t>
            </a:r>
            <a:r>
              <a:rPr lang="en-US" dirty="0"/>
              <a:t>standard PKI functions for delegation</a:t>
            </a:r>
          </a:p>
          <a:p>
            <a:pPr>
              <a:buClr>
                <a:srgbClr val="FF0000"/>
              </a:buClr>
              <a:buFont typeface="Wingdings" pitchFamily="2" charset="2"/>
              <a:buChar char="v"/>
            </a:pPr>
            <a:r>
              <a:rPr lang="en-US" dirty="0"/>
              <a:t>Disadvantages:</a:t>
            </a:r>
          </a:p>
          <a:p>
            <a:pPr lvl="1">
              <a:buClr>
                <a:srgbClr val="FF0000"/>
              </a:buClr>
            </a:pPr>
            <a:r>
              <a:rPr lang="en-US" dirty="0"/>
              <a:t>Increases complexity:</a:t>
            </a:r>
          </a:p>
          <a:p>
            <a:pPr lvl="2">
              <a:buClr>
                <a:srgbClr val="FF0000"/>
              </a:buClr>
            </a:pPr>
            <a:r>
              <a:rPr lang="en-US" dirty="0"/>
              <a:t>Additional fields in certificates</a:t>
            </a:r>
          </a:p>
          <a:p>
            <a:pPr lvl="2">
              <a:buClr>
                <a:srgbClr val="FF0000"/>
              </a:buClr>
            </a:pPr>
            <a:r>
              <a:rPr lang="en-US" dirty="0"/>
              <a:t>Additional criteria to be considered and established by the CP/CPS (currently states no cross certificates)</a:t>
            </a:r>
          </a:p>
          <a:p>
            <a:pPr lvl="2">
              <a:buClr>
                <a:srgbClr val="FF0000"/>
              </a:buClr>
            </a:pPr>
            <a:r>
              <a:rPr lang="en-US" dirty="0"/>
              <a:t>More complex certificate path validation at the STI-VS</a:t>
            </a:r>
          </a:p>
          <a:p>
            <a:pPr lvl="3">
              <a:buClr>
                <a:srgbClr val="FF0000"/>
              </a:buClr>
            </a:pPr>
            <a:r>
              <a:rPr lang="en-US" dirty="0"/>
              <a:t>Increases # certificate chains to manage</a:t>
            </a:r>
          </a:p>
          <a:p>
            <a:pPr lvl="2">
              <a:buClr>
                <a:srgbClr val="FF0000"/>
              </a:buClr>
            </a:pPr>
            <a:r>
              <a:rPr lang="en-US" dirty="0"/>
              <a:t>More complex traceback and debugging</a:t>
            </a:r>
          </a:p>
          <a:p>
            <a:pPr lvl="1">
              <a:buClr>
                <a:srgbClr val="FF0000"/>
              </a:buClr>
            </a:pPr>
            <a:r>
              <a:rPr lang="en-US" dirty="0"/>
              <a:t>SP now manages a PKI instance</a:t>
            </a:r>
          </a:p>
        </p:txBody>
      </p:sp>
      <p:sp>
        <p:nvSpPr>
          <p:cNvPr id="6" name="Slide Number Placeholder 5"/>
          <p:cNvSpPr>
            <a:spLocks noGrp="1"/>
          </p:cNvSpPr>
          <p:nvPr>
            <p:ph type="sldNum" sz="quarter" idx="4"/>
          </p:nvPr>
        </p:nvSpPr>
        <p:spPr/>
        <p:txBody>
          <a:bodyPr/>
          <a:lstStyle/>
          <a:p>
            <a:fld id="{23331C8C-FA04-451E-8E18-09B309337E5D}" type="slidenum">
              <a:rPr lang="en-US" smtClean="0"/>
              <a:pPr/>
              <a:t>17</a:t>
            </a:fld>
            <a:endParaRPr lang="en-US" dirty="0"/>
          </a:p>
        </p:txBody>
      </p:sp>
    </p:spTree>
    <p:extLst>
      <p:ext uri="{BB962C8B-B14F-4D97-AF65-F5344CB8AC3E}">
        <p14:creationId xmlns:p14="http://schemas.microsoft.com/office/powerpoint/2010/main" val="38139770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571" y="330556"/>
            <a:ext cx="10972800" cy="886397"/>
          </a:xfrm>
        </p:spPr>
        <p:txBody>
          <a:bodyPr/>
          <a:lstStyle/>
          <a:p>
            <a:r>
              <a:rPr lang="en-US" sz="3200" dirty="0" err="1"/>
              <a:t>LEveraging</a:t>
            </a:r>
            <a:r>
              <a:rPr lang="en-US" sz="3200" dirty="0"/>
              <a:t> </a:t>
            </a:r>
            <a:r>
              <a:rPr lang="en-US" sz="3200" dirty="0" err="1"/>
              <a:t>MOdels</a:t>
            </a:r>
            <a:r>
              <a:rPr lang="en-US" sz="3200" dirty="0"/>
              <a:t> for Enterprise </a:t>
            </a:r>
            <a:r>
              <a:rPr lang="en-US" sz="3200" dirty="0" err="1"/>
              <a:t>dialiNg</a:t>
            </a:r>
            <a:r>
              <a:rPr lang="en-US" sz="3200" dirty="0"/>
              <a:t> (Lemon) - TNs With an enterprise Identity Secured Token (TWIST) (1)</a:t>
            </a:r>
          </a:p>
        </p:txBody>
      </p:sp>
      <p:sp>
        <p:nvSpPr>
          <p:cNvPr id="3" name="Content Placeholder 2"/>
          <p:cNvSpPr>
            <a:spLocks noGrp="1"/>
          </p:cNvSpPr>
          <p:nvPr>
            <p:ph idx="1"/>
          </p:nvPr>
        </p:nvSpPr>
        <p:spPr>
          <a:xfrm>
            <a:off x="427206" y="1539358"/>
            <a:ext cx="10972800" cy="4308033"/>
          </a:xfrm>
        </p:spPr>
        <p:txBody>
          <a:bodyPr>
            <a:normAutofit lnSpcReduction="10000"/>
          </a:bodyPr>
          <a:lstStyle/>
          <a:p>
            <a:pPr>
              <a:buClr>
                <a:srgbClr val="FF0000"/>
              </a:buClr>
            </a:pPr>
            <a:r>
              <a:rPr lang="en-US" sz="2600" dirty="0"/>
              <a:t>Based on Trust Authority model developed for STI-PA:</a:t>
            </a:r>
          </a:p>
          <a:p>
            <a:pPr lvl="1">
              <a:buClr>
                <a:srgbClr val="FF0000"/>
              </a:buClr>
            </a:pPr>
            <a:r>
              <a:rPr lang="en-US" sz="2200" dirty="0"/>
              <a:t>Introduces a Trust Anchor (TA) logical function for supporting SPs Enterprise customers </a:t>
            </a:r>
          </a:p>
          <a:p>
            <a:pPr lvl="1">
              <a:buClr>
                <a:srgbClr val="FF0000"/>
              </a:buClr>
            </a:pPr>
            <a:r>
              <a:rPr lang="en-US" sz="2200" dirty="0"/>
              <a:t>Trust Anchor provides a subset of functionality provided by the STI-PA</a:t>
            </a:r>
          </a:p>
          <a:p>
            <a:pPr lvl="1">
              <a:buClr>
                <a:srgbClr val="FF0000"/>
              </a:buClr>
            </a:pPr>
            <a:r>
              <a:rPr lang="en-US" sz="2200" dirty="0"/>
              <a:t>TA supports API for Authority Token Acquisition </a:t>
            </a:r>
          </a:p>
          <a:p>
            <a:pPr>
              <a:buClr>
                <a:srgbClr val="FF0000"/>
              </a:buClr>
            </a:pPr>
            <a:r>
              <a:rPr lang="en-US" sz="2600" dirty="0"/>
              <a:t>A unique identifier is assigned by the SP for the TN Customer: </a:t>
            </a:r>
            <a:endParaRPr lang="en-US" sz="3000" dirty="0"/>
          </a:p>
          <a:p>
            <a:pPr lvl="1">
              <a:buClr>
                <a:srgbClr val="FF0000"/>
              </a:buClr>
            </a:pPr>
            <a:r>
              <a:rPr lang="en-US" sz="2200" dirty="0"/>
              <a:t>Concatenation of SPC with an additional identifier assigned by the SP</a:t>
            </a:r>
          </a:p>
          <a:p>
            <a:pPr>
              <a:buClr>
                <a:srgbClr val="FF0000"/>
              </a:buClr>
            </a:pPr>
            <a:r>
              <a:rPr lang="en-US" sz="2600" dirty="0"/>
              <a:t>SP configures account with the TA with the identifiers </a:t>
            </a:r>
          </a:p>
          <a:p>
            <a:pPr>
              <a:buClr>
                <a:srgbClr val="FF0000"/>
              </a:buClr>
            </a:pPr>
            <a:r>
              <a:rPr lang="en-US" sz="2600" dirty="0"/>
              <a:t>SP provides the Enterprise with credentials to obtain an SPC token from the TA, removing SP/TN Provider from any subsequent interactions</a:t>
            </a:r>
          </a:p>
          <a:p>
            <a:pPr>
              <a:buClr>
                <a:srgbClr val="FF0000"/>
              </a:buClr>
            </a:pPr>
            <a:r>
              <a:rPr lang="en-US" sz="2600" dirty="0"/>
              <a:t>Input to token generation includes </a:t>
            </a:r>
            <a:r>
              <a:rPr lang="en-US" sz="2600" dirty="0" err="1"/>
              <a:t>SPC+id</a:t>
            </a:r>
            <a:r>
              <a:rPr lang="en-US" sz="2600" dirty="0"/>
              <a:t> and TNs</a:t>
            </a:r>
          </a:p>
        </p:txBody>
      </p:sp>
      <p:sp>
        <p:nvSpPr>
          <p:cNvPr id="6" name="Slide Number Placeholder 5"/>
          <p:cNvSpPr>
            <a:spLocks noGrp="1"/>
          </p:cNvSpPr>
          <p:nvPr>
            <p:ph type="sldNum" sz="quarter" idx="4"/>
          </p:nvPr>
        </p:nvSpPr>
        <p:spPr/>
        <p:txBody>
          <a:bodyPr/>
          <a:lstStyle/>
          <a:p>
            <a:fld id="{23331C8C-FA04-451E-8E18-09B309337E5D}" type="slidenum">
              <a:rPr lang="en-US" smtClean="0"/>
              <a:pPr/>
              <a:t>18</a:t>
            </a:fld>
            <a:endParaRPr lang="en-US" dirty="0"/>
          </a:p>
        </p:txBody>
      </p:sp>
      <p:sp>
        <p:nvSpPr>
          <p:cNvPr id="5" name="TextBox 4">
            <a:extLst>
              <a:ext uri="{FF2B5EF4-FFF2-40B4-BE49-F238E27FC236}">
                <a16:creationId xmlns:a16="http://schemas.microsoft.com/office/drawing/2014/main" xmlns="" id="{024CA70D-0865-7C49-B5C5-68CAB74020DF}"/>
              </a:ext>
            </a:extLst>
          </p:cNvPr>
          <p:cNvSpPr txBox="1"/>
          <p:nvPr/>
        </p:nvSpPr>
        <p:spPr>
          <a:xfrm>
            <a:off x="1857842" y="6059624"/>
            <a:ext cx="9542164" cy="523220"/>
          </a:xfrm>
          <a:prstGeom prst="rect">
            <a:avLst/>
          </a:prstGeom>
          <a:noFill/>
        </p:spPr>
        <p:txBody>
          <a:bodyPr wrap="none" rtlCol="0">
            <a:spAutoFit/>
          </a:bodyPr>
          <a:lstStyle/>
          <a:p>
            <a:pPr marL="285750" indent="-285750">
              <a:buFont typeface="Arial" panose="020B0604020202020204" pitchFamily="34" charset="0"/>
              <a:buChar char="•"/>
            </a:pPr>
            <a:r>
              <a:rPr lang="en-US" sz="1400" dirty="0"/>
              <a:t>The Trust Anchor may be supported in the STI-PA or by another entity with which the SP has an equivalent trust relationship </a:t>
            </a:r>
          </a:p>
          <a:p>
            <a:r>
              <a:rPr lang="en-US" sz="1400" dirty="0"/>
              <a:t>for managing SP specific accounts and numbering</a:t>
            </a:r>
          </a:p>
        </p:txBody>
      </p:sp>
    </p:spTree>
    <p:extLst>
      <p:ext uri="{BB962C8B-B14F-4D97-AF65-F5344CB8AC3E}">
        <p14:creationId xmlns:p14="http://schemas.microsoft.com/office/powerpoint/2010/main" val="22960552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571" y="330556"/>
            <a:ext cx="10972800" cy="886397"/>
          </a:xfrm>
        </p:spPr>
        <p:txBody>
          <a:bodyPr/>
          <a:lstStyle/>
          <a:p>
            <a:r>
              <a:rPr lang="en-US" sz="3200" dirty="0" err="1"/>
              <a:t>LEveraging</a:t>
            </a:r>
            <a:r>
              <a:rPr lang="en-US" sz="3200" dirty="0"/>
              <a:t> </a:t>
            </a:r>
            <a:r>
              <a:rPr lang="en-US" sz="3200" dirty="0" err="1"/>
              <a:t>MOdels</a:t>
            </a:r>
            <a:r>
              <a:rPr lang="en-US" sz="3200" dirty="0"/>
              <a:t> for Enterprise </a:t>
            </a:r>
            <a:r>
              <a:rPr lang="en-US" sz="3200" dirty="0" err="1"/>
              <a:t>dialiNg</a:t>
            </a:r>
            <a:r>
              <a:rPr lang="en-US" sz="3200" dirty="0"/>
              <a:t> (Lemon) – TNs With an enterprise Identity Secured Token (TWIST) (2)</a:t>
            </a:r>
          </a:p>
        </p:txBody>
      </p:sp>
      <p:sp>
        <p:nvSpPr>
          <p:cNvPr id="3" name="Content Placeholder 2"/>
          <p:cNvSpPr>
            <a:spLocks noGrp="1"/>
          </p:cNvSpPr>
          <p:nvPr>
            <p:ph idx="1"/>
          </p:nvPr>
        </p:nvSpPr>
        <p:spPr>
          <a:xfrm>
            <a:off x="580571" y="1625397"/>
            <a:ext cx="10972800" cy="4741863"/>
          </a:xfrm>
        </p:spPr>
        <p:txBody>
          <a:bodyPr>
            <a:normAutofit/>
          </a:bodyPr>
          <a:lstStyle/>
          <a:p>
            <a:pPr>
              <a:buClr>
                <a:srgbClr val="FF0000"/>
              </a:buClr>
            </a:pPr>
            <a:r>
              <a:rPr lang="en-US" dirty="0" smtClean="0"/>
              <a:t>Originating </a:t>
            </a:r>
            <a:r>
              <a:rPr lang="en-US" dirty="0"/>
              <a:t>SP does not need to verify the SIP Identity header field added by the enterprise:</a:t>
            </a:r>
          </a:p>
          <a:p>
            <a:pPr lvl="1">
              <a:buClr>
                <a:srgbClr val="FF0000"/>
              </a:buClr>
            </a:pPr>
            <a:r>
              <a:rPr lang="en-US" dirty="0"/>
              <a:t>Passes the SIP Identity header field as received from the enterprise</a:t>
            </a:r>
          </a:p>
          <a:p>
            <a:pPr lvl="1">
              <a:buClr>
                <a:srgbClr val="FF0000"/>
              </a:buClr>
            </a:pPr>
            <a:r>
              <a:rPr lang="en-US" dirty="0"/>
              <a:t>Originating SP can add an additional SIP Identity header field with attestation ‘A’ depending upon relationship with Enterprise </a:t>
            </a:r>
          </a:p>
          <a:p>
            <a:pPr lvl="1">
              <a:buClr>
                <a:srgbClr val="FF0000"/>
              </a:buClr>
            </a:pPr>
            <a:endParaRPr lang="en-US" dirty="0"/>
          </a:p>
        </p:txBody>
      </p:sp>
      <p:sp>
        <p:nvSpPr>
          <p:cNvPr id="6" name="Slide Number Placeholder 5"/>
          <p:cNvSpPr>
            <a:spLocks noGrp="1"/>
          </p:cNvSpPr>
          <p:nvPr>
            <p:ph type="sldNum" sz="quarter" idx="4"/>
          </p:nvPr>
        </p:nvSpPr>
        <p:spPr/>
        <p:txBody>
          <a:bodyPr/>
          <a:lstStyle/>
          <a:p>
            <a:fld id="{23331C8C-FA04-451E-8E18-09B309337E5D}" type="slidenum">
              <a:rPr lang="en-US" smtClean="0"/>
              <a:pPr/>
              <a:t>19</a:t>
            </a:fld>
            <a:endParaRPr lang="en-US" dirty="0"/>
          </a:p>
        </p:txBody>
      </p:sp>
    </p:spTree>
    <p:extLst>
      <p:ext uri="{BB962C8B-B14F-4D97-AF65-F5344CB8AC3E}">
        <p14:creationId xmlns:p14="http://schemas.microsoft.com/office/powerpoint/2010/main" val="4140756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571" y="372916"/>
            <a:ext cx="10972800" cy="507831"/>
          </a:xfrm>
        </p:spPr>
        <p:txBody>
          <a:bodyPr/>
          <a:lstStyle/>
          <a:p>
            <a:r>
              <a:rPr lang="en-US" sz="3600" dirty="0" smtClean="0"/>
              <a:t>Roles and Responsibilities</a:t>
            </a:r>
            <a:endParaRPr lang="en-US" sz="3600" dirty="0"/>
          </a:p>
        </p:txBody>
      </p:sp>
      <p:sp>
        <p:nvSpPr>
          <p:cNvPr id="3" name="Content Placeholder 2"/>
          <p:cNvSpPr>
            <a:spLocks noGrp="1"/>
          </p:cNvSpPr>
          <p:nvPr>
            <p:ph idx="1"/>
          </p:nvPr>
        </p:nvSpPr>
        <p:spPr>
          <a:xfrm>
            <a:off x="436086" y="880747"/>
            <a:ext cx="10972800" cy="5536421"/>
          </a:xfrm>
        </p:spPr>
        <p:txBody>
          <a:bodyPr>
            <a:normAutofit fontScale="70000" lnSpcReduction="20000"/>
          </a:bodyPr>
          <a:lstStyle/>
          <a:p>
            <a:pPr marL="0" indent="0">
              <a:buClr>
                <a:srgbClr val="FF0000"/>
              </a:buClr>
              <a:buNone/>
            </a:pPr>
            <a:endParaRPr lang="en-US" dirty="0"/>
          </a:p>
          <a:p>
            <a:pPr>
              <a:lnSpc>
                <a:spcPct val="120000"/>
              </a:lnSpc>
              <a:buClr>
                <a:srgbClr val="FF0000"/>
              </a:buClr>
            </a:pPr>
            <a:r>
              <a:rPr lang="en-US" dirty="0"/>
              <a:t>TN </a:t>
            </a:r>
            <a:r>
              <a:rPr lang="en-US" dirty="0" smtClean="0"/>
              <a:t>Provider:  SP that </a:t>
            </a:r>
            <a:r>
              <a:rPr lang="en-US" dirty="0"/>
              <a:t>has been </a:t>
            </a:r>
            <a:r>
              <a:rPr lang="en-US" dirty="0" smtClean="0"/>
              <a:t>formally assigned </a:t>
            </a:r>
            <a:r>
              <a:rPr lang="en-US" dirty="0"/>
              <a:t>the TNs that the Enterprise (aka TN Customer) is using to make outgoing </a:t>
            </a:r>
            <a:r>
              <a:rPr lang="en-US" dirty="0" smtClean="0"/>
              <a:t>calls.  TN Provider may also serve in the role as OSP.</a:t>
            </a:r>
            <a:endParaRPr lang="en-US" dirty="0"/>
          </a:p>
          <a:p>
            <a:pPr>
              <a:lnSpc>
                <a:spcPct val="120000"/>
              </a:lnSpc>
              <a:buClr>
                <a:srgbClr val="FF0000"/>
              </a:buClr>
            </a:pPr>
            <a:r>
              <a:rPr lang="en-US" dirty="0" smtClean="0"/>
              <a:t>TN Customer: Entity (</a:t>
            </a:r>
            <a:r>
              <a:rPr lang="en-US" dirty="0" err="1" smtClean="0"/>
              <a:t>e.g.,enterprise</a:t>
            </a:r>
            <a:r>
              <a:rPr lang="en-US" dirty="0" smtClean="0"/>
              <a:t>) that has been given the authority to use TNs that have been formally allocated to a TN Provider. The TN customer may perform the Authentication function (i.e., add one or more SIP Identity header fields). </a:t>
            </a:r>
          </a:p>
          <a:p>
            <a:pPr>
              <a:lnSpc>
                <a:spcPct val="120000"/>
              </a:lnSpc>
              <a:buClr>
                <a:srgbClr val="FF0000"/>
              </a:buClr>
            </a:pPr>
            <a:r>
              <a:rPr lang="en-US" dirty="0" smtClean="0"/>
              <a:t>Originating </a:t>
            </a:r>
            <a:r>
              <a:rPr lang="en-US" dirty="0"/>
              <a:t>SP (OSP):  The service provider that handles the outgoing calls at the point at which they are entering the </a:t>
            </a:r>
            <a:r>
              <a:rPr lang="en-US" dirty="0" smtClean="0"/>
              <a:t>PLMN.   The OSP may perform the Authentication function. OSP may also serve in the role as TN Provider.</a:t>
            </a:r>
          </a:p>
          <a:p>
            <a:pPr>
              <a:lnSpc>
                <a:spcPct val="120000"/>
              </a:lnSpc>
              <a:buClr>
                <a:srgbClr val="FF0000"/>
              </a:buClr>
            </a:pPr>
            <a:r>
              <a:rPr lang="en-US" dirty="0" smtClean="0"/>
              <a:t>Reseller SP: TN Customer that serves in the role of an SP providing the use of the TNs to various entities (e.g., call centers, cloud solutions) that behave as enterprises.  Reseller SP may also serve in the role of an OSP.  </a:t>
            </a:r>
          </a:p>
          <a:p>
            <a:pPr>
              <a:lnSpc>
                <a:spcPct val="120000"/>
              </a:lnSpc>
              <a:buClr>
                <a:srgbClr val="FF0000"/>
              </a:buClr>
            </a:pPr>
            <a:r>
              <a:rPr lang="en-US" dirty="0" smtClean="0"/>
              <a:t>Terminating SP: the SP whose network terminates the call (i.e.,</a:t>
            </a:r>
            <a:r>
              <a:rPr lang="en-US" dirty="0"/>
              <a:t> </a:t>
            </a:r>
            <a:r>
              <a:rPr lang="en-US" dirty="0" smtClean="0"/>
              <a:t>arrives at the called party).  The terminating SP performs the Verification function. </a:t>
            </a:r>
            <a:endParaRPr lang="en-US" dirty="0"/>
          </a:p>
          <a:p>
            <a:pPr marL="0" indent="0">
              <a:buClr>
                <a:srgbClr val="FF0000"/>
              </a:buClr>
              <a:buNone/>
            </a:pPr>
            <a:endParaRPr lang="en-US" dirty="0"/>
          </a:p>
        </p:txBody>
      </p:sp>
      <p:sp>
        <p:nvSpPr>
          <p:cNvPr id="6" name="Slide Number Placeholder 5"/>
          <p:cNvSpPr>
            <a:spLocks noGrp="1"/>
          </p:cNvSpPr>
          <p:nvPr>
            <p:ph type="sldNum" sz="quarter" idx="4"/>
          </p:nvPr>
        </p:nvSpPr>
        <p:spPr/>
        <p:txBody>
          <a:bodyPr/>
          <a:lstStyle/>
          <a:p>
            <a:fld id="{23331C8C-FA04-451E-8E18-09B309337E5D}" type="slidenum">
              <a:rPr lang="en-US" smtClean="0"/>
              <a:pPr/>
              <a:t>2</a:t>
            </a:fld>
            <a:endParaRPr lang="en-US" dirty="0"/>
          </a:p>
        </p:txBody>
      </p:sp>
    </p:spTree>
    <p:extLst>
      <p:ext uri="{BB962C8B-B14F-4D97-AF65-F5344CB8AC3E}">
        <p14:creationId xmlns:p14="http://schemas.microsoft.com/office/powerpoint/2010/main" val="10209120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 name="Shape 300"/>
          <p:cNvSpPr>
            <a:spLocks noGrp="1"/>
          </p:cNvSpPr>
          <p:nvPr>
            <p:ph type="sldNum" sz="quarter" idx="4294967295"/>
          </p:nvPr>
        </p:nvSpPr>
        <p:spPr>
          <a:xfrm>
            <a:off x="7281427" y="8280816"/>
            <a:ext cx="179976" cy="226503"/>
          </a:xfrm>
          <a:prstGeom prst="rect">
            <a:avLst/>
          </a:prstGeom>
          <a:extLst>
            <a:ext uri="{C572A759-6A51-4108-AA02-DFA0A04FC94B}">
              <ma14:wrappingTextBoxFlag xmlns:ma14="http://schemas.microsoft.com/office/mac/drawingml/2011/main" val="1"/>
            </a:ext>
          </a:extLst>
        </p:spPr>
        <p:txBody>
          <a:bodyPr lIns="64291" tIns="32146" rIns="64291" bIns="32146"/>
          <a:lstStyle/>
          <a:p>
            <a:fld id="{86CB4B4D-7CA3-9044-876B-883B54F8677D}" type="slidenum">
              <a:t>20</a:t>
            </a:fld>
            <a:endParaRPr dirty="0"/>
          </a:p>
        </p:txBody>
      </p:sp>
      <p:sp>
        <p:nvSpPr>
          <p:cNvPr id="301" name="Shape 301"/>
          <p:cNvSpPr/>
          <p:nvPr/>
        </p:nvSpPr>
        <p:spPr>
          <a:xfrm>
            <a:off x="6875564" y="2878280"/>
            <a:ext cx="1524532" cy="1526851"/>
          </a:xfrm>
          <a:prstGeom prst="roundRect">
            <a:avLst>
              <a:gd name="adj" fmla="val 4558"/>
            </a:avLst>
          </a:prstGeom>
          <a:solidFill>
            <a:srgbClr val="D6D6D6"/>
          </a:solidFill>
          <a:ln w="12700">
            <a:solidFill>
              <a:srgbClr val="939393"/>
            </a:solidFill>
            <a:prstDash val="solid"/>
            <a:miter lim="400000"/>
          </a:ln>
          <a:extLst>
            <a:ext uri="{C572A759-6A51-4108-AA02-DFA0A04FC94B}">
              <ma14:wrappingTextBoxFlag xmlns:ma14="http://schemas.microsoft.com/office/mac/drawingml/2011/main" val="1"/>
            </a:ext>
          </a:extLst>
        </p:spPr>
        <p:txBody>
          <a:bodyPr lIns="35717" tIns="35717" rIns="35717" bIns="35717" anchor="ctr"/>
          <a:lstStyle>
            <a:lvl1pPr defTabSz="457200">
              <a:defRPr sz="1000" b="1">
                <a:latin typeface="+mn-lt"/>
                <a:ea typeface="+mn-ea"/>
                <a:cs typeface="+mn-cs"/>
                <a:sym typeface="Helvetica Neue"/>
              </a:defRPr>
            </a:lvl1pPr>
          </a:lstStyle>
          <a:p>
            <a:pPr algn="ctr"/>
            <a:r>
              <a:rPr lang="en-US" sz="1300" dirty="0">
                <a:solidFill>
                  <a:srgbClr val="333333"/>
                </a:solidFill>
              </a:rPr>
              <a:t>Enterprise</a:t>
            </a:r>
          </a:p>
          <a:p>
            <a:pPr algn="ctr"/>
            <a:endParaRPr lang="en-US" sz="1300" dirty="0">
              <a:solidFill>
                <a:srgbClr val="333333"/>
              </a:solidFill>
            </a:endParaRPr>
          </a:p>
          <a:p>
            <a:pPr algn="ctr"/>
            <a:endParaRPr lang="en-US" sz="1300" dirty="0">
              <a:solidFill>
                <a:srgbClr val="333333"/>
              </a:solidFill>
            </a:endParaRPr>
          </a:p>
          <a:p>
            <a:pPr algn="ctr"/>
            <a:endParaRPr sz="1300" dirty="0">
              <a:solidFill>
                <a:srgbClr val="333333"/>
              </a:solidFill>
            </a:endParaRPr>
          </a:p>
        </p:txBody>
      </p:sp>
      <p:sp>
        <p:nvSpPr>
          <p:cNvPr id="307" name="Shape 307"/>
          <p:cNvSpPr/>
          <p:nvPr/>
        </p:nvSpPr>
        <p:spPr>
          <a:xfrm>
            <a:off x="2464370" y="831852"/>
            <a:ext cx="3832868" cy="5410200"/>
          </a:xfrm>
          <a:prstGeom prst="roundRect">
            <a:avLst>
              <a:gd name="adj" fmla="val 4446"/>
            </a:avLst>
          </a:prstGeom>
          <a:solidFill>
            <a:srgbClr val="D6D6D6"/>
          </a:solidFill>
          <a:ln w="12700">
            <a:solidFill>
              <a:srgbClr val="939393"/>
            </a:solidFill>
            <a:miter lim="400000"/>
          </a:ln>
          <a:extLst>
            <a:ext uri="{C572A759-6A51-4108-AA02-DFA0A04FC94B}">
              <ma14:wrappingTextBoxFlag xmlns:ma14="http://schemas.microsoft.com/office/mac/drawingml/2011/main" val="1"/>
            </a:ext>
          </a:extLst>
        </p:spPr>
        <p:txBody>
          <a:bodyPr lIns="35717" tIns="35717" rIns="35717" bIns="35717" anchor="ctr"/>
          <a:lstStyle>
            <a:lvl1pPr defTabSz="457200">
              <a:defRPr sz="1000" b="1">
                <a:latin typeface="+mn-lt"/>
                <a:ea typeface="+mn-ea"/>
                <a:cs typeface="+mn-cs"/>
                <a:sym typeface="Helvetica Neue"/>
              </a:defRPr>
            </a:lvl1pPr>
          </a:lstStyle>
          <a:p>
            <a:pPr algn="ctr"/>
            <a:r>
              <a:rPr lang="en-US" sz="1800" dirty="0">
                <a:solidFill>
                  <a:srgbClr val="333333"/>
                </a:solidFill>
              </a:rPr>
              <a:t>Trust Anchor/STI-PA</a:t>
            </a:r>
          </a:p>
          <a:p>
            <a:pPr algn="ctr"/>
            <a:endParaRPr lang="en-US" sz="1800" dirty="0">
              <a:solidFill>
                <a:srgbClr val="333333"/>
              </a:solidFill>
            </a:endParaRPr>
          </a:p>
          <a:p>
            <a:pPr algn="ctr"/>
            <a:endParaRPr lang="en-US" sz="1800" dirty="0">
              <a:solidFill>
                <a:srgbClr val="333333"/>
              </a:solidFill>
            </a:endParaRPr>
          </a:p>
          <a:p>
            <a:pPr algn="ctr"/>
            <a:endParaRPr lang="en-US" sz="1800" dirty="0">
              <a:solidFill>
                <a:srgbClr val="333333"/>
              </a:solidFill>
            </a:endParaRPr>
          </a:p>
          <a:p>
            <a:pPr algn="ctr"/>
            <a:endParaRPr lang="en-US" sz="1300" dirty="0"/>
          </a:p>
          <a:p>
            <a:pPr algn="ctr"/>
            <a:endParaRPr lang="en-US" sz="1300" dirty="0"/>
          </a:p>
          <a:p>
            <a:endParaRPr lang="en-US" sz="1300" dirty="0"/>
          </a:p>
          <a:p>
            <a:endParaRPr lang="en-US" sz="1300" dirty="0"/>
          </a:p>
          <a:p>
            <a:endParaRPr lang="en-US" sz="1300" dirty="0"/>
          </a:p>
          <a:p>
            <a:endParaRPr lang="en-US" sz="1300" dirty="0"/>
          </a:p>
          <a:p>
            <a:endParaRPr lang="en-US" sz="1300" dirty="0"/>
          </a:p>
          <a:p>
            <a:endParaRPr lang="en-US" sz="1300" dirty="0"/>
          </a:p>
          <a:p>
            <a:endParaRPr lang="en-US" sz="1300" dirty="0"/>
          </a:p>
          <a:p>
            <a:endParaRPr lang="en-US" sz="1300" dirty="0"/>
          </a:p>
          <a:p>
            <a:endParaRPr lang="en-US" sz="1300" dirty="0"/>
          </a:p>
          <a:p>
            <a:endParaRPr lang="en-US" sz="1300" dirty="0"/>
          </a:p>
          <a:p>
            <a:endParaRPr lang="en-US" sz="1300" dirty="0"/>
          </a:p>
          <a:p>
            <a:pPr algn="ctr"/>
            <a:endParaRPr lang="en-US" sz="1300" dirty="0"/>
          </a:p>
          <a:p>
            <a:pPr algn="ctr"/>
            <a:endParaRPr lang="en-US" sz="1300" dirty="0"/>
          </a:p>
          <a:p>
            <a:pPr algn="ctr"/>
            <a:endParaRPr lang="en-US" sz="1300" dirty="0"/>
          </a:p>
          <a:p>
            <a:pPr algn="ctr"/>
            <a:endParaRPr lang="en-US" sz="1300" dirty="0"/>
          </a:p>
          <a:p>
            <a:pPr algn="ctr"/>
            <a:endParaRPr lang="en-US" sz="1300" dirty="0"/>
          </a:p>
          <a:p>
            <a:pPr algn="ctr"/>
            <a:endParaRPr lang="en-US" sz="1300" dirty="0"/>
          </a:p>
          <a:p>
            <a:pPr algn="ctr"/>
            <a:endParaRPr dirty="0"/>
          </a:p>
        </p:txBody>
      </p:sp>
      <p:sp>
        <p:nvSpPr>
          <p:cNvPr id="308" name="Shape 308"/>
          <p:cNvSpPr/>
          <p:nvPr/>
        </p:nvSpPr>
        <p:spPr>
          <a:xfrm>
            <a:off x="6918539" y="982245"/>
            <a:ext cx="1555320" cy="828938"/>
          </a:xfrm>
          <a:prstGeom prst="roundRect">
            <a:avLst>
              <a:gd name="adj" fmla="val 4558"/>
            </a:avLst>
          </a:prstGeom>
          <a:solidFill>
            <a:srgbClr val="D6D6D6"/>
          </a:solidFill>
          <a:ln w="12700">
            <a:solidFill>
              <a:srgbClr val="939393"/>
            </a:solidFill>
            <a:miter lim="400000"/>
          </a:ln>
          <a:extLst>
            <a:ext uri="{C572A759-6A51-4108-AA02-DFA0A04FC94B}">
              <ma14:wrappingTextBoxFlag xmlns:ma14="http://schemas.microsoft.com/office/mac/drawingml/2011/main" val="1"/>
            </a:ext>
          </a:extLst>
        </p:spPr>
        <p:txBody>
          <a:bodyPr lIns="35717" tIns="35717" rIns="35717" bIns="35717" anchor="ctr"/>
          <a:lstStyle>
            <a:lvl1pPr defTabSz="457200">
              <a:defRPr sz="1000" b="1">
                <a:latin typeface="+mn-lt"/>
                <a:ea typeface="+mn-ea"/>
                <a:cs typeface="+mn-cs"/>
                <a:sym typeface="Helvetica Neue"/>
              </a:defRPr>
            </a:lvl1pPr>
          </a:lstStyle>
          <a:p>
            <a:pPr algn="ctr"/>
            <a:r>
              <a:rPr lang="en-US" sz="1300" dirty="0">
                <a:solidFill>
                  <a:srgbClr val="333333"/>
                </a:solidFill>
              </a:rPr>
              <a:t>STI</a:t>
            </a:r>
          </a:p>
          <a:p>
            <a:pPr algn="ctr"/>
            <a:r>
              <a:rPr lang="en-US" sz="1300" dirty="0">
                <a:solidFill>
                  <a:srgbClr val="333333"/>
                </a:solidFill>
              </a:rPr>
              <a:t>Certification </a:t>
            </a:r>
          </a:p>
          <a:p>
            <a:pPr algn="ctr"/>
            <a:r>
              <a:rPr lang="en-US" sz="1300" dirty="0">
                <a:solidFill>
                  <a:srgbClr val="333333"/>
                </a:solidFill>
              </a:rPr>
              <a:t>Authority</a:t>
            </a:r>
            <a:endParaRPr sz="1300" dirty="0">
              <a:solidFill>
                <a:srgbClr val="333333"/>
              </a:solidFill>
            </a:endParaRPr>
          </a:p>
        </p:txBody>
      </p:sp>
      <p:sp>
        <p:nvSpPr>
          <p:cNvPr id="27" name="Shape 197"/>
          <p:cNvSpPr/>
          <p:nvPr/>
        </p:nvSpPr>
        <p:spPr>
          <a:xfrm flipH="1">
            <a:off x="7658208" y="1812187"/>
            <a:ext cx="0" cy="1066093"/>
          </a:xfrm>
          <a:prstGeom prst="line">
            <a:avLst/>
          </a:prstGeom>
          <a:ln w="28575" cmpd="sng">
            <a:solidFill>
              <a:srgbClr val="232323"/>
            </a:solidFill>
            <a:prstDash val="solid"/>
            <a:miter lim="400000"/>
            <a:headEnd type="triangle"/>
            <a:tailEnd type="triangle"/>
          </a:ln>
        </p:spPr>
        <p:txBody>
          <a:bodyPr lIns="35717" tIns="35717" rIns="35717" bIns="35717" anchor="ctr"/>
          <a:lstStyle/>
          <a:p>
            <a:pPr defTabSz="321457">
              <a:defRPr sz="1200">
                <a:solidFill>
                  <a:srgbClr val="444444"/>
                </a:solidFill>
                <a:latin typeface="Helvetica Neue Medium"/>
                <a:ea typeface="Helvetica Neue Medium"/>
                <a:cs typeface="Helvetica Neue Medium"/>
                <a:sym typeface="Helvetica Neue Medium"/>
              </a:defRPr>
            </a:pPr>
            <a:endParaRPr dirty="0"/>
          </a:p>
        </p:txBody>
      </p:sp>
      <p:sp>
        <p:nvSpPr>
          <p:cNvPr id="8" name="TextBox 7"/>
          <p:cNvSpPr txBox="1"/>
          <p:nvPr/>
        </p:nvSpPr>
        <p:spPr>
          <a:xfrm>
            <a:off x="297798" y="242650"/>
            <a:ext cx="11548532" cy="41068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5717" tIns="35717" rIns="35717" bIns="35717" numCol="1" spcCol="26788" rtlCol="0" anchor="ctr">
            <a:spAutoFit/>
          </a:bodyPr>
          <a:lstStyle/>
          <a:p>
            <a:pPr algn="ctr" defTabSz="410751" hangingPunct="0"/>
            <a:r>
              <a:rPr lang="en-US" sz="2200" b="1" dirty="0">
                <a:solidFill>
                  <a:srgbClr val="33383A"/>
                </a:solidFill>
                <a:latin typeface="Arial"/>
                <a:cs typeface="Arial"/>
              </a:rPr>
              <a:t>SHAKEN </a:t>
            </a:r>
            <a:r>
              <a:rPr lang="en-US" sz="2200" b="1" dirty="0" err="1">
                <a:solidFill>
                  <a:srgbClr val="33383A"/>
                </a:solidFill>
                <a:latin typeface="Arial"/>
                <a:cs typeface="Arial"/>
              </a:rPr>
              <a:t>LEMoN</a:t>
            </a:r>
            <a:r>
              <a:rPr lang="en-US" sz="2200" b="1" dirty="0">
                <a:solidFill>
                  <a:srgbClr val="33383A"/>
                </a:solidFill>
                <a:latin typeface="Arial"/>
                <a:cs typeface="Arial"/>
              </a:rPr>
              <a:t> TWIST Interfaces</a:t>
            </a:r>
            <a:endParaRPr lang="en-US" sz="2200" b="1" dirty="0">
              <a:solidFill>
                <a:srgbClr val="33383A"/>
              </a:solidFill>
              <a:latin typeface="Arial"/>
              <a:cs typeface="Arial"/>
              <a:sym typeface="Gill Sans"/>
            </a:endParaRPr>
          </a:p>
        </p:txBody>
      </p:sp>
      <p:sp>
        <p:nvSpPr>
          <p:cNvPr id="45" name="Magnetic Disk 44"/>
          <p:cNvSpPr/>
          <p:nvPr/>
        </p:nvSpPr>
        <p:spPr>
          <a:xfrm>
            <a:off x="3668150" y="4614891"/>
            <a:ext cx="1156652" cy="1475165"/>
          </a:xfrm>
          <a:prstGeom prst="flowChartMagneticDisk">
            <a:avLst/>
          </a:prstGeom>
          <a:ln/>
        </p:spPr>
        <p:style>
          <a:lnRef idx="1">
            <a:schemeClr val="accent1"/>
          </a:lnRef>
          <a:fillRef idx="3">
            <a:schemeClr val="accent1"/>
          </a:fillRef>
          <a:effectRef idx="2">
            <a:schemeClr val="accent1"/>
          </a:effectRef>
          <a:fontRef idx="minor">
            <a:schemeClr val="lt1"/>
          </a:fontRef>
        </p:style>
        <p:txBody>
          <a:bodyPr/>
          <a:lstStyle/>
          <a:p>
            <a:pPr algn="ctr"/>
            <a:r>
              <a:rPr lang="en-US" sz="1400" dirty="0">
                <a:solidFill>
                  <a:schemeClr val="bg1"/>
                </a:solidFill>
              </a:rPr>
              <a:t>Enterprise Account with TNs for each </a:t>
            </a:r>
            <a:r>
              <a:rPr lang="en-US" sz="1400" dirty="0" err="1">
                <a:solidFill>
                  <a:schemeClr val="bg1"/>
                </a:solidFill>
              </a:rPr>
              <a:t>SPC+id</a:t>
            </a:r>
            <a:endParaRPr lang="en-US" sz="1400" dirty="0">
              <a:solidFill>
                <a:schemeClr val="bg1"/>
              </a:solidFill>
            </a:endParaRPr>
          </a:p>
        </p:txBody>
      </p:sp>
      <p:sp>
        <p:nvSpPr>
          <p:cNvPr id="37" name="Shape 197"/>
          <p:cNvSpPr/>
          <p:nvPr/>
        </p:nvSpPr>
        <p:spPr>
          <a:xfrm>
            <a:off x="5019990" y="3202424"/>
            <a:ext cx="1835047" cy="612105"/>
          </a:xfrm>
          <a:prstGeom prst="line">
            <a:avLst/>
          </a:prstGeom>
          <a:ln w="28575" cmpd="sng">
            <a:solidFill>
              <a:srgbClr val="232323"/>
            </a:solidFill>
            <a:prstDash val="solid"/>
            <a:miter lim="400000"/>
            <a:headEnd type="triangle"/>
            <a:tailEnd type="triangle"/>
          </a:ln>
        </p:spPr>
        <p:txBody>
          <a:bodyPr lIns="35717" tIns="35717" rIns="35717" bIns="35717" anchor="ctr"/>
          <a:lstStyle/>
          <a:p>
            <a:pPr defTabSz="321457">
              <a:defRPr sz="1200">
                <a:solidFill>
                  <a:srgbClr val="444444"/>
                </a:solidFill>
                <a:latin typeface="Helvetica Neue Medium"/>
                <a:ea typeface="Helvetica Neue Medium"/>
                <a:cs typeface="Helvetica Neue Medium"/>
                <a:sym typeface="Helvetica Neue Medium"/>
              </a:defRPr>
            </a:pPr>
            <a:endParaRPr dirty="0"/>
          </a:p>
        </p:txBody>
      </p:sp>
      <p:sp>
        <p:nvSpPr>
          <p:cNvPr id="41" name="TextBox 40"/>
          <p:cNvSpPr txBox="1"/>
          <p:nvPr/>
        </p:nvSpPr>
        <p:spPr>
          <a:xfrm>
            <a:off x="3770982" y="2523553"/>
            <a:ext cx="1249009" cy="1323439"/>
          </a:xfrm>
          <a:prstGeom prst="rect">
            <a:avLst/>
          </a:prstGeom>
          <a:solidFill>
            <a:schemeClr val="tx2">
              <a:lumMod val="40000"/>
              <a:lumOff val="60000"/>
            </a:schemeClr>
          </a:solidFill>
        </p:spPr>
        <p:txBody>
          <a:bodyPr wrap="square" rtlCol="0">
            <a:spAutoFit/>
          </a:bodyPr>
          <a:lstStyle/>
          <a:p>
            <a:pPr algn="ctr"/>
            <a:endParaRPr lang="en-US" sz="1600" dirty="0">
              <a:solidFill>
                <a:srgbClr val="333333"/>
              </a:solidFill>
            </a:endParaRPr>
          </a:p>
          <a:p>
            <a:pPr algn="ctr"/>
            <a:endParaRPr lang="en-US" sz="1600" dirty="0">
              <a:solidFill>
                <a:srgbClr val="333333"/>
              </a:solidFill>
            </a:endParaRPr>
          </a:p>
          <a:p>
            <a:pPr algn="ctr"/>
            <a:r>
              <a:rPr lang="en-US" sz="1600" dirty="0">
                <a:solidFill>
                  <a:srgbClr val="333333"/>
                </a:solidFill>
              </a:rPr>
              <a:t>Authority Token</a:t>
            </a:r>
          </a:p>
          <a:p>
            <a:pPr algn="ctr"/>
            <a:endParaRPr lang="en-US" sz="1600" dirty="0">
              <a:solidFill>
                <a:srgbClr val="333333"/>
              </a:solidFill>
            </a:endParaRPr>
          </a:p>
        </p:txBody>
      </p:sp>
      <p:sp>
        <p:nvSpPr>
          <p:cNvPr id="46" name="Shape 197"/>
          <p:cNvSpPr/>
          <p:nvPr/>
        </p:nvSpPr>
        <p:spPr>
          <a:xfrm flipV="1">
            <a:off x="4971222" y="1811183"/>
            <a:ext cx="2589682" cy="612105"/>
          </a:xfrm>
          <a:prstGeom prst="line">
            <a:avLst/>
          </a:prstGeom>
          <a:ln w="28575" cmpd="sng">
            <a:solidFill>
              <a:srgbClr val="232323"/>
            </a:solidFill>
            <a:prstDash val="solid"/>
            <a:miter lim="400000"/>
            <a:headEnd type="triangle"/>
            <a:tailEnd type="none"/>
          </a:ln>
        </p:spPr>
        <p:txBody>
          <a:bodyPr lIns="35717" tIns="35717" rIns="35717" bIns="35717" anchor="ctr"/>
          <a:lstStyle/>
          <a:p>
            <a:pPr defTabSz="321457">
              <a:defRPr sz="1200">
                <a:solidFill>
                  <a:srgbClr val="444444"/>
                </a:solidFill>
                <a:latin typeface="Helvetica Neue Medium"/>
                <a:ea typeface="Helvetica Neue Medium"/>
                <a:cs typeface="Helvetica Neue Medium"/>
                <a:sym typeface="Helvetica Neue Medium"/>
              </a:defRPr>
            </a:pPr>
            <a:endParaRPr dirty="0"/>
          </a:p>
        </p:txBody>
      </p:sp>
      <p:pic>
        <p:nvPicPr>
          <p:cNvPr id="3" name="Picture 2" descr="data-entry.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7445360" y="3662659"/>
            <a:ext cx="881141" cy="685800"/>
          </a:xfrm>
          <a:prstGeom prst="rect">
            <a:avLst/>
          </a:prstGeom>
        </p:spPr>
      </p:pic>
      <p:pic>
        <p:nvPicPr>
          <p:cNvPr id="4" name="Picture 3" descr="cert.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53502" y="1684905"/>
            <a:ext cx="1117719" cy="838647"/>
          </a:xfrm>
          <a:prstGeom prst="rect">
            <a:avLst/>
          </a:prstGeom>
        </p:spPr>
      </p:pic>
      <p:sp>
        <p:nvSpPr>
          <p:cNvPr id="5" name="Rectangle 4"/>
          <p:cNvSpPr/>
          <p:nvPr/>
        </p:nvSpPr>
        <p:spPr>
          <a:xfrm>
            <a:off x="3853502" y="2320407"/>
            <a:ext cx="1083200" cy="261610"/>
          </a:xfrm>
          <a:prstGeom prst="rect">
            <a:avLst/>
          </a:prstGeom>
        </p:spPr>
        <p:txBody>
          <a:bodyPr wrap="square">
            <a:spAutoFit/>
          </a:bodyPr>
          <a:lstStyle/>
          <a:p>
            <a:pPr algn="ctr"/>
            <a:r>
              <a:rPr lang="en-US" sz="1100" dirty="0">
                <a:solidFill>
                  <a:srgbClr val="333333"/>
                </a:solidFill>
              </a:rPr>
              <a:t>SPC Token Cert</a:t>
            </a:r>
          </a:p>
        </p:txBody>
      </p:sp>
      <p:sp>
        <p:nvSpPr>
          <p:cNvPr id="49" name="Shape 197"/>
          <p:cNvSpPr/>
          <p:nvPr/>
        </p:nvSpPr>
        <p:spPr>
          <a:xfrm>
            <a:off x="124173" y="1415181"/>
            <a:ext cx="795767" cy="0"/>
          </a:xfrm>
          <a:prstGeom prst="line">
            <a:avLst/>
          </a:prstGeom>
          <a:ln w="28575" cmpd="sng">
            <a:solidFill>
              <a:srgbClr val="232323"/>
            </a:solidFill>
            <a:prstDash val="solid"/>
            <a:miter lim="400000"/>
            <a:headEnd type="none"/>
            <a:tailEnd type="none"/>
          </a:ln>
        </p:spPr>
        <p:txBody>
          <a:bodyPr lIns="35717" tIns="35717" rIns="35717" bIns="35717" anchor="ctr"/>
          <a:lstStyle/>
          <a:p>
            <a:pPr defTabSz="321457">
              <a:defRPr sz="1200">
                <a:solidFill>
                  <a:srgbClr val="444444"/>
                </a:solidFill>
                <a:latin typeface="Helvetica Neue Medium"/>
                <a:ea typeface="Helvetica Neue Medium"/>
                <a:cs typeface="Helvetica Neue Medium"/>
                <a:sym typeface="Helvetica Neue Medium"/>
              </a:defRPr>
            </a:pPr>
            <a:endParaRPr dirty="0"/>
          </a:p>
        </p:txBody>
      </p:sp>
      <p:sp>
        <p:nvSpPr>
          <p:cNvPr id="6" name="TextBox 5"/>
          <p:cNvSpPr txBox="1"/>
          <p:nvPr/>
        </p:nvSpPr>
        <p:spPr>
          <a:xfrm>
            <a:off x="919939" y="1261293"/>
            <a:ext cx="1112504" cy="307777"/>
          </a:xfrm>
          <a:prstGeom prst="rect">
            <a:avLst/>
          </a:prstGeom>
          <a:noFill/>
        </p:spPr>
        <p:txBody>
          <a:bodyPr wrap="none" rtlCol="0">
            <a:spAutoFit/>
          </a:bodyPr>
          <a:lstStyle/>
          <a:p>
            <a:r>
              <a:rPr lang="en-US" sz="1400" dirty="0"/>
              <a:t>Protocol/API</a:t>
            </a:r>
          </a:p>
        </p:txBody>
      </p:sp>
      <p:sp>
        <p:nvSpPr>
          <p:cNvPr id="52" name="Shape 197"/>
          <p:cNvSpPr/>
          <p:nvPr/>
        </p:nvSpPr>
        <p:spPr>
          <a:xfrm flipV="1">
            <a:off x="124173" y="1656863"/>
            <a:ext cx="795767" cy="0"/>
          </a:xfrm>
          <a:prstGeom prst="line">
            <a:avLst/>
          </a:prstGeom>
          <a:ln w="28575" cmpd="sng">
            <a:solidFill>
              <a:srgbClr val="232323"/>
            </a:solidFill>
            <a:prstDash val="dash"/>
            <a:miter lim="400000"/>
            <a:headEnd type="none"/>
            <a:tailEnd type="none"/>
          </a:ln>
        </p:spPr>
        <p:txBody>
          <a:bodyPr lIns="35717" tIns="35717" rIns="35717" bIns="35717" anchor="ctr"/>
          <a:lstStyle/>
          <a:p>
            <a:pPr defTabSz="321457">
              <a:defRPr sz="1200">
                <a:solidFill>
                  <a:srgbClr val="444444"/>
                </a:solidFill>
                <a:latin typeface="Helvetica Neue Medium"/>
                <a:ea typeface="Helvetica Neue Medium"/>
                <a:cs typeface="Helvetica Neue Medium"/>
                <a:sym typeface="Helvetica Neue Medium"/>
              </a:defRPr>
            </a:pPr>
            <a:endParaRPr dirty="0"/>
          </a:p>
        </p:txBody>
      </p:sp>
      <p:sp>
        <p:nvSpPr>
          <p:cNvPr id="53" name="TextBox 52"/>
          <p:cNvSpPr txBox="1"/>
          <p:nvPr/>
        </p:nvSpPr>
        <p:spPr>
          <a:xfrm>
            <a:off x="919939" y="1505067"/>
            <a:ext cx="952254" cy="307777"/>
          </a:xfrm>
          <a:prstGeom prst="rect">
            <a:avLst/>
          </a:prstGeom>
          <a:noFill/>
        </p:spPr>
        <p:txBody>
          <a:bodyPr wrap="none" rtlCol="0">
            <a:spAutoFit/>
          </a:bodyPr>
          <a:lstStyle/>
          <a:p>
            <a:r>
              <a:rPr lang="en-US" sz="1400" dirty="0"/>
              <a:t>Human I/F</a:t>
            </a:r>
          </a:p>
        </p:txBody>
      </p:sp>
      <p:sp>
        <p:nvSpPr>
          <p:cNvPr id="54" name="Shape 197"/>
          <p:cNvSpPr/>
          <p:nvPr/>
        </p:nvSpPr>
        <p:spPr>
          <a:xfrm>
            <a:off x="124173" y="1931857"/>
            <a:ext cx="795767" cy="0"/>
          </a:xfrm>
          <a:prstGeom prst="line">
            <a:avLst/>
          </a:prstGeom>
          <a:ln w="28575" cmpd="sng">
            <a:solidFill>
              <a:srgbClr val="232323"/>
            </a:solidFill>
            <a:prstDash val="lgDashDotDot"/>
            <a:miter lim="400000"/>
            <a:headEnd type="none"/>
            <a:tailEnd type="none"/>
          </a:ln>
        </p:spPr>
        <p:txBody>
          <a:bodyPr lIns="35717" tIns="35717" rIns="35717" bIns="35717" anchor="ctr"/>
          <a:lstStyle/>
          <a:p>
            <a:pPr defTabSz="321457">
              <a:defRPr sz="1200">
                <a:solidFill>
                  <a:srgbClr val="444444"/>
                </a:solidFill>
                <a:latin typeface="Helvetica Neue Medium"/>
                <a:ea typeface="Helvetica Neue Medium"/>
                <a:cs typeface="Helvetica Neue Medium"/>
                <a:sym typeface="Helvetica Neue Medium"/>
              </a:defRPr>
            </a:pPr>
            <a:endParaRPr dirty="0"/>
          </a:p>
        </p:txBody>
      </p:sp>
      <p:sp>
        <p:nvSpPr>
          <p:cNvPr id="55" name="TextBox 54"/>
          <p:cNvSpPr txBox="1"/>
          <p:nvPr/>
        </p:nvSpPr>
        <p:spPr>
          <a:xfrm>
            <a:off x="919939" y="1770409"/>
            <a:ext cx="1108121" cy="307777"/>
          </a:xfrm>
          <a:prstGeom prst="rect">
            <a:avLst/>
          </a:prstGeom>
          <a:noFill/>
        </p:spPr>
        <p:txBody>
          <a:bodyPr wrap="none" rtlCol="0">
            <a:spAutoFit/>
          </a:bodyPr>
          <a:lstStyle/>
          <a:p>
            <a:r>
              <a:rPr lang="en-US" sz="1400" dirty="0"/>
              <a:t>DataBase I/F</a:t>
            </a:r>
          </a:p>
        </p:txBody>
      </p:sp>
      <p:sp>
        <p:nvSpPr>
          <p:cNvPr id="31" name="Shape 301">
            <a:extLst>
              <a:ext uri="{FF2B5EF4-FFF2-40B4-BE49-F238E27FC236}">
                <a16:creationId xmlns:a16="http://schemas.microsoft.com/office/drawing/2014/main" xmlns="" id="{8DC5C6CF-0970-3C4E-BFC9-BD683585A9DC}"/>
              </a:ext>
            </a:extLst>
          </p:cNvPr>
          <p:cNvSpPr/>
          <p:nvPr/>
        </p:nvSpPr>
        <p:spPr>
          <a:xfrm>
            <a:off x="6876575" y="4715201"/>
            <a:ext cx="1524532" cy="1526851"/>
          </a:xfrm>
          <a:prstGeom prst="roundRect">
            <a:avLst>
              <a:gd name="adj" fmla="val 4558"/>
            </a:avLst>
          </a:prstGeom>
          <a:solidFill>
            <a:srgbClr val="D6D6D6"/>
          </a:solidFill>
          <a:ln w="12700">
            <a:solidFill>
              <a:srgbClr val="939393"/>
            </a:solidFill>
            <a:prstDash val="solid"/>
            <a:miter lim="400000"/>
          </a:ln>
          <a:extLst>
            <a:ext uri="{C572A759-6A51-4108-AA02-DFA0A04FC94B}">
              <ma14:wrappingTextBoxFlag xmlns:ma14="http://schemas.microsoft.com/office/mac/drawingml/2011/main" val="1"/>
            </a:ext>
          </a:extLst>
        </p:spPr>
        <p:txBody>
          <a:bodyPr lIns="35717" tIns="35717" rIns="35717" bIns="35717" anchor="ctr"/>
          <a:lstStyle>
            <a:lvl1pPr defTabSz="457200">
              <a:defRPr sz="1000" b="1">
                <a:latin typeface="+mn-lt"/>
                <a:ea typeface="+mn-ea"/>
                <a:cs typeface="+mn-cs"/>
                <a:sym typeface="Helvetica Neue"/>
              </a:defRPr>
            </a:lvl1pPr>
          </a:lstStyle>
          <a:p>
            <a:pPr algn="ctr"/>
            <a:r>
              <a:rPr lang="en-US" sz="1300" dirty="0">
                <a:solidFill>
                  <a:srgbClr val="333333"/>
                </a:solidFill>
              </a:rPr>
              <a:t>Service Provider</a:t>
            </a:r>
          </a:p>
          <a:p>
            <a:pPr algn="ctr"/>
            <a:endParaRPr lang="en-US" sz="1300" dirty="0">
              <a:solidFill>
                <a:srgbClr val="333333"/>
              </a:solidFill>
            </a:endParaRPr>
          </a:p>
          <a:p>
            <a:pPr algn="ctr"/>
            <a:endParaRPr sz="1300" dirty="0">
              <a:solidFill>
                <a:srgbClr val="333333"/>
              </a:solidFill>
            </a:endParaRPr>
          </a:p>
        </p:txBody>
      </p:sp>
      <p:pic>
        <p:nvPicPr>
          <p:cNvPr id="32" name="Picture 31" descr="data-entry.png">
            <a:extLst>
              <a:ext uri="{FF2B5EF4-FFF2-40B4-BE49-F238E27FC236}">
                <a16:creationId xmlns:a16="http://schemas.microsoft.com/office/drawing/2014/main" xmlns="" id="{CD44B75B-D5F0-444D-86D8-956004BFFC0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7129039" y="5428301"/>
            <a:ext cx="881141" cy="685800"/>
          </a:xfrm>
          <a:prstGeom prst="rect">
            <a:avLst/>
          </a:prstGeom>
        </p:spPr>
      </p:pic>
      <p:sp>
        <p:nvSpPr>
          <p:cNvPr id="48" name="Shape 197"/>
          <p:cNvSpPr/>
          <p:nvPr/>
        </p:nvSpPr>
        <p:spPr>
          <a:xfrm>
            <a:off x="4824802" y="5428301"/>
            <a:ext cx="2304237" cy="288907"/>
          </a:xfrm>
          <a:prstGeom prst="line">
            <a:avLst/>
          </a:prstGeom>
          <a:ln w="28575" cmpd="sng">
            <a:solidFill>
              <a:srgbClr val="232323"/>
            </a:solidFill>
            <a:prstDash val="dash"/>
            <a:miter lim="400000"/>
            <a:headEnd type="triangle" w="med" len="med"/>
            <a:tailEnd type="triangle" w="med" len="med"/>
          </a:ln>
        </p:spPr>
        <p:txBody>
          <a:bodyPr lIns="35717" tIns="35717" rIns="35717" bIns="35717" anchor="ctr"/>
          <a:lstStyle/>
          <a:p>
            <a:pPr defTabSz="321457">
              <a:defRPr sz="1200">
                <a:solidFill>
                  <a:srgbClr val="444444"/>
                </a:solidFill>
                <a:latin typeface="Helvetica Neue Medium"/>
                <a:ea typeface="Helvetica Neue Medium"/>
                <a:cs typeface="Helvetica Neue Medium"/>
                <a:sym typeface="Helvetica Neue Medium"/>
              </a:defRPr>
            </a:pPr>
            <a:endParaRPr dirty="0"/>
          </a:p>
        </p:txBody>
      </p:sp>
      <p:sp>
        <p:nvSpPr>
          <p:cNvPr id="33" name="Shape 197">
            <a:extLst>
              <a:ext uri="{FF2B5EF4-FFF2-40B4-BE49-F238E27FC236}">
                <a16:creationId xmlns:a16="http://schemas.microsoft.com/office/drawing/2014/main" xmlns="" id="{9073AEEF-DBD7-4E4B-81C8-6393945017C6}"/>
              </a:ext>
            </a:extLst>
          </p:cNvPr>
          <p:cNvSpPr/>
          <p:nvPr/>
        </p:nvSpPr>
        <p:spPr>
          <a:xfrm flipH="1">
            <a:off x="7569610" y="4348459"/>
            <a:ext cx="88598" cy="1058680"/>
          </a:xfrm>
          <a:prstGeom prst="line">
            <a:avLst/>
          </a:prstGeom>
          <a:ln w="28575" cmpd="sng">
            <a:solidFill>
              <a:srgbClr val="232323"/>
            </a:solidFill>
            <a:prstDash val="dash"/>
            <a:miter lim="400000"/>
            <a:headEnd type="triangle"/>
            <a:tailEnd type="none"/>
          </a:ln>
        </p:spPr>
        <p:txBody>
          <a:bodyPr lIns="35717" tIns="35717" rIns="35717" bIns="35717" anchor="ctr"/>
          <a:lstStyle/>
          <a:p>
            <a:pPr defTabSz="321457">
              <a:defRPr sz="1200">
                <a:solidFill>
                  <a:srgbClr val="444444"/>
                </a:solidFill>
                <a:latin typeface="Helvetica Neue Medium"/>
                <a:ea typeface="Helvetica Neue Medium"/>
                <a:cs typeface="Helvetica Neue Medium"/>
                <a:sym typeface="Helvetica Neue Medium"/>
              </a:defRPr>
            </a:pPr>
            <a:endParaRPr dirty="0"/>
          </a:p>
        </p:txBody>
      </p:sp>
      <p:sp>
        <p:nvSpPr>
          <p:cNvPr id="7" name="TextBox 6">
            <a:extLst>
              <a:ext uri="{FF2B5EF4-FFF2-40B4-BE49-F238E27FC236}">
                <a16:creationId xmlns:a16="http://schemas.microsoft.com/office/drawing/2014/main" xmlns="" id="{74A7B72E-B6F3-B745-869B-55DDC1BB3928}"/>
              </a:ext>
            </a:extLst>
          </p:cNvPr>
          <p:cNvSpPr txBox="1"/>
          <p:nvPr/>
        </p:nvSpPr>
        <p:spPr>
          <a:xfrm>
            <a:off x="7682271" y="4477072"/>
            <a:ext cx="2944332" cy="523220"/>
          </a:xfrm>
          <a:prstGeom prst="rect">
            <a:avLst/>
          </a:prstGeom>
          <a:solidFill>
            <a:schemeClr val="bg1"/>
          </a:solidFill>
        </p:spPr>
        <p:txBody>
          <a:bodyPr wrap="none" rtlCol="0">
            <a:spAutoFit/>
          </a:bodyPr>
          <a:lstStyle/>
          <a:p>
            <a:r>
              <a:rPr lang="en-US" sz="1400" dirty="0"/>
              <a:t>Credentials for Authority Token API &amp; </a:t>
            </a:r>
          </a:p>
          <a:p>
            <a:r>
              <a:rPr lang="en-US" sz="1400" dirty="0"/>
              <a:t>URLs for List of STI-CAs</a:t>
            </a:r>
          </a:p>
        </p:txBody>
      </p:sp>
      <p:sp>
        <p:nvSpPr>
          <p:cNvPr id="35" name="TextBox 34">
            <a:extLst>
              <a:ext uri="{FF2B5EF4-FFF2-40B4-BE49-F238E27FC236}">
                <a16:creationId xmlns:a16="http://schemas.microsoft.com/office/drawing/2014/main" xmlns="" id="{C74937DA-A40F-A44E-88C1-8A7A21771422}"/>
              </a:ext>
            </a:extLst>
          </p:cNvPr>
          <p:cNvSpPr txBox="1"/>
          <p:nvPr/>
        </p:nvSpPr>
        <p:spPr>
          <a:xfrm>
            <a:off x="2667000" y="4097815"/>
            <a:ext cx="1457978" cy="338554"/>
          </a:xfrm>
          <a:prstGeom prst="rect">
            <a:avLst/>
          </a:prstGeom>
          <a:solidFill>
            <a:schemeClr val="bg2">
              <a:lumMod val="40000"/>
              <a:lumOff val="60000"/>
            </a:schemeClr>
          </a:solidFill>
          <a:ln>
            <a:solidFill>
              <a:srgbClr val="900000"/>
            </a:solidFill>
            <a:prstDash val="dash"/>
          </a:ln>
        </p:spPr>
        <p:txBody>
          <a:bodyPr wrap="square" rtlCol="0">
            <a:spAutoFit/>
          </a:bodyPr>
          <a:lstStyle/>
          <a:p>
            <a:pPr algn="ctr"/>
            <a:r>
              <a:rPr lang="en-US" sz="1600" dirty="0">
                <a:solidFill>
                  <a:srgbClr val="33383A"/>
                </a:solidFill>
              </a:rPr>
              <a:t>List of CAs</a:t>
            </a:r>
          </a:p>
        </p:txBody>
      </p:sp>
      <p:sp>
        <p:nvSpPr>
          <p:cNvPr id="36" name="TextBox 35">
            <a:extLst>
              <a:ext uri="{FF2B5EF4-FFF2-40B4-BE49-F238E27FC236}">
                <a16:creationId xmlns:a16="http://schemas.microsoft.com/office/drawing/2014/main" xmlns="" id="{77D4ECD6-774D-544D-B55D-2F64A5B786A7}"/>
              </a:ext>
            </a:extLst>
          </p:cNvPr>
          <p:cNvSpPr txBox="1"/>
          <p:nvPr/>
        </p:nvSpPr>
        <p:spPr>
          <a:xfrm>
            <a:off x="2552123" y="2386542"/>
            <a:ext cx="643071" cy="1323439"/>
          </a:xfrm>
          <a:prstGeom prst="rect">
            <a:avLst/>
          </a:prstGeom>
          <a:solidFill>
            <a:schemeClr val="bg2">
              <a:lumMod val="40000"/>
              <a:lumOff val="60000"/>
            </a:schemeClr>
          </a:solidFill>
          <a:ln>
            <a:solidFill>
              <a:srgbClr val="900000"/>
            </a:solidFill>
            <a:prstDash val="dash"/>
          </a:ln>
        </p:spPr>
        <p:txBody>
          <a:bodyPr wrap="square" rtlCol="0">
            <a:spAutoFit/>
          </a:bodyPr>
          <a:lstStyle/>
          <a:p>
            <a:pPr algn="ctr"/>
            <a:endParaRPr lang="en-US" sz="1600" dirty="0"/>
          </a:p>
          <a:p>
            <a:pPr algn="ctr"/>
            <a:endParaRPr lang="en-US" sz="1600" dirty="0"/>
          </a:p>
          <a:p>
            <a:pPr algn="ctr"/>
            <a:r>
              <a:rPr lang="en-US" sz="1600" dirty="0">
                <a:solidFill>
                  <a:srgbClr val="33383A"/>
                </a:solidFill>
              </a:rPr>
              <a:t>CRL</a:t>
            </a:r>
          </a:p>
          <a:p>
            <a:pPr algn="ctr"/>
            <a:endParaRPr lang="en-US" sz="1600" dirty="0"/>
          </a:p>
          <a:p>
            <a:pPr algn="ctr"/>
            <a:endParaRPr lang="en-US" sz="1600" dirty="0"/>
          </a:p>
        </p:txBody>
      </p:sp>
      <p:sp>
        <p:nvSpPr>
          <p:cNvPr id="38" name="Shape 197">
            <a:extLst>
              <a:ext uri="{FF2B5EF4-FFF2-40B4-BE49-F238E27FC236}">
                <a16:creationId xmlns:a16="http://schemas.microsoft.com/office/drawing/2014/main" xmlns="" id="{42BDB088-87F3-864D-ABF3-C0C765C9087F}"/>
              </a:ext>
            </a:extLst>
          </p:cNvPr>
          <p:cNvSpPr/>
          <p:nvPr/>
        </p:nvSpPr>
        <p:spPr>
          <a:xfrm flipV="1">
            <a:off x="4136533" y="4217998"/>
            <a:ext cx="2718503" cy="49202"/>
          </a:xfrm>
          <a:prstGeom prst="line">
            <a:avLst/>
          </a:prstGeom>
          <a:ln w="19050" cmpd="sng">
            <a:solidFill>
              <a:schemeClr val="accent3"/>
            </a:solidFill>
            <a:prstDash val="solid"/>
            <a:miter lim="400000"/>
            <a:headEnd type="triangle"/>
            <a:tailEnd type="triangle"/>
          </a:ln>
        </p:spPr>
        <p:txBody>
          <a:bodyPr lIns="35717" tIns="35717" rIns="35717" bIns="35717" anchor="ctr"/>
          <a:lstStyle/>
          <a:p>
            <a:pPr defTabSz="321457">
              <a:defRPr sz="1200">
                <a:solidFill>
                  <a:srgbClr val="444444"/>
                </a:solidFill>
                <a:latin typeface="Helvetica Neue Medium"/>
                <a:ea typeface="Helvetica Neue Medium"/>
                <a:cs typeface="Helvetica Neue Medium"/>
                <a:sym typeface="Helvetica Neue Medium"/>
              </a:defRPr>
            </a:pPr>
            <a:endParaRPr/>
          </a:p>
        </p:txBody>
      </p:sp>
      <p:sp>
        <p:nvSpPr>
          <p:cNvPr id="40" name="Rectangle 39">
            <a:extLst>
              <a:ext uri="{FF2B5EF4-FFF2-40B4-BE49-F238E27FC236}">
                <a16:creationId xmlns:a16="http://schemas.microsoft.com/office/drawing/2014/main" xmlns="" id="{D16D6E48-9469-B145-B513-1E392D342039}"/>
              </a:ext>
            </a:extLst>
          </p:cNvPr>
          <p:cNvSpPr/>
          <p:nvPr/>
        </p:nvSpPr>
        <p:spPr>
          <a:xfrm>
            <a:off x="3857240" y="2649777"/>
            <a:ext cx="1054746" cy="1046440"/>
          </a:xfrm>
          <a:prstGeom prst="rect">
            <a:avLst/>
          </a:prstGeom>
          <a:solidFill>
            <a:srgbClr val="FD8C9A"/>
          </a:solidFill>
          <a:ln w="28575" cmpd="sng">
            <a:solidFill>
              <a:srgbClr val="9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xmlns="" id="{3607323F-D7DB-CF44-8102-8044AD6B61C5}"/>
              </a:ext>
            </a:extLst>
          </p:cNvPr>
          <p:cNvSpPr txBox="1"/>
          <p:nvPr/>
        </p:nvSpPr>
        <p:spPr>
          <a:xfrm>
            <a:off x="3921473" y="3249505"/>
            <a:ext cx="928700" cy="307777"/>
          </a:xfrm>
          <a:prstGeom prst="rect">
            <a:avLst/>
          </a:prstGeom>
          <a:solidFill>
            <a:srgbClr val="FF4040"/>
          </a:solidFill>
          <a:ln w="9525" cmpd="sng">
            <a:solidFill>
              <a:srgbClr val="900000"/>
            </a:solidFill>
            <a:prstDash val="dash"/>
          </a:ln>
        </p:spPr>
        <p:txBody>
          <a:bodyPr wrap="square" rtlCol="0">
            <a:spAutoFit/>
          </a:bodyPr>
          <a:lstStyle/>
          <a:p>
            <a:pPr algn="ctr"/>
            <a:r>
              <a:rPr lang="en-US" sz="1400" dirty="0">
                <a:solidFill>
                  <a:srgbClr val="33383A"/>
                </a:solidFill>
              </a:rPr>
              <a:t>CRL URL</a:t>
            </a:r>
          </a:p>
        </p:txBody>
      </p:sp>
      <p:sp>
        <p:nvSpPr>
          <p:cNvPr id="43" name="TextBox 42">
            <a:extLst>
              <a:ext uri="{FF2B5EF4-FFF2-40B4-BE49-F238E27FC236}">
                <a16:creationId xmlns:a16="http://schemas.microsoft.com/office/drawing/2014/main" xmlns="" id="{EDDE60C0-560A-7645-98D8-0BBB104E0E2B}"/>
              </a:ext>
            </a:extLst>
          </p:cNvPr>
          <p:cNvSpPr txBox="1"/>
          <p:nvPr/>
        </p:nvSpPr>
        <p:spPr>
          <a:xfrm>
            <a:off x="3908110" y="2649776"/>
            <a:ext cx="915892" cy="523220"/>
          </a:xfrm>
          <a:prstGeom prst="rect">
            <a:avLst/>
          </a:prstGeom>
          <a:solidFill>
            <a:srgbClr val="FF4040"/>
          </a:solidFill>
          <a:ln w="6350" cmpd="sng">
            <a:solidFill>
              <a:srgbClr val="900000"/>
            </a:solidFill>
            <a:prstDash val="dash"/>
          </a:ln>
        </p:spPr>
        <p:txBody>
          <a:bodyPr wrap="square" rtlCol="0">
            <a:spAutoFit/>
          </a:bodyPr>
          <a:lstStyle/>
          <a:p>
            <a:pPr algn="ctr"/>
            <a:r>
              <a:rPr lang="en-US" sz="1400" dirty="0">
                <a:solidFill>
                  <a:srgbClr val="33383A"/>
                </a:solidFill>
              </a:rPr>
              <a:t>Authority </a:t>
            </a:r>
          </a:p>
          <a:p>
            <a:pPr algn="ctr"/>
            <a:r>
              <a:rPr lang="en-US" sz="1400" dirty="0">
                <a:solidFill>
                  <a:srgbClr val="33383A"/>
                </a:solidFill>
              </a:rPr>
              <a:t>Token</a:t>
            </a:r>
          </a:p>
        </p:txBody>
      </p:sp>
      <p:cxnSp>
        <p:nvCxnSpPr>
          <p:cNvPr id="44" name="Elbow Connector 43">
            <a:extLst>
              <a:ext uri="{FF2B5EF4-FFF2-40B4-BE49-F238E27FC236}">
                <a16:creationId xmlns:a16="http://schemas.microsoft.com/office/drawing/2014/main" xmlns="" id="{F4E515CB-3250-2E4C-907B-48B378939D91}"/>
              </a:ext>
            </a:extLst>
          </p:cNvPr>
          <p:cNvCxnSpPr>
            <a:cxnSpLocks/>
          </p:cNvCxnSpPr>
          <p:nvPr/>
        </p:nvCxnSpPr>
        <p:spPr>
          <a:xfrm rot="10800000" flipV="1">
            <a:off x="3108755" y="3403394"/>
            <a:ext cx="992426" cy="43364"/>
          </a:xfrm>
          <a:prstGeom prst="bentConnector3">
            <a:avLst/>
          </a:prstGeom>
          <a:ln>
            <a:solidFill>
              <a:schemeClr val="accent3"/>
            </a:solidFill>
            <a:tailEnd type="arrow"/>
          </a:ln>
        </p:spPr>
        <p:style>
          <a:lnRef idx="2">
            <a:schemeClr val="accent1"/>
          </a:lnRef>
          <a:fillRef idx="0">
            <a:schemeClr val="accent1"/>
          </a:fillRef>
          <a:effectRef idx="1">
            <a:schemeClr val="accent1"/>
          </a:effectRef>
          <a:fontRef idx="minor">
            <a:schemeClr val="tx1"/>
          </a:fontRef>
        </p:style>
      </p:cxnSp>
      <p:sp>
        <p:nvSpPr>
          <p:cNvPr id="34" name="Magnetic Disk 33"/>
          <p:cNvSpPr/>
          <p:nvPr/>
        </p:nvSpPr>
        <p:spPr>
          <a:xfrm>
            <a:off x="886408" y="4217998"/>
            <a:ext cx="1156652" cy="1725601"/>
          </a:xfrm>
          <a:prstGeom prst="flowChartMagneticDisk">
            <a:avLst/>
          </a:prstGeom>
          <a:solidFill>
            <a:srgbClr val="7ABFFF"/>
          </a:solidFill>
          <a:ln>
            <a:solidFill>
              <a:srgbClr val="3366FF"/>
            </a:solidFill>
          </a:ln>
        </p:spPr>
        <p:style>
          <a:lnRef idx="1">
            <a:schemeClr val="accent1"/>
          </a:lnRef>
          <a:fillRef idx="3">
            <a:schemeClr val="accent1"/>
          </a:fillRef>
          <a:effectRef idx="2">
            <a:schemeClr val="accent1"/>
          </a:effectRef>
          <a:fontRef idx="minor">
            <a:schemeClr val="lt1"/>
          </a:fontRef>
        </p:style>
        <p:txBody>
          <a:bodyPr/>
          <a:lstStyle/>
          <a:p>
            <a:pPr algn="ctr"/>
            <a:r>
              <a:rPr lang="en-US" sz="1600" i="1" dirty="0" smtClean="0">
                <a:solidFill>
                  <a:srgbClr val="33383A"/>
                </a:solidFill>
              </a:rPr>
              <a:t>SP Codes’ Assigned TNs  </a:t>
            </a:r>
          </a:p>
          <a:p>
            <a:pPr algn="ctr"/>
            <a:r>
              <a:rPr lang="en-US" sz="1600" i="1" dirty="0" smtClean="0">
                <a:solidFill>
                  <a:srgbClr val="33383A"/>
                </a:solidFill>
              </a:rPr>
              <a:t>DBs</a:t>
            </a:r>
            <a:endParaRPr lang="en-US" sz="1600" i="1" dirty="0">
              <a:solidFill>
                <a:srgbClr val="33383A"/>
              </a:solidFill>
            </a:endParaRPr>
          </a:p>
        </p:txBody>
      </p:sp>
      <p:sp>
        <p:nvSpPr>
          <p:cNvPr id="39" name="Shape 197"/>
          <p:cNvSpPr/>
          <p:nvPr/>
        </p:nvSpPr>
        <p:spPr>
          <a:xfrm>
            <a:off x="2043061" y="5181600"/>
            <a:ext cx="1625090" cy="0"/>
          </a:xfrm>
          <a:prstGeom prst="line">
            <a:avLst/>
          </a:prstGeom>
          <a:ln w="28575" cmpd="sng">
            <a:solidFill>
              <a:srgbClr val="3366FF"/>
            </a:solidFill>
            <a:prstDash val="lgDashDotDot"/>
            <a:miter lim="400000"/>
            <a:headEnd type="none"/>
            <a:tailEnd type="none"/>
          </a:ln>
        </p:spPr>
        <p:txBody>
          <a:bodyPr lIns="35717" tIns="35717" rIns="35717" bIns="35717" anchor="ctr"/>
          <a:lstStyle/>
          <a:p>
            <a:pPr defTabSz="321457">
              <a:defRPr sz="1200">
                <a:solidFill>
                  <a:srgbClr val="444444"/>
                </a:solidFill>
                <a:latin typeface="Helvetica Neue Medium"/>
                <a:ea typeface="Helvetica Neue Medium"/>
                <a:cs typeface="Helvetica Neue Medium"/>
                <a:sym typeface="Helvetica Neue Medium"/>
              </a:defRPr>
            </a:pPr>
            <a:endParaRPr dirty="0"/>
          </a:p>
        </p:txBody>
      </p:sp>
    </p:spTree>
    <p:extLst>
      <p:ext uri="{BB962C8B-B14F-4D97-AF65-F5344CB8AC3E}">
        <p14:creationId xmlns:p14="http://schemas.microsoft.com/office/powerpoint/2010/main" val="3538229678"/>
      </p:ext>
    </p:extLst>
  </p:cSld>
  <p:clrMapOvr>
    <a:masterClrMapping/>
  </p:clrMapOvr>
  <p:transition xmlns:p14="http://schemas.microsoft.com/office/powerpoint/2010/main" spd="slow"/>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40" grpId="0" animBg="1"/>
      <p:bldP spid="42" grpId="0" animBg="1"/>
      <p:bldP spid="4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571" y="372916"/>
            <a:ext cx="10972800" cy="507831"/>
          </a:xfrm>
        </p:spPr>
        <p:txBody>
          <a:bodyPr/>
          <a:lstStyle/>
          <a:p>
            <a:r>
              <a:rPr lang="en-US" sz="3600" dirty="0"/>
              <a:t>Summary </a:t>
            </a:r>
            <a:r>
              <a:rPr lang="mr-IN" sz="3600" dirty="0"/>
              <a:t>–</a:t>
            </a:r>
            <a:r>
              <a:rPr lang="en-US" sz="3600" dirty="0"/>
              <a:t> </a:t>
            </a:r>
            <a:r>
              <a:rPr lang="en-US" sz="3600" dirty="0" err="1"/>
              <a:t>LEMoN</a:t>
            </a:r>
            <a:r>
              <a:rPr lang="en-US" sz="3600" dirty="0"/>
              <a:t> TWIST</a:t>
            </a:r>
          </a:p>
        </p:txBody>
      </p:sp>
      <p:sp>
        <p:nvSpPr>
          <p:cNvPr id="3" name="Content Placeholder 2"/>
          <p:cNvSpPr>
            <a:spLocks noGrp="1"/>
          </p:cNvSpPr>
          <p:nvPr>
            <p:ph idx="1"/>
          </p:nvPr>
        </p:nvSpPr>
        <p:spPr>
          <a:xfrm>
            <a:off x="564529" y="1090804"/>
            <a:ext cx="10972800" cy="4993323"/>
          </a:xfrm>
        </p:spPr>
        <p:txBody>
          <a:bodyPr>
            <a:normAutofit fontScale="77500" lnSpcReduction="20000"/>
          </a:bodyPr>
          <a:lstStyle/>
          <a:p>
            <a:pPr>
              <a:buClr>
                <a:srgbClr val="FF0000"/>
              </a:buClr>
            </a:pPr>
            <a:r>
              <a:rPr lang="en-US" dirty="0"/>
              <a:t>Model is consistent with core SHAKEN:</a:t>
            </a:r>
          </a:p>
          <a:p>
            <a:pPr lvl="1">
              <a:lnSpc>
                <a:spcPct val="120000"/>
              </a:lnSpc>
              <a:buClr>
                <a:srgbClr val="FF0000"/>
              </a:buClr>
            </a:pPr>
            <a:r>
              <a:rPr lang="en-US" dirty="0"/>
              <a:t>Trust is based on secure token provided by the entity that has been given authority over the TNs</a:t>
            </a:r>
          </a:p>
          <a:p>
            <a:pPr lvl="1">
              <a:lnSpc>
                <a:spcPct val="120000"/>
              </a:lnSpc>
              <a:buClr>
                <a:srgbClr val="FF0000"/>
              </a:buClr>
            </a:pPr>
            <a:r>
              <a:rPr lang="en-US" dirty="0"/>
              <a:t>Gives enterprises flexibility in choosing an STI-CA</a:t>
            </a:r>
          </a:p>
          <a:p>
            <a:pPr>
              <a:buClr>
                <a:srgbClr val="FF0000"/>
              </a:buClr>
            </a:pPr>
            <a:r>
              <a:rPr lang="en-US" dirty="0"/>
              <a:t>Reduces burden on SP’s role in certificate acquisition</a:t>
            </a:r>
          </a:p>
          <a:p>
            <a:pPr lvl="1">
              <a:buClr>
                <a:srgbClr val="FF0000"/>
              </a:buClr>
            </a:pPr>
            <a:r>
              <a:rPr lang="en-US" dirty="0"/>
              <a:t>Doesn’t require more complex certificate delegation model</a:t>
            </a:r>
          </a:p>
          <a:p>
            <a:pPr>
              <a:buClr>
                <a:srgbClr val="FF0000"/>
              </a:buClr>
            </a:pPr>
            <a:r>
              <a:rPr lang="en-US" dirty="0"/>
              <a:t>Reduces processing burden on originating SP</a:t>
            </a:r>
          </a:p>
          <a:p>
            <a:pPr>
              <a:buClr>
                <a:srgbClr val="FF0000"/>
              </a:buClr>
            </a:pPr>
            <a:r>
              <a:rPr lang="en-US" dirty="0"/>
              <a:t>TN Customer directly interfaces with an STI-CA</a:t>
            </a:r>
          </a:p>
          <a:p>
            <a:pPr>
              <a:lnSpc>
                <a:spcPct val="120000"/>
              </a:lnSpc>
              <a:buClr>
                <a:srgbClr val="FF0000"/>
              </a:buClr>
            </a:pPr>
            <a:r>
              <a:rPr lang="en-US" dirty="0"/>
              <a:t>More transparent </a:t>
            </a:r>
            <a:r>
              <a:rPr lang="mr-IN" dirty="0"/>
              <a:t>–</a:t>
            </a:r>
            <a:r>
              <a:rPr lang="en-US" dirty="0"/>
              <a:t> terminating SP recognizes call as being from an authorized user of SP-x’s TNs </a:t>
            </a:r>
            <a:r>
              <a:rPr lang="mr-IN" dirty="0"/>
              <a:t>–</a:t>
            </a:r>
            <a:r>
              <a:rPr lang="en-US" dirty="0"/>
              <a:t> consistent with the “What do we know and how do we know it model” </a:t>
            </a:r>
          </a:p>
          <a:p>
            <a:pPr>
              <a:buClr>
                <a:srgbClr val="FF0000"/>
              </a:buClr>
            </a:pPr>
            <a:r>
              <a:rPr lang="en-US" dirty="0"/>
              <a:t>Enterprise isn’t relegated behind the SP in the SHAKEN ecosystem</a:t>
            </a:r>
          </a:p>
          <a:p>
            <a:pPr>
              <a:buClr>
                <a:srgbClr val="FF0000"/>
              </a:buClr>
            </a:pPr>
            <a:r>
              <a:rPr lang="en-US" dirty="0"/>
              <a:t>No new PKI requirements (no new IETF dependency)</a:t>
            </a:r>
          </a:p>
          <a:p>
            <a:pPr>
              <a:buClr>
                <a:srgbClr val="FF0000"/>
              </a:buClr>
            </a:pPr>
            <a:r>
              <a:rPr lang="en-US" dirty="0"/>
              <a:t>Hosting in the STI-PA simplifies SP account management</a:t>
            </a:r>
          </a:p>
        </p:txBody>
      </p:sp>
      <p:sp>
        <p:nvSpPr>
          <p:cNvPr id="6" name="Slide Number Placeholder 5"/>
          <p:cNvSpPr>
            <a:spLocks noGrp="1"/>
          </p:cNvSpPr>
          <p:nvPr>
            <p:ph type="sldNum" sz="quarter" idx="4"/>
          </p:nvPr>
        </p:nvSpPr>
        <p:spPr/>
        <p:txBody>
          <a:bodyPr/>
          <a:lstStyle/>
          <a:p>
            <a:fld id="{23331C8C-FA04-451E-8E18-09B309337E5D}" type="slidenum">
              <a:rPr lang="en-US" smtClean="0"/>
              <a:pPr/>
              <a:t>21</a:t>
            </a:fld>
            <a:endParaRPr lang="en-US" dirty="0"/>
          </a:p>
        </p:txBody>
      </p:sp>
    </p:spTree>
    <p:extLst>
      <p:ext uri="{BB962C8B-B14F-4D97-AF65-F5344CB8AC3E}">
        <p14:creationId xmlns:p14="http://schemas.microsoft.com/office/powerpoint/2010/main" val="30449295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563" y="160577"/>
            <a:ext cx="10278437" cy="894604"/>
          </a:xfrm>
        </p:spPr>
        <p:txBody>
          <a:bodyPr/>
          <a:lstStyle/>
          <a:p>
            <a:r>
              <a:rPr lang="en-US" sz="3200" dirty="0"/>
              <a:t>Overall Comparison: </a:t>
            </a:r>
            <a:r>
              <a:rPr lang="en-US" sz="3200" dirty="0" smtClean="0"/>
              <a:t>Delegated Certificates and </a:t>
            </a:r>
            <a:r>
              <a:rPr lang="en-US" sz="3200" dirty="0"/>
              <a:t>Lemon Twist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4510167"/>
              </p:ext>
            </p:extLst>
          </p:nvPr>
        </p:nvGraphicFramePr>
        <p:xfrm>
          <a:off x="533400" y="1447800"/>
          <a:ext cx="9448800" cy="3614438"/>
        </p:xfrm>
        <a:graphic>
          <a:graphicData uri="http://schemas.openxmlformats.org/drawingml/2006/table">
            <a:tbl>
              <a:tblPr firstRow="1" bandRow="1">
                <a:tableStyleId>{5C22544A-7EE6-4342-B048-85BDC9FD1C3A}</a:tableStyleId>
              </a:tblPr>
              <a:tblGrid>
                <a:gridCol w="1623365">
                  <a:extLst>
                    <a:ext uri="{9D8B030D-6E8A-4147-A177-3AD203B41FA5}">
                      <a16:colId xmlns:a16="http://schemas.microsoft.com/office/drawing/2014/main" xmlns="" val="20000"/>
                    </a:ext>
                  </a:extLst>
                </a:gridCol>
                <a:gridCol w="2655323">
                  <a:extLst>
                    <a:ext uri="{9D8B030D-6E8A-4147-A177-3AD203B41FA5}">
                      <a16:colId xmlns:a16="http://schemas.microsoft.com/office/drawing/2014/main" xmlns="" val="20001"/>
                    </a:ext>
                  </a:extLst>
                </a:gridCol>
                <a:gridCol w="2616849">
                  <a:extLst>
                    <a:ext uri="{9D8B030D-6E8A-4147-A177-3AD203B41FA5}">
                      <a16:colId xmlns:a16="http://schemas.microsoft.com/office/drawing/2014/main" xmlns="" val="20002"/>
                    </a:ext>
                  </a:extLst>
                </a:gridCol>
                <a:gridCol w="2553263">
                  <a:extLst>
                    <a:ext uri="{9D8B030D-6E8A-4147-A177-3AD203B41FA5}">
                      <a16:colId xmlns:a16="http://schemas.microsoft.com/office/drawing/2014/main" xmlns="" val="2743462378"/>
                    </a:ext>
                  </a:extLst>
                </a:gridCol>
              </a:tblGrid>
              <a:tr h="607079">
                <a:tc>
                  <a:txBody>
                    <a:bodyPr/>
                    <a:lstStyle/>
                    <a:p>
                      <a:endParaRPr lang="en-US" dirty="0"/>
                    </a:p>
                  </a:txBody>
                  <a:tcPr/>
                </a:tc>
                <a:tc>
                  <a:txBody>
                    <a:bodyPr/>
                    <a:lstStyle/>
                    <a:p>
                      <a:r>
                        <a:rPr lang="en-US" dirty="0" smtClean="0"/>
                        <a:t>Delegated Certificates</a:t>
                      </a:r>
                      <a:endParaRPr lang="en-US" dirty="0"/>
                    </a:p>
                  </a:txBody>
                  <a:tcPr/>
                </a:tc>
                <a:tc>
                  <a:txBody>
                    <a:bodyPr/>
                    <a:lstStyle/>
                    <a:p>
                      <a:r>
                        <a:rPr lang="en-US" dirty="0"/>
                        <a:t>Lemon TWIST</a:t>
                      </a:r>
                    </a:p>
                  </a:txBody>
                  <a:tcPr/>
                </a:tc>
                <a:tc>
                  <a:txBody>
                    <a:bodyPr/>
                    <a:lstStyle/>
                    <a:p>
                      <a:r>
                        <a:rPr lang="en-US" dirty="0"/>
                        <a:t>SHAKEN</a:t>
                      </a:r>
                    </a:p>
                  </a:txBody>
                  <a:tcPr/>
                </a:tc>
                <a:extLst>
                  <a:ext uri="{0D108BD9-81ED-4DB2-BD59-A6C34878D82A}">
                    <a16:rowId xmlns:a16="http://schemas.microsoft.com/office/drawing/2014/main" xmlns="" val="10000"/>
                  </a:ext>
                </a:extLst>
              </a:tr>
              <a:tr h="904240">
                <a:tc>
                  <a:txBody>
                    <a:bodyPr/>
                    <a:lstStyle/>
                    <a:p>
                      <a:r>
                        <a:rPr lang="en-US" dirty="0"/>
                        <a:t>Who issues </a:t>
                      </a:r>
                    </a:p>
                    <a:p>
                      <a:r>
                        <a:rPr lang="en-US" dirty="0"/>
                        <a:t>Certificate</a:t>
                      </a:r>
                    </a:p>
                  </a:txBody>
                  <a:tcPr/>
                </a:tc>
                <a:tc>
                  <a:txBody>
                    <a:bodyPr/>
                    <a:lstStyle/>
                    <a:p>
                      <a:r>
                        <a:rPr lang="en-US" dirty="0"/>
                        <a:t>Delegated CA in </a:t>
                      </a:r>
                      <a:r>
                        <a:rPr lang="en-US" dirty="0" smtClean="0"/>
                        <a:t>TN SP’s </a:t>
                      </a:r>
                      <a:r>
                        <a:rPr lang="en-US" dirty="0"/>
                        <a:t>domain</a:t>
                      </a:r>
                    </a:p>
                  </a:txBody>
                  <a:tcPr/>
                </a:tc>
                <a:tc>
                  <a:txBody>
                    <a:bodyPr/>
                    <a:lstStyle/>
                    <a:p>
                      <a:r>
                        <a:rPr lang="en-US" dirty="0"/>
                        <a:t>Any trusted STI-CA</a:t>
                      </a:r>
                    </a:p>
                    <a:p>
                      <a:r>
                        <a:rPr lang="en-US" dirty="0"/>
                        <a:t>(selected by Enterprise)</a:t>
                      </a:r>
                    </a:p>
                  </a:txBody>
                  <a:tcPr/>
                </a:tc>
                <a:tc>
                  <a:txBody>
                    <a:bodyPr/>
                    <a:lstStyle/>
                    <a:p>
                      <a:r>
                        <a:rPr lang="en-US" dirty="0"/>
                        <a:t>Any trusted STI-CA (selected by </a:t>
                      </a:r>
                      <a:r>
                        <a:rPr lang="en-US" dirty="0" smtClean="0"/>
                        <a:t>OSP</a:t>
                      </a:r>
                      <a:r>
                        <a:rPr lang="en-US" dirty="0"/>
                        <a:t>)</a:t>
                      </a:r>
                    </a:p>
                  </a:txBody>
                  <a:tcPr/>
                </a:tc>
                <a:extLst>
                  <a:ext uri="{0D108BD9-81ED-4DB2-BD59-A6C34878D82A}">
                    <a16:rowId xmlns:a16="http://schemas.microsoft.com/office/drawing/2014/main" xmlns="" val="10001"/>
                  </a:ext>
                </a:extLst>
              </a:tr>
              <a:tr h="904240">
                <a:tc>
                  <a:txBody>
                    <a:bodyPr/>
                    <a:lstStyle/>
                    <a:p>
                      <a:r>
                        <a:rPr lang="en-US" dirty="0"/>
                        <a:t>Input for Authority  Token </a:t>
                      </a:r>
                      <a:r>
                        <a:rPr lang="en-US" dirty="0" err="1"/>
                        <a:t>acquistion</a:t>
                      </a:r>
                      <a:endParaRPr lang="en-US" dirty="0"/>
                    </a:p>
                  </a:txBody>
                  <a:tcPr/>
                </a:tc>
                <a:tc>
                  <a:txBody>
                    <a:bodyPr/>
                    <a:lstStyle/>
                    <a:p>
                      <a:r>
                        <a:rPr lang="en-US" dirty="0" smtClean="0"/>
                        <a:t>N/A</a:t>
                      </a:r>
                      <a:r>
                        <a:rPr lang="en-US" baseline="0" dirty="0" smtClean="0"/>
                        <a:t> </a:t>
                      </a:r>
                      <a:r>
                        <a:rPr lang="mr-IN" baseline="0" dirty="0" smtClean="0"/>
                        <a:t>–</a:t>
                      </a:r>
                      <a:r>
                        <a:rPr lang="en-US" baseline="0" dirty="0" smtClean="0"/>
                        <a:t> TN </a:t>
                      </a:r>
                      <a:r>
                        <a:rPr lang="en-US" baseline="0" dirty="0" err="1" smtClean="0"/>
                        <a:t>Cust</a:t>
                      </a:r>
                      <a:r>
                        <a:rPr lang="en-US" baseline="0" dirty="0" smtClean="0"/>
                        <a:t> is pre-approved</a:t>
                      </a:r>
                      <a:endParaRPr lang="en-US" dirty="0"/>
                    </a:p>
                  </a:txBody>
                  <a:tcPr/>
                </a:tc>
                <a:tc>
                  <a:txBody>
                    <a:bodyPr/>
                    <a:lstStyle/>
                    <a:p>
                      <a:r>
                        <a:rPr lang="en-US" dirty="0" err="1"/>
                        <a:t>SPC+id</a:t>
                      </a:r>
                      <a:r>
                        <a:rPr lang="en-US" dirty="0"/>
                        <a:t>, TNs</a:t>
                      </a:r>
                    </a:p>
                  </a:txBody>
                  <a:tcPr/>
                </a:tc>
                <a:tc>
                  <a:txBody>
                    <a:bodyPr/>
                    <a:lstStyle/>
                    <a:p>
                      <a:r>
                        <a:rPr lang="en-US" dirty="0"/>
                        <a:t>SPC</a:t>
                      </a:r>
                    </a:p>
                  </a:txBody>
                  <a:tcPr/>
                </a:tc>
                <a:extLst>
                  <a:ext uri="{0D108BD9-81ED-4DB2-BD59-A6C34878D82A}">
                    <a16:rowId xmlns:a16="http://schemas.microsoft.com/office/drawing/2014/main" xmlns="" val="10002"/>
                  </a:ext>
                </a:extLst>
              </a:tr>
              <a:tr h="904240">
                <a:tc>
                  <a:txBody>
                    <a:bodyPr/>
                    <a:lstStyle/>
                    <a:p>
                      <a:r>
                        <a:rPr lang="en-US" dirty="0"/>
                        <a:t>Challenge-response</a:t>
                      </a:r>
                      <a:r>
                        <a:rPr lang="en-US" baseline="0" dirty="0"/>
                        <a:t> mechanism</a:t>
                      </a:r>
                      <a:endParaRPr lang="en-US" dirty="0"/>
                    </a:p>
                  </a:txBody>
                  <a:tcPr/>
                </a:tc>
                <a:tc>
                  <a:txBody>
                    <a:bodyPr/>
                    <a:lstStyle/>
                    <a:p>
                      <a:r>
                        <a:rPr lang="en-US" dirty="0" smtClean="0"/>
                        <a:t>N/A</a:t>
                      </a:r>
                      <a:r>
                        <a:rPr lang="en-US" baseline="0" dirty="0" smtClean="0"/>
                        <a:t> </a:t>
                      </a:r>
                      <a:r>
                        <a:rPr lang="mr-IN" baseline="0" dirty="0" smtClean="0"/>
                        <a:t>–</a:t>
                      </a:r>
                      <a:r>
                        <a:rPr lang="en-US" baseline="0" dirty="0" smtClean="0"/>
                        <a:t> TN </a:t>
                      </a:r>
                      <a:r>
                        <a:rPr lang="en-US" baseline="0" dirty="0" err="1" smtClean="0"/>
                        <a:t>Cust</a:t>
                      </a:r>
                      <a:r>
                        <a:rPr lang="en-US" baseline="0" dirty="0" smtClean="0"/>
                        <a:t> is pre-approved</a:t>
                      </a:r>
                      <a:endParaRPr lang="en-US" dirty="0"/>
                    </a:p>
                  </a:txBody>
                  <a:tcPr/>
                </a:tc>
                <a:tc>
                  <a:txBody>
                    <a:bodyPr/>
                    <a:lstStyle/>
                    <a:p>
                      <a:r>
                        <a:rPr lang="en-US" dirty="0"/>
                        <a:t>TN Customer’s Authority token issued</a:t>
                      </a:r>
                      <a:r>
                        <a:rPr lang="en-US" baseline="0" dirty="0"/>
                        <a:t> by </a:t>
                      </a:r>
                      <a:r>
                        <a:rPr lang="en-US" baseline="0" dirty="0" smtClean="0"/>
                        <a:t>TA</a:t>
                      </a:r>
                      <a:endParaRPr lang="en-US" dirty="0"/>
                    </a:p>
                  </a:txBody>
                  <a:tcPr/>
                </a:tc>
                <a:tc>
                  <a:txBody>
                    <a:bodyPr/>
                    <a:lstStyle/>
                    <a:p>
                      <a:r>
                        <a:rPr lang="en-US" dirty="0"/>
                        <a:t>SP’s Authority token issued by the STI-PA</a:t>
                      </a:r>
                    </a:p>
                  </a:txBody>
                  <a:tcPr/>
                </a:tc>
                <a:extLst>
                  <a:ext uri="{0D108BD9-81ED-4DB2-BD59-A6C34878D82A}">
                    <a16:rowId xmlns:a16="http://schemas.microsoft.com/office/drawing/2014/main" xmlns="" val="10003"/>
                  </a:ext>
                </a:extLst>
              </a:tr>
            </a:tbl>
          </a:graphicData>
        </a:graphic>
      </p:graphicFrame>
      <p:sp>
        <p:nvSpPr>
          <p:cNvPr id="4" name="Slide Number Placeholder 3"/>
          <p:cNvSpPr>
            <a:spLocks noGrp="1"/>
          </p:cNvSpPr>
          <p:nvPr>
            <p:ph type="sldNum" sz="quarter" idx="4"/>
          </p:nvPr>
        </p:nvSpPr>
        <p:spPr/>
        <p:txBody>
          <a:bodyPr/>
          <a:lstStyle/>
          <a:p>
            <a:fld id="{23331C8C-FA04-451E-8E18-09B309337E5D}" type="slidenum">
              <a:rPr lang="en-US" smtClean="0"/>
              <a:pPr/>
              <a:t>22</a:t>
            </a:fld>
            <a:endParaRPr lang="en-US" dirty="0"/>
          </a:p>
        </p:txBody>
      </p:sp>
    </p:spTree>
    <p:extLst>
      <p:ext uri="{BB962C8B-B14F-4D97-AF65-F5344CB8AC3E}">
        <p14:creationId xmlns:p14="http://schemas.microsoft.com/office/powerpoint/2010/main" val="9206351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563" y="160577"/>
            <a:ext cx="10278437" cy="894604"/>
          </a:xfrm>
        </p:spPr>
        <p:txBody>
          <a:bodyPr/>
          <a:lstStyle/>
          <a:p>
            <a:r>
              <a:rPr lang="en-US" sz="3200" dirty="0"/>
              <a:t>Functional Impacts: </a:t>
            </a:r>
            <a:r>
              <a:rPr lang="en-US" sz="3200" dirty="0" smtClean="0"/>
              <a:t>Delegated Certificates and </a:t>
            </a:r>
            <a:r>
              <a:rPr lang="en-US" sz="3200" dirty="0"/>
              <a:t>Lemon Twist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6225707"/>
              </p:ext>
            </p:extLst>
          </p:nvPr>
        </p:nvGraphicFramePr>
        <p:xfrm>
          <a:off x="152400" y="1115993"/>
          <a:ext cx="10896600" cy="4449263"/>
        </p:xfrm>
        <a:graphic>
          <a:graphicData uri="http://schemas.openxmlformats.org/drawingml/2006/table">
            <a:tbl>
              <a:tblPr firstRow="1" bandRow="1">
                <a:tableStyleId>{5C22544A-7EE6-4342-B048-85BDC9FD1C3A}</a:tableStyleId>
              </a:tblPr>
              <a:tblGrid>
                <a:gridCol w="2576036">
                  <a:extLst>
                    <a:ext uri="{9D8B030D-6E8A-4147-A177-3AD203B41FA5}">
                      <a16:colId xmlns:a16="http://schemas.microsoft.com/office/drawing/2014/main" xmlns="" val="20000"/>
                    </a:ext>
                  </a:extLst>
                </a:gridCol>
                <a:gridCol w="3900964">
                  <a:extLst>
                    <a:ext uri="{9D8B030D-6E8A-4147-A177-3AD203B41FA5}">
                      <a16:colId xmlns:a16="http://schemas.microsoft.com/office/drawing/2014/main" xmlns="" val="20001"/>
                    </a:ext>
                  </a:extLst>
                </a:gridCol>
                <a:gridCol w="4419600">
                  <a:extLst>
                    <a:ext uri="{9D8B030D-6E8A-4147-A177-3AD203B41FA5}">
                      <a16:colId xmlns:a16="http://schemas.microsoft.com/office/drawing/2014/main" xmlns="" val="20002"/>
                    </a:ext>
                  </a:extLst>
                </a:gridCol>
              </a:tblGrid>
              <a:tr h="530002">
                <a:tc>
                  <a:txBody>
                    <a:bodyPr/>
                    <a:lstStyle/>
                    <a:p>
                      <a:endParaRPr lang="en-US" dirty="0"/>
                    </a:p>
                  </a:txBody>
                  <a:tcPr/>
                </a:tc>
                <a:tc>
                  <a:txBody>
                    <a:bodyPr/>
                    <a:lstStyle/>
                    <a:p>
                      <a:r>
                        <a:rPr lang="en-US" dirty="0" smtClean="0"/>
                        <a:t>Delegated</a:t>
                      </a:r>
                      <a:r>
                        <a:rPr lang="en-US" baseline="0" dirty="0" smtClean="0"/>
                        <a:t> Certificates</a:t>
                      </a:r>
                      <a:endParaRPr lang="en-US" dirty="0"/>
                    </a:p>
                  </a:txBody>
                  <a:tcPr/>
                </a:tc>
                <a:tc>
                  <a:txBody>
                    <a:bodyPr/>
                    <a:lstStyle/>
                    <a:p>
                      <a:r>
                        <a:rPr lang="en-US" dirty="0"/>
                        <a:t>Lemon TWIST</a:t>
                      </a:r>
                    </a:p>
                  </a:txBody>
                  <a:tcPr/>
                </a:tc>
                <a:extLst>
                  <a:ext uri="{0D108BD9-81ED-4DB2-BD59-A6C34878D82A}">
                    <a16:rowId xmlns:a16="http://schemas.microsoft.com/office/drawing/2014/main" xmlns="" val="10000"/>
                  </a:ext>
                </a:extLst>
              </a:tr>
              <a:tr h="786169">
                <a:tc>
                  <a:txBody>
                    <a:bodyPr/>
                    <a:lstStyle/>
                    <a:p>
                      <a:r>
                        <a:rPr lang="en-US" sz="1600" dirty="0"/>
                        <a:t>New SP functionality (KMS</a:t>
                      </a:r>
                      <a:r>
                        <a:rPr lang="en-US" sz="1600" dirty="0" smtClean="0"/>
                        <a:t>)</a:t>
                      </a:r>
                      <a:endParaRPr lang="en-US" sz="1600" dirty="0"/>
                    </a:p>
                  </a:txBody>
                  <a:tcPr/>
                </a:tc>
                <a:tc>
                  <a:txBody>
                    <a:bodyPr/>
                    <a:lstStyle/>
                    <a:p>
                      <a:r>
                        <a:rPr lang="en-US" sz="1600" dirty="0"/>
                        <a:t>Delegated CA </a:t>
                      </a:r>
                      <a:r>
                        <a:rPr lang="en-US" sz="1600" dirty="0" smtClean="0"/>
                        <a:t>in TNSP’s </a:t>
                      </a:r>
                      <a:r>
                        <a:rPr lang="en-US" sz="1600" dirty="0"/>
                        <a:t>domain</a:t>
                      </a:r>
                    </a:p>
                  </a:txBody>
                  <a:tcPr/>
                </a:tc>
                <a:tc>
                  <a:txBody>
                    <a:bodyPr/>
                    <a:lstStyle/>
                    <a:p>
                      <a:r>
                        <a:rPr lang="en-US" sz="1600" dirty="0"/>
                        <a:t>Input to trust authority for authority token = </a:t>
                      </a:r>
                      <a:r>
                        <a:rPr lang="en-US" sz="1600" dirty="0" err="1"/>
                        <a:t>SPC+id</a:t>
                      </a:r>
                      <a:r>
                        <a:rPr lang="en-US" sz="1600" dirty="0"/>
                        <a:t>, </a:t>
                      </a:r>
                      <a:r>
                        <a:rPr lang="en-US" sz="1600" dirty="0" smtClean="0"/>
                        <a:t>TNs  (TN Customer)</a:t>
                      </a:r>
                      <a:endParaRPr lang="en-US" sz="1600" dirty="0"/>
                    </a:p>
                  </a:txBody>
                  <a:tcPr/>
                </a:tc>
                <a:extLst>
                  <a:ext uri="{0D108BD9-81ED-4DB2-BD59-A6C34878D82A}">
                    <a16:rowId xmlns:a16="http://schemas.microsoft.com/office/drawing/2014/main" xmlns="" val="10001"/>
                  </a:ext>
                </a:extLst>
              </a:tr>
              <a:tr h="786169">
                <a:tc>
                  <a:txBody>
                    <a:bodyPr/>
                    <a:lstStyle/>
                    <a:p>
                      <a:r>
                        <a:rPr lang="en-US" sz="1600" dirty="0"/>
                        <a:t>Certificate generation (KMS and STI-CA)</a:t>
                      </a:r>
                    </a:p>
                  </a:txBody>
                  <a:tcPr/>
                </a:tc>
                <a:tc>
                  <a:txBody>
                    <a:bodyPr/>
                    <a:lstStyle/>
                    <a:p>
                      <a:r>
                        <a:rPr lang="en-US" sz="1600" dirty="0"/>
                        <a:t>Requires more complete standardization for delegated certificates for STIR*</a:t>
                      </a:r>
                    </a:p>
                  </a:txBody>
                  <a:tcPr/>
                </a:tc>
                <a:tc>
                  <a:txBody>
                    <a:bodyPr/>
                    <a:lstStyle/>
                    <a:p>
                      <a:r>
                        <a:rPr lang="en-US" sz="1600" dirty="0"/>
                        <a:t>Same as SHAKEN</a:t>
                      </a:r>
                    </a:p>
                  </a:txBody>
                  <a:tcPr/>
                </a:tc>
                <a:extLst>
                  <a:ext uri="{0D108BD9-81ED-4DB2-BD59-A6C34878D82A}">
                    <a16:rowId xmlns:a16="http://schemas.microsoft.com/office/drawing/2014/main" xmlns="" val="2668171092"/>
                  </a:ext>
                </a:extLst>
              </a:tr>
              <a:tr h="786169">
                <a:tc>
                  <a:txBody>
                    <a:bodyPr/>
                    <a:lstStyle/>
                    <a:p>
                      <a:r>
                        <a:rPr lang="en-US" sz="1600" dirty="0"/>
                        <a:t>Challenge-response</a:t>
                      </a:r>
                      <a:r>
                        <a:rPr lang="en-US" sz="1600" baseline="0" dirty="0"/>
                        <a:t> mechanism  (KMS and STI-CA)</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N/A </a:t>
                      </a:r>
                      <a:r>
                        <a:rPr lang="mr-IN" sz="1600" baseline="0" dirty="0" smtClean="0"/>
                        <a:t>–</a:t>
                      </a:r>
                      <a:r>
                        <a:rPr lang="en-US" sz="1600" baseline="0" dirty="0" smtClean="0"/>
                        <a:t> TN </a:t>
                      </a:r>
                      <a:r>
                        <a:rPr lang="en-US" sz="1600" baseline="0" dirty="0" err="1" smtClean="0"/>
                        <a:t>Cust</a:t>
                      </a:r>
                      <a:r>
                        <a:rPr lang="en-US" sz="1600" baseline="0" dirty="0" smtClean="0"/>
                        <a:t> is pre-approved</a:t>
                      </a:r>
                      <a:endParaRPr lang="en-US" sz="1600" dirty="0" smtClean="0"/>
                    </a:p>
                    <a:p>
                      <a:endParaRPr lang="en-US" sz="1600" dirty="0"/>
                    </a:p>
                  </a:txBody>
                  <a:tcPr/>
                </a:tc>
                <a:tc>
                  <a:txBody>
                    <a:bodyPr/>
                    <a:lstStyle/>
                    <a:p>
                      <a:r>
                        <a:rPr lang="en-US" sz="1600" dirty="0"/>
                        <a:t>Same as SHAKEN</a:t>
                      </a:r>
                    </a:p>
                  </a:txBody>
                  <a:tcPr/>
                </a:tc>
                <a:extLst>
                  <a:ext uri="{0D108BD9-81ED-4DB2-BD59-A6C34878D82A}">
                    <a16:rowId xmlns:a16="http://schemas.microsoft.com/office/drawing/2014/main" xmlns="" val="10002"/>
                  </a:ext>
                </a:extLst>
              </a:tr>
              <a:tr h="475908">
                <a:tc>
                  <a:txBody>
                    <a:bodyPr/>
                    <a:lstStyle/>
                    <a:p>
                      <a:r>
                        <a:rPr lang="en-US" sz="1600" dirty="0"/>
                        <a:t>Certificate path validation (STI-VS)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More complex due to delegated  (cross) certificates**</a:t>
                      </a:r>
                    </a:p>
                  </a:txBody>
                  <a:tcPr/>
                </a:tc>
                <a:tc>
                  <a:txBody>
                    <a:bodyPr/>
                    <a:lstStyle/>
                    <a:p>
                      <a:r>
                        <a:rPr lang="en-US" sz="1600" dirty="0"/>
                        <a:t>Same as SHAKEN</a:t>
                      </a:r>
                    </a:p>
                  </a:txBody>
                  <a:tcPr/>
                </a:tc>
                <a:extLst>
                  <a:ext uri="{0D108BD9-81ED-4DB2-BD59-A6C34878D82A}">
                    <a16:rowId xmlns:a16="http://schemas.microsoft.com/office/drawing/2014/main" xmlns="" val="10003"/>
                  </a:ext>
                </a:extLst>
              </a:tr>
              <a:tr h="944843">
                <a:tc>
                  <a:txBody>
                    <a:bodyPr/>
                    <a:lstStyle/>
                    <a:p>
                      <a:r>
                        <a:rPr lang="en-US" sz="1600" dirty="0"/>
                        <a:t>Authentication (STI-AS</a:t>
                      </a:r>
                      <a:r>
                        <a:rPr lang="en-US" sz="1600" dirty="0" smtClean="0"/>
                        <a:t>)</a:t>
                      </a:r>
                      <a:r>
                        <a:rPr lang="en-US" sz="1600" baseline="0" dirty="0" smtClean="0"/>
                        <a:t> </a:t>
                      </a:r>
                      <a:endParaRPr lang="en-US" sz="1600" dirty="0"/>
                    </a:p>
                  </a:txBody>
                  <a:tcPr/>
                </a:tc>
                <a:tc>
                  <a:txBody>
                    <a:bodyPr/>
                    <a:lstStyle/>
                    <a:p>
                      <a:r>
                        <a:rPr lang="en-US" sz="1600" dirty="0" smtClean="0"/>
                        <a:t>TN</a:t>
                      </a:r>
                      <a:r>
                        <a:rPr lang="en-US" sz="1600" baseline="0" dirty="0" smtClean="0"/>
                        <a:t> Customer adds an Identity header field</a:t>
                      </a:r>
                    </a:p>
                    <a:p>
                      <a:r>
                        <a:rPr lang="en-US" sz="1600" baseline="0" dirty="0" smtClean="0"/>
                        <a:t>OSP also adds an Identity header field (unless pre-existing trust relationship)</a:t>
                      </a:r>
                      <a:endParaRPr lang="en-US" sz="1600" dirty="0"/>
                    </a:p>
                  </a:txBody>
                  <a:tcPr/>
                </a:tc>
                <a:tc>
                  <a:txBody>
                    <a:bodyPr/>
                    <a:lstStyle/>
                    <a:p>
                      <a:r>
                        <a:rPr lang="en-US" sz="1600" dirty="0" smtClean="0"/>
                        <a:t>TN Customer</a:t>
                      </a:r>
                      <a:r>
                        <a:rPr lang="en-US" sz="1600" baseline="0" dirty="0" smtClean="0"/>
                        <a:t> add </a:t>
                      </a:r>
                      <a:r>
                        <a:rPr lang="en-US" sz="1600" baseline="0" dirty="0" err="1" smtClean="0"/>
                        <a:t>an</a:t>
                      </a:r>
                      <a:r>
                        <a:rPr lang="en-US" sz="1600" dirty="0" err="1" smtClean="0"/>
                        <a:t>Sets</a:t>
                      </a:r>
                      <a:r>
                        <a:rPr lang="en-US" sz="1600" dirty="0" smtClean="0"/>
                        <a:t> </a:t>
                      </a:r>
                      <a:r>
                        <a:rPr lang="en-US" sz="1600" dirty="0"/>
                        <a:t>Attestation to A’</a:t>
                      </a:r>
                    </a:p>
                  </a:txBody>
                  <a:tcPr/>
                </a:tc>
                <a:extLst>
                  <a:ext uri="{0D108BD9-81ED-4DB2-BD59-A6C34878D82A}">
                    <a16:rowId xmlns:a16="http://schemas.microsoft.com/office/drawing/2014/main" xmlns="" val="4265832562"/>
                  </a:ext>
                </a:extLst>
              </a:tr>
            </a:tbl>
          </a:graphicData>
        </a:graphic>
      </p:graphicFrame>
      <p:sp>
        <p:nvSpPr>
          <p:cNvPr id="4" name="Slide Number Placeholder 3"/>
          <p:cNvSpPr>
            <a:spLocks noGrp="1"/>
          </p:cNvSpPr>
          <p:nvPr>
            <p:ph type="sldNum" sz="quarter" idx="4"/>
          </p:nvPr>
        </p:nvSpPr>
        <p:spPr/>
        <p:txBody>
          <a:bodyPr/>
          <a:lstStyle/>
          <a:p>
            <a:fld id="{23331C8C-FA04-451E-8E18-09B309337E5D}" type="slidenum">
              <a:rPr lang="en-US" smtClean="0"/>
              <a:pPr/>
              <a:t>23</a:t>
            </a:fld>
            <a:endParaRPr lang="en-US" dirty="0"/>
          </a:p>
        </p:txBody>
      </p:sp>
      <p:sp>
        <p:nvSpPr>
          <p:cNvPr id="3" name="TextBox 2">
            <a:extLst>
              <a:ext uri="{FF2B5EF4-FFF2-40B4-BE49-F238E27FC236}">
                <a16:creationId xmlns:a16="http://schemas.microsoft.com/office/drawing/2014/main" xmlns="" id="{510AC3AB-2487-3144-B778-247E59C6E360}"/>
              </a:ext>
            </a:extLst>
          </p:cNvPr>
          <p:cNvSpPr txBox="1"/>
          <p:nvPr/>
        </p:nvSpPr>
        <p:spPr>
          <a:xfrm>
            <a:off x="1981200" y="5962431"/>
            <a:ext cx="8205901" cy="800219"/>
          </a:xfrm>
          <a:prstGeom prst="rect">
            <a:avLst/>
          </a:prstGeom>
          <a:noFill/>
        </p:spPr>
        <p:txBody>
          <a:bodyPr wrap="none" rtlCol="0">
            <a:spAutoFit/>
          </a:bodyPr>
          <a:lstStyle/>
          <a:p>
            <a:r>
              <a:rPr lang="en-US" dirty="0"/>
              <a:t>* </a:t>
            </a:r>
            <a:r>
              <a:rPr lang="en-US" sz="1400" dirty="0"/>
              <a:t>https://</a:t>
            </a:r>
            <a:r>
              <a:rPr lang="en-US" sz="1400" dirty="0" err="1"/>
              <a:t>www.ietf.org</a:t>
            </a:r>
            <a:r>
              <a:rPr lang="en-US" sz="1400" dirty="0"/>
              <a:t>/id/draft-peterson-stir-cert-delegation-00.txt   </a:t>
            </a:r>
          </a:p>
          <a:p>
            <a:r>
              <a:rPr lang="en-US" sz="1400" dirty="0"/>
              <a:t>** https://</a:t>
            </a:r>
            <a:r>
              <a:rPr lang="en-US" sz="1400" dirty="0" err="1"/>
              <a:t>mailarchive.ietf.org</a:t>
            </a:r>
            <a:r>
              <a:rPr lang="en-US" sz="1400" dirty="0"/>
              <a:t>/arch/</a:t>
            </a:r>
            <a:r>
              <a:rPr lang="en-US" sz="1400" dirty="0" err="1"/>
              <a:t>msg</a:t>
            </a:r>
            <a:r>
              <a:rPr lang="en-US" sz="1400" dirty="0"/>
              <a:t>/stir/YVRfILEUu0yZaHMIMc3hIcEQPug:</a:t>
            </a:r>
          </a:p>
          <a:p>
            <a:r>
              <a:rPr lang="en-US" sz="1400" dirty="0"/>
              <a:t>“This can be a bit messy when delegating from SPC to TN ranges, but that messiness probably isn’t avoidable.”</a:t>
            </a:r>
            <a:endParaRPr lang="en-US" dirty="0"/>
          </a:p>
        </p:txBody>
      </p:sp>
    </p:spTree>
    <p:extLst>
      <p:ext uri="{BB962C8B-B14F-4D97-AF65-F5344CB8AC3E}">
        <p14:creationId xmlns:p14="http://schemas.microsoft.com/office/powerpoint/2010/main" val="39746847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3783" y="1646754"/>
            <a:ext cx="5632136" cy="564257"/>
          </a:xfrm>
        </p:spPr>
        <p:txBody>
          <a:bodyPr/>
          <a:lstStyle/>
          <a:p>
            <a:r>
              <a:rPr lang="en-US" b="0" dirty="0"/>
              <a:t>Questions ???</a:t>
            </a:r>
          </a:p>
        </p:txBody>
      </p:sp>
      <p:sp>
        <p:nvSpPr>
          <p:cNvPr id="4" name="Slide Number Placeholder 3"/>
          <p:cNvSpPr>
            <a:spLocks noGrp="1"/>
          </p:cNvSpPr>
          <p:nvPr>
            <p:ph type="sldNum" sz="quarter" idx="12"/>
          </p:nvPr>
        </p:nvSpPr>
        <p:spPr/>
        <p:txBody>
          <a:bodyPr/>
          <a:lstStyle/>
          <a:p>
            <a:fld id="{23331C8C-FA04-451E-8E18-09B309337E5D}" type="slidenum">
              <a:rPr lang="en-US" smtClean="0">
                <a:solidFill>
                  <a:srgbClr val="FFFFFF"/>
                </a:solidFill>
              </a:rPr>
              <a:pPr/>
              <a:t>24</a:t>
            </a:fld>
            <a:endParaRPr lang="en-US" dirty="0">
              <a:solidFill>
                <a:srgbClr val="FFFFFF"/>
              </a:solidFill>
            </a:endParaRPr>
          </a:p>
        </p:txBody>
      </p:sp>
    </p:spTree>
    <p:extLst>
      <p:ext uri="{BB962C8B-B14F-4D97-AF65-F5344CB8AC3E}">
        <p14:creationId xmlns:p14="http://schemas.microsoft.com/office/powerpoint/2010/main" val="2362819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219" y="389746"/>
            <a:ext cx="10972800" cy="507831"/>
          </a:xfrm>
        </p:spPr>
        <p:txBody>
          <a:bodyPr/>
          <a:lstStyle/>
          <a:p>
            <a:r>
              <a:rPr lang="en-US" sz="3600" dirty="0" smtClean="0"/>
              <a:t>Key considerations</a:t>
            </a:r>
            <a:endParaRPr lang="en-US" sz="3600" dirty="0"/>
          </a:p>
        </p:txBody>
      </p:sp>
      <p:sp>
        <p:nvSpPr>
          <p:cNvPr id="3" name="Content Placeholder 2"/>
          <p:cNvSpPr>
            <a:spLocks noGrp="1"/>
          </p:cNvSpPr>
          <p:nvPr>
            <p:ph idx="1"/>
          </p:nvPr>
        </p:nvSpPr>
        <p:spPr>
          <a:xfrm>
            <a:off x="580570" y="1088766"/>
            <a:ext cx="11258203" cy="5159634"/>
          </a:xfrm>
        </p:spPr>
        <p:txBody>
          <a:bodyPr>
            <a:normAutofit fontScale="70000" lnSpcReduction="20000"/>
          </a:bodyPr>
          <a:lstStyle/>
          <a:p>
            <a:pPr marL="0" indent="0">
              <a:buClr>
                <a:srgbClr val="FF0000"/>
              </a:buClr>
              <a:buNone/>
            </a:pPr>
            <a:endParaRPr lang="en-US" dirty="0"/>
          </a:p>
          <a:p>
            <a:pPr>
              <a:buClr>
                <a:srgbClr val="FF0000"/>
              </a:buClr>
            </a:pPr>
            <a:r>
              <a:rPr lang="en-US" dirty="0" smtClean="0"/>
              <a:t>There are two aspects to consider in identifying requirements and developing a solution:</a:t>
            </a:r>
          </a:p>
          <a:p>
            <a:pPr marL="457200" lvl="1" indent="0">
              <a:lnSpc>
                <a:spcPct val="110000"/>
              </a:lnSpc>
              <a:buClr>
                <a:srgbClr val="FF0000"/>
              </a:buClr>
              <a:buNone/>
            </a:pPr>
            <a:r>
              <a:rPr lang="en-US" dirty="0" smtClean="0"/>
              <a:t>1) Capturing and communicating information that facilitates trace back</a:t>
            </a:r>
          </a:p>
          <a:p>
            <a:pPr marL="457200" lvl="1" indent="0">
              <a:lnSpc>
                <a:spcPct val="110000"/>
              </a:lnSpc>
              <a:buClr>
                <a:srgbClr val="FF0000"/>
              </a:buClr>
              <a:buNone/>
            </a:pPr>
            <a:r>
              <a:rPr lang="en-US" dirty="0" smtClean="0"/>
              <a:t>2) Capturing and communicating information that provides additional information (along with analytics) to display meaningful and accurate information to the consumer. </a:t>
            </a:r>
          </a:p>
          <a:p>
            <a:pPr>
              <a:lnSpc>
                <a:spcPct val="120000"/>
              </a:lnSpc>
              <a:buClr>
                <a:srgbClr val="FF0000"/>
              </a:buClr>
            </a:pPr>
            <a:r>
              <a:rPr lang="en-US" dirty="0" smtClean="0"/>
              <a:t>SHAKEN currently uses </a:t>
            </a:r>
            <a:r>
              <a:rPr lang="en-US" dirty="0" err="1" smtClean="0"/>
              <a:t>PASSporT</a:t>
            </a:r>
            <a:r>
              <a:rPr lang="en-US" dirty="0" smtClean="0"/>
              <a:t> to capture and communicate information for 1)</a:t>
            </a:r>
            <a:r>
              <a:rPr lang="en-US" dirty="0"/>
              <a:t> </a:t>
            </a:r>
            <a:r>
              <a:rPr lang="en-US" dirty="0" smtClean="0"/>
              <a:t>including Attestation and </a:t>
            </a:r>
            <a:r>
              <a:rPr lang="en-US" dirty="0" err="1" smtClean="0"/>
              <a:t>Origid</a:t>
            </a:r>
            <a:r>
              <a:rPr lang="en-US" dirty="0" smtClean="0"/>
              <a:t>. </a:t>
            </a:r>
          </a:p>
          <a:p>
            <a:pPr>
              <a:lnSpc>
                <a:spcPct val="120000"/>
              </a:lnSpc>
              <a:buClr>
                <a:srgbClr val="FF0000"/>
              </a:buClr>
            </a:pPr>
            <a:r>
              <a:rPr lang="en-US" dirty="0" smtClean="0"/>
              <a:t>Information to support 2) *might* include the Attestation value in the SHAKEN </a:t>
            </a:r>
            <a:r>
              <a:rPr lang="en-US" dirty="0" err="1" smtClean="0"/>
              <a:t>PASSporT</a:t>
            </a:r>
            <a:r>
              <a:rPr lang="en-US" dirty="0" smtClean="0"/>
              <a:t> determined by the Authentication function.  The ‘</a:t>
            </a:r>
            <a:r>
              <a:rPr lang="en-US" dirty="0" err="1" smtClean="0"/>
              <a:t>verstat</a:t>
            </a:r>
            <a:r>
              <a:rPr lang="en-US" dirty="0" smtClean="0"/>
              <a:t>’ value, determined by the verification function, is intended to directly provide information to support 2) and is communicated to the SIP UA.  </a:t>
            </a:r>
          </a:p>
          <a:p>
            <a:pPr>
              <a:lnSpc>
                <a:spcPct val="120000"/>
              </a:lnSpc>
              <a:buClr>
                <a:srgbClr val="FF0000"/>
              </a:buClr>
            </a:pPr>
            <a:r>
              <a:rPr lang="en-US" dirty="0" smtClean="0"/>
              <a:t>Operating and business requirements for the various users (SPs, Enterprises and Resellers) of the SHAKEN Ecosystem are variable</a:t>
            </a:r>
            <a:endParaRPr lang="en-US" dirty="0"/>
          </a:p>
          <a:p>
            <a:pPr lvl="1">
              <a:lnSpc>
                <a:spcPct val="120000"/>
              </a:lnSpc>
              <a:buClr>
                <a:srgbClr val="FF0000"/>
              </a:buClr>
            </a:pPr>
            <a:r>
              <a:rPr lang="en-US" dirty="0" smtClean="0"/>
              <a:t>However, everyone seems to want an Attestation of ‘A’ which makes that field quite binary and it may well be meaningless </a:t>
            </a:r>
            <a:r>
              <a:rPr lang="mr-IN" dirty="0" smtClean="0"/>
              <a:t>–</a:t>
            </a:r>
            <a:r>
              <a:rPr lang="en-US" dirty="0" smtClean="0"/>
              <a:t> i.e., do you put any trust in the information with an Attestation of ‘C’?</a:t>
            </a:r>
            <a:endParaRPr lang="en-US" dirty="0"/>
          </a:p>
          <a:p>
            <a:pPr marL="0" indent="0">
              <a:buClr>
                <a:srgbClr val="FF0000"/>
              </a:buClr>
              <a:buNone/>
            </a:pPr>
            <a:endParaRPr lang="en-US" dirty="0"/>
          </a:p>
        </p:txBody>
      </p:sp>
      <p:sp>
        <p:nvSpPr>
          <p:cNvPr id="6" name="Slide Number Placeholder 5"/>
          <p:cNvSpPr>
            <a:spLocks noGrp="1"/>
          </p:cNvSpPr>
          <p:nvPr>
            <p:ph type="sldNum" sz="quarter" idx="4"/>
          </p:nvPr>
        </p:nvSpPr>
        <p:spPr/>
        <p:txBody>
          <a:bodyPr/>
          <a:lstStyle/>
          <a:p>
            <a:fld id="{23331C8C-FA04-451E-8E18-09B309337E5D}" type="slidenum">
              <a:rPr lang="en-US" smtClean="0"/>
              <a:pPr/>
              <a:t>3</a:t>
            </a:fld>
            <a:endParaRPr lang="en-US" dirty="0"/>
          </a:p>
        </p:txBody>
      </p:sp>
    </p:spTree>
    <p:extLst>
      <p:ext uri="{BB962C8B-B14F-4D97-AF65-F5344CB8AC3E}">
        <p14:creationId xmlns:p14="http://schemas.microsoft.com/office/powerpoint/2010/main" val="4159183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563" y="325751"/>
            <a:ext cx="7094129" cy="564257"/>
          </a:xfrm>
        </p:spPr>
        <p:txBody>
          <a:bodyPr/>
          <a:lstStyle/>
          <a:p>
            <a:r>
              <a:rPr lang="en-US" dirty="0" smtClean="0"/>
              <a:t>Objectives</a:t>
            </a:r>
            <a:endParaRPr lang="en-US" dirty="0"/>
          </a:p>
        </p:txBody>
      </p:sp>
      <p:sp>
        <p:nvSpPr>
          <p:cNvPr id="3" name="Content Placeholder 2"/>
          <p:cNvSpPr>
            <a:spLocks noGrp="1"/>
          </p:cNvSpPr>
          <p:nvPr>
            <p:ph idx="1"/>
          </p:nvPr>
        </p:nvSpPr>
        <p:spPr>
          <a:xfrm>
            <a:off x="389563" y="1266744"/>
            <a:ext cx="10515600" cy="4829256"/>
          </a:xfrm>
        </p:spPr>
        <p:txBody>
          <a:bodyPr>
            <a:normAutofit fontScale="92500" lnSpcReduction="10000"/>
          </a:bodyPr>
          <a:lstStyle/>
          <a:p>
            <a:r>
              <a:rPr lang="en-US" dirty="0" smtClean="0"/>
              <a:t>Develop a solution proposal that leverages existing (or newly defined) protocol building blocks including: </a:t>
            </a:r>
          </a:p>
          <a:p>
            <a:pPr lvl="1"/>
            <a:r>
              <a:rPr lang="en-US" dirty="0" smtClean="0"/>
              <a:t>SHAKEN </a:t>
            </a:r>
            <a:r>
              <a:rPr lang="en-US" dirty="0" err="1" smtClean="0"/>
              <a:t>PASSporT</a:t>
            </a:r>
            <a:r>
              <a:rPr lang="en-US" dirty="0" smtClean="0"/>
              <a:t> </a:t>
            </a:r>
            <a:r>
              <a:rPr lang="mr-IN" dirty="0" smtClean="0"/>
              <a:t>–</a:t>
            </a:r>
            <a:r>
              <a:rPr lang="en-US" dirty="0" smtClean="0"/>
              <a:t> usage outlined in ATIS-1000074</a:t>
            </a:r>
          </a:p>
          <a:p>
            <a:pPr lvl="1"/>
            <a:r>
              <a:rPr lang="en-US" dirty="0" smtClean="0"/>
              <a:t>RCD </a:t>
            </a:r>
            <a:r>
              <a:rPr lang="en-US" dirty="0" err="1" smtClean="0"/>
              <a:t>PASSporT</a:t>
            </a:r>
            <a:r>
              <a:rPr lang="en-US" dirty="0" smtClean="0"/>
              <a:t> </a:t>
            </a:r>
            <a:r>
              <a:rPr lang="mr-IN" dirty="0" smtClean="0"/>
              <a:t>–</a:t>
            </a:r>
            <a:r>
              <a:rPr lang="en-US" dirty="0" smtClean="0"/>
              <a:t> usage not yet applied to SHAKEN as specified in ATIS-1000074.  </a:t>
            </a:r>
          </a:p>
          <a:p>
            <a:pPr lvl="2"/>
            <a:r>
              <a:rPr lang="en-US" dirty="0" smtClean="0"/>
              <a:t>Could be used to provide additional information for display.  </a:t>
            </a:r>
          </a:p>
          <a:p>
            <a:pPr lvl="1"/>
            <a:endParaRPr lang="en-US" dirty="0" smtClean="0"/>
          </a:p>
          <a:p>
            <a:r>
              <a:rPr lang="en-US" dirty="0" smtClean="0"/>
              <a:t>Consider diverse requirements for each of the roles and deployment models:</a:t>
            </a:r>
          </a:p>
          <a:p>
            <a:pPr lvl="1"/>
            <a:r>
              <a:rPr lang="en-US" dirty="0" smtClean="0"/>
              <a:t>TN Customer with TNSP(s) serving in the role of OSP (one to one model)</a:t>
            </a:r>
          </a:p>
          <a:p>
            <a:pPr lvl="1"/>
            <a:r>
              <a:rPr lang="en-US" dirty="0" smtClean="0"/>
              <a:t>Single TNSP and multiple OSPs.</a:t>
            </a:r>
          </a:p>
          <a:p>
            <a:pPr lvl="1"/>
            <a:r>
              <a:rPr lang="en-US" dirty="0" smtClean="0"/>
              <a:t>TN Customer with multiple TNSPs </a:t>
            </a:r>
            <a:r>
              <a:rPr lang="en-US" dirty="0"/>
              <a:t>and single </a:t>
            </a:r>
            <a:r>
              <a:rPr lang="en-US" dirty="0" smtClean="0"/>
              <a:t>OSP</a:t>
            </a:r>
          </a:p>
          <a:p>
            <a:pPr lvl="1"/>
            <a:r>
              <a:rPr lang="en-US" dirty="0" smtClean="0"/>
              <a:t>Different OSPs for the same TN (e.g., time of day routing)</a:t>
            </a:r>
          </a:p>
          <a:p>
            <a:pPr lvl="1"/>
            <a:r>
              <a:rPr lang="en-US" dirty="0" smtClean="0"/>
              <a:t>Reseller OSP(s) supporting  multiple TN Customers</a:t>
            </a:r>
            <a:endParaRPr lang="en-US" dirty="0"/>
          </a:p>
          <a:p>
            <a:pPr lvl="1"/>
            <a:endParaRPr lang="en-US" dirty="0" smtClean="0"/>
          </a:p>
          <a:p>
            <a:pPr lvl="1"/>
            <a:endParaRPr lang="en-US" dirty="0" smtClean="0"/>
          </a:p>
          <a:p>
            <a:pPr lvl="1"/>
            <a:endParaRPr lang="en-US" dirty="0" smtClean="0"/>
          </a:p>
          <a:p>
            <a:endParaRPr lang="en-US" dirty="0"/>
          </a:p>
        </p:txBody>
      </p:sp>
      <p:sp>
        <p:nvSpPr>
          <p:cNvPr id="4" name="Footer Placeholder 3"/>
          <p:cNvSpPr>
            <a:spLocks noGrp="1"/>
          </p:cNvSpPr>
          <p:nvPr>
            <p:ph type="ftr" sz="quarter" idx="3"/>
          </p:nvPr>
        </p:nvSpPr>
        <p:spPr/>
        <p:txBody>
          <a:bodyPr/>
          <a:lstStyle/>
          <a:p>
            <a:r>
              <a:rPr lang="en-US" smtClean="0">
                <a:solidFill>
                  <a:srgbClr val="667175">
                    <a:tint val="75000"/>
                  </a:srgbClr>
                </a:solidFill>
              </a:rPr>
              <a:t>CONFIDENTIAL - RESTRICTED Access See confidentiality restricstions on title page</a:t>
            </a:r>
            <a:endParaRPr lang="en-US" dirty="0">
              <a:solidFill>
                <a:srgbClr val="667175">
                  <a:tint val="75000"/>
                </a:srgbClr>
              </a:solidFill>
            </a:endParaRPr>
          </a:p>
        </p:txBody>
      </p:sp>
      <p:sp>
        <p:nvSpPr>
          <p:cNvPr id="5" name="Slide Number Placeholder 4"/>
          <p:cNvSpPr>
            <a:spLocks noGrp="1"/>
          </p:cNvSpPr>
          <p:nvPr>
            <p:ph type="sldNum" sz="quarter" idx="4"/>
          </p:nvPr>
        </p:nvSpPr>
        <p:spPr/>
        <p:txBody>
          <a:bodyPr/>
          <a:lstStyle/>
          <a:p>
            <a:fld id="{23331C8C-FA04-451E-8E18-09B309337E5D}" type="slidenum">
              <a:rPr lang="en-US" smtClean="0"/>
              <a:pPr/>
              <a:t>4</a:t>
            </a:fld>
            <a:endParaRPr lang="en-US" dirty="0"/>
          </a:p>
        </p:txBody>
      </p:sp>
    </p:spTree>
    <p:extLst>
      <p:ext uri="{BB962C8B-B14F-4D97-AF65-F5344CB8AC3E}">
        <p14:creationId xmlns:p14="http://schemas.microsoft.com/office/powerpoint/2010/main" val="3474422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A18B92-2A03-F34B-AD5B-F512EDE3C571}"/>
              </a:ext>
            </a:extLst>
          </p:cNvPr>
          <p:cNvSpPr>
            <a:spLocks noGrp="1"/>
          </p:cNvSpPr>
          <p:nvPr>
            <p:ph type="title"/>
          </p:nvPr>
        </p:nvSpPr>
        <p:spPr>
          <a:xfrm>
            <a:off x="389563" y="382176"/>
            <a:ext cx="9897437" cy="451406"/>
          </a:xfrm>
        </p:spPr>
        <p:txBody>
          <a:bodyPr/>
          <a:lstStyle/>
          <a:p>
            <a:r>
              <a:rPr lang="en-US" sz="3200" dirty="0" smtClean="0"/>
              <a:t>Basic Requirements for solution specification</a:t>
            </a:r>
            <a:endParaRPr lang="en-US" sz="3200" dirty="0"/>
          </a:p>
        </p:txBody>
      </p:sp>
      <p:sp>
        <p:nvSpPr>
          <p:cNvPr id="3" name="Content Placeholder 2">
            <a:extLst>
              <a:ext uri="{FF2B5EF4-FFF2-40B4-BE49-F238E27FC236}">
                <a16:creationId xmlns:a16="http://schemas.microsoft.com/office/drawing/2014/main" xmlns="" id="{3470B03B-CCE9-9B45-925B-CE333DD11BDD}"/>
              </a:ext>
            </a:extLst>
          </p:cNvPr>
          <p:cNvSpPr>
            <a:spLocks noGrp="1"/>
          </p:cNvSpPr>
          <p:nvPr>
            <p:ph idx="1"/>
          </p:nvPr>
        </p:nvSpPr>
        <p:spPr/>
        <p:txBody>
          <a:bodyPr/>
          <a:lstStyle/>
          <a:p>
            <a:pPr>
              <a:buClr>
                <a:srgbClr val="FF0000"/>
              </a:buClr>
            </a:pPr>
            <a:r>
              <a:rPr lang="en-US" dirty="0" smtClean="0"/>
              <a:t>The </a:t>
            </a:r>
            <a:r>
              <a:rPr lang="en-US" dirty="0"/>
              <a:t>calling party identity of the TN customer must be authenticated and authorized by the Originating SP through some means – direct or indirect </a:t>
            </a:r>
            <a:endParaRPr lang="en-US" dirty="0" smtClean="0"/>
          </a:p>
          <a:p>
            <a:pPr>
              <a:buClr>
                <a:srgbClr val="FF0000"/>
              </a:buClr>
            </a:pPr>
            <a:r>
              <a:rPr lang="en-US" dirty="0" smtClean="0"/>
              <a:t>The Terminating SP must be able to process multiple Identity header fields with multiple types of </a:t>
            </a:r>
            <a:r>
              <a:rPr lang="en-US" dirty="0" err="1" smtClean="0"/>
              <a:t>PASSporTs</a:t>
            </a:r>
            <a:endParaRPr lang="en-US" dirty="0" smtClean="0"/>
          </a:p>
          <a:p>
            <a:r>
              <a:rPr lang="en-US" dirty="0" smtClean="0"/>
              <a:t>Must support TN Customers (TNCs) with varying ability to build Identity header fields </a:t>
            </a:r>
            <a:r>
              <a:rPr lang="mr-IN" dirty="0" smtClean="0"/>
              <a:t>–</a:t>
            </a:r>
            <a:r>
              <a:rPr lang="en-US" dirty="0" smtClean="0"/>
              <a:t> minimize impact on TNCs:</a:t>
            </a:r>
          </a:p>
          <a:p>
            <a:pPr lvl="1"/>
            <a:r>
              <a:rPr lang="en-US" dirty="0" smtClean="0"/>
              <a:t>Depends entirely on relationship between TNCs, TNSPs and OSPs</a:t>
            </a:r>
            <a:endParaRPr lang="en-US" dirty="0"/>
          </a:p>
        </p:txBody>
      </p:sp>
      <p:sp>
        <p:nvSpPr>
          <p:cNvPr id="5" name="Slide Number Placeholder 4">
            <a:extLst>
              <a:ext uri="{FF2B5EF4-FFF2-40B4-BE49-F238E27FC236}">
                <a16:creationId xmlns:a16="http://schemas.microsoft.com/office/drawing/2014/main" xmlns="" id="{4BF2DC14-32FC-6840-87F3-0DEE2E711D80}"/>
              </a:ext>
            </a:extLst>
          </p:cNvPr>
          <p:cNvSpPr>
            <a:spLocks noGrp="1"/>
          </p:cNvSpPr>
          <p:nvPr>
            <p:ph type="sldNum" sz="quarter" idx="4"/>
          </p:nvPr>
        </p:nvSpPr>
        <p:spPr/>
        <p:txBody>
          <a:bodyPr/>
          <a:lstStyle/>
          <a:p>
            <a:fld id="{23331C8C-FA04-451E-8E18-09B309337E5D}" type="slidenum">
              <a:rPr lang="en-US" smtClean="0"/>
              <a:pPr/>
              <a:t>5</a:t>
            </a:fld>
            <a:endParaRPr lang="en-US" dirty="0"/>
          </a:p>
        </p:txBody>
      </p:sp>
    </p:spTree>
    <p:extLst>
      <p:ext uri="{BB962C8B-B14F-4D97-AF65-F5344CB8AC3E}">
        <p14:creationId xmlns:p14="http://schemas.microsoft.com/office/powerpoint/2010/main" val="1823229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AB224B-1C7C-314D-AC29-E08A199F307D}"/>
              </a:ext>
            </a:extLst>
          </p:cNvPr>
          <p:cNvSpPr>
            <a:spLocks noGrp="1"/>
          </p:cNvSpPr>
          <p:nvPr>
            <p:ph type="title"/>
          </p:nvPr>
        </p:nvSpPr>
        <p:spPr>
          <a:xfrm>
            <a:off x="389563" y="325751"/>
            <a:ext cx="9516437" cy="564257"/>
          </a:xfrm>
        </p:spPr>
        <p:txBody>
          <a:bodyPr/>
          <a:lstStyle/>
          <a:p>
            <a:r>
              <a:rPr lang="en-US" dirty="0" smtClean="0"/>
              <a:t>Scenario (1</a:t>
            </a:r>
            <a:r>
              <a:rPr lang="en-US" dirty="0"/>
              <a:t>)</a:t>
            </a:r>
          </a:p>
        </p:txBody>
      </p:sp>
      <p:sp>
        <p:nvSpPr>
          <p:cNvPr id="3" name="Content Placeholder 2">
            <a:extLst>
              <a:ext uri="{FF2B5EF4-FFF2-40B4-BE49-F238E27FC236}">
                <a16:creationId xmlns:a16="http://schemas.microsoft.com/office/drawing/2014/main" xmlns="" id="{46093C6C-3F8F-3A47-ACB2-D8DC1BD5DDE3}"/>
              </a:ext>
            </a:extLst>
          </p:cNvPr>
          <p:cNvSpPr>
            <a:spLocks noGrp="1"/>
          </p:cNvSpPr>
          <p:nvPr>
            <p:ph idx="1"/>
          </p:nvPr>
        </p:nvSpPr>
        <p:spPr>
          <a:xfrm>
            <a:off x="389563" y="1231900"/>
            <a:ext cx="10515600" cy="3340100"/>
          </a:xfrm>
        </p:spPr>
        <p:txBody>
          <a:bodyPr>
            <a:normAutofit fontScale="77500" lnSpcReduction="20000"/>
          </a:bodyPr>
          <a:lstStyle/>
          <a:p>
            <a:pPr marL="0" indent="0">
              <a:lnSpc>
                <a:spcPct val="120000"/>
              </a:lnSpc>
              <a:buNone/>
            </a:pPr>
            <a:r>
              <a:rPr lang="en-US" sz="3600" dirty="0" smtClean="0"/>
              <a:t>Originating SP (OSP) is the TN Provider (TNSP).  </a:t>
            </a:r>
          </a:p>
          <a:p>
            <a:pPr lvl="1">
              <a:lnSpc>
                <a:spcPct val="120000"/>
              </a:lnSpc>
            </a:pPr>
            <a:r>
              <a:rPr lang="en-US" sz="2900" dirty="0" smtClean="0"/>
              <a:t>Originating SP should add a SIP Identity header field with an attestation of “A” signing with STI-certificate</a:t>
            </a:r>
          </a:p>
          <a:p>
            <a:pPr lvl="1">
              <a:lnSpc>
                <a:spcPct val="120000"/>
              </a:lnSpc>
            </a:pPr>
            <a:r>
              <a:rPr lang="en-US" sz="2900" dirty="0" smtClean="0"/>
              <a:t>Originating SP may allow a TN Customer to provide an Identity header field with an RCD </a:t>
            </a:r>
            <a:r>
              <a:rPr lang="en-US" sz="2900" dirty="0" err="1" smtClean="0"/>
              <a:t>PASSport</a:t>
            </a:r>
            <a:r>
              <a:rPr lang="en-US" sz="2900" dirty="0"/>
              <a:t> </a:t>
            </a:r>
            <a:r>
              <a:rPr lang="en-US" sz="2900" dirty="0" smtClean="0"/>
              <a:t> </a:t>
            </a:r>
          </a:p>
          <a:p>
            <a:pPr lvl="1">
              <a:lnSpc>
                <a:spcPct val="120000"/>
              </a:lnSpc>
            </a:pPr>
            <a:r>
              <a:rPr lang="en-US" sz="2900" dirty="0" smtClean="0"/>
              <a:t>Terminating SP receives only Identity header field with a SHAKEN </a:t>
            </a:r>
            <a:r>
              <a:rPr lang="en-US" sz="2900" dirty="0" err="1" smtClean="0"/>
              <a:t>PASSporT</a:t>
            </a:r>
            <a:r>
              <a:rPr lang="en-US" sz="2900" dirty="0" smtClean="0"/>
              <a:t>. </a:t>
            </a:r>
          </a:p>
          <a:p>
            <a:pPr lvl="1">
              <a:lnSpc>
                <a:spcPct val="120000"/>
              </a:lnSpc>
            </a:pPr>
            <a:r>
              <a:rPr lang="en-US" sz="2900" dirty="0" smtClean="0"/>
              <a:t>Terminating SP may also receive additional Identity header fields with other </a:t>
            </a:r>
            <a:r>
              <a:rPr lang="en-US" sz="2900" dirty="0" err="1" smtClean="0"/>
              <a:t>PASSporTs</a:t>
            </a:r>
            <a:r>
              <a:rPr lang="en-US" sz="2900" dirty="0" smtClean="0"/>
              <a:t> such as RCD (and Divert).</a:t>
            </a:r>
            <a:endParaRPr lang="en-US" dirty="0" smtClean="0"/>
          </a:p>
          <a:p>
            <a:pPr marL="457200" lvl="1" indent="0">
              <a:buNone/>
            </a:pPr>
            <a:endParaRPr lang="en-US" dirty="0"/>
          </a:p>
        </p:txBody>
      </p:sp>
    </p:spTree>
    <p:extLst>
      <p:ext uri="{BB962C8B-B14F-4D97-AF65-F5344CB8AC3E}">
        <p14:creationId xmlns:p14="http://schemas.microsoft.com/office/powerpoint/2010/main" val="1180704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AB224B-1C7C-314D-AC29-E08A199F307D}"/>
              </a:ext>
            </a:extLst>
          </p:cNvPr>
          <p:cNvSpPr>
            <a:spLocks noGrp="1"/>
          </p:cNvSpPr>
          <p:nvPr>
            <p:ph type="title"/>
          </p:nvPr>
        </p:nvSpPr>
        <p:spPr>
          <a:xfrm>
            <a:off x="389563" y="325751"/>
            <a:ext cx="9516437" cy="564257"/>
          </a:xfrm>
        </p:spPr>
        <p:txBody>
          <a:bodyPr/>
          <a:lstStyle/>
          <a:p>
            <a:r>
              <a:rPr lang="en-US" dirty="0" smtClean="0"/>
              <a:t>Scenario (1a)</a:t>
            </a:r>
            <a:endParaRPr lang="en-US" dirty="0"/>
          </a:p>
        </p:txBody>
      </p:sp>
      <p:sp>
        <p:nvSpPr>
          <p:cNvPr id="5" name="Slide Number Placeholder 4">
            <a:extLst>
              <a:ext uri="{FF2B5EF4-FFF2-40B4-BE49-F238E27FC236}">
                <a16:creationId xmlns:a16="http://schemas.microsoft.com/office/drawing/2014/main" xmlns="" id="{3707FE69-FFB1-D549-9FDF-736067FAE0D2}"/>
              </a:ext>
            </a:extLst>
          </p:cNvPr>
          <p:cNvSpPr>
            <a:spLocks noGrp="1"/>
          </p:cNvSpPr>
          <p:nvPr>
            <p:ph type="sldNum" sz="quarter" idx="4"/>
          </p:nvPr>
        </p:nvSpPr>
        <p:spPr>
          <a:xfrm>
            <a:off x="11700974" y="5314126"/>
            <a:ext cx="438768" cy="253916"/>
          </a:xfrm>
        </p:spPr>
        <p:txBody>
          <a:bodyPr/>
          <a:lstStyle/>
          <a:p>
            <a:fld id="{23331C8C-FA04-451E-8E18-09B309337E5D}" type="slidenum">
              <a:rPr lang="en-US" smtClean="0"/>
              <a:pPr/>
              <a:t>7</a:t>
            </a:fld>
            <a:endParaRPr lang="en-US" dirty="0"/>
          </a:p>
        </p:txBody>
      </p:sp>
      <p:sp>
        <p:nvSpPr>
          <p:cNvPr id="7" name="TextBox 6"/>
          <p:cNvSpPr txBox="1"/>
          <p:nvPr/>
        </p:nvSpPr>
        <p:spPr>
          <a:xfrm>
            <a:off x="8260849" y="5345641"/>
            <a:ext cx="1330938" cy="373471"/>
          </a:xfrm>
          <a:prstGeom prst="rect">
            <a:avLst/>
          </a:prstGeom>
          <a:noFill/>
        </p:spPr>
        <p:txBody>
          <a:bodyPr wrap="none" rtlCol="0">
            <a:spAutoFit/>
          </a:bodyPr>
          <a:lstStyle/>
          <a:p>
            <a:r>
              <a:rPr lang="en-US" sz="1600" dirty="0"/>
              <a:t>Terminating Service </a:t>
            </a:r>
          </a:p>
          <a:p>
            <a:r>
              <a:rPr lang="en-US" sz="1600" dirty="0"/>
              <a:t>         Provider</a:t>
            </a:r>
          </a:p>
        </p:txBody>
      </p:sp>
      <p:sp>
        <p:nvSpPr>
          <p:cNvPr id="8" name="Rounded Rectangle 7"/>
          <p:cNvSpPr/>
          <p:nvPr/>
        </p:nvSpPr>
        <p:spPr>
          <a:xfrm>
            <a:off x="4972518" y="2255243"/>
            <a:ext cx="857503" cy="499733"/>
          </a:xfrm>
          <a:prstGeom prst="roundRect">
            <a:avLst/>
          </a:prstGeom>
          <a:solidFill>
            <a:schemeClr val="bg1">
              <a:lumMod val="8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accent3"/>
                </a:solidFill>
              </a:rPr>
              <a:t>SP-KMS</a:t>
            </a:r>
          </a:p>
        </p:txBody>
      </p:sp>
      <p:sp>
        <p:nvSpPr>
          <p:cNvPr id="9" name="Rounded Rectangle 8"/>
          <p:cNvSpPr/>
          <p:nvPr/>
        </p:nvSpPr>
        <p:spPr>
          <a:xfrm>
            <a:off x="8561547" y="1696491"/>
            <a:ext cx="857503" cy="499733"/>
          </a:xfrm>
          <a:prstGeom prst="roundRect">
            <a:avLst/>
          </a:prstGeom>
          <a:solidFill>
            <a:schemeClr val="bg1">
              <a:lumMod val="8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STI-CR</a:t>
            </a:r>
          </a:p>
        </p:txBody>
      </p:sp>
      <p:sp>
        <p:nvSpPr>
          <p:cNvPr id="10" name="Rounded Rectangle 9"/>
          <p:cNvSpPr/>
          <p:nvPr/>
        </p:nvSpPr>
        <p:spPr>
          <a:xfrm>
            <a:off x="4953119" y="3360386"/>
            <a:ext cx="857503" cy="499733"/>
          </a:xfrm>
          <a:prstGeom prst="roundRect">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accent3"/>
                </a:solidFill>
              </a:rPr>
              <a:t>STI-AS</a:t>
            </a:r>
          </a:p>
        </p:txBody>
      </p:sp>
      <p:sp>
        <p:nvSpPr>
          <p:cNvPr id="11" name="Rounded Rectangle 10"/>
          <p:cNvSpPr/>
          <p:nvPr/>
        </p:nvSpPr>
        <p:spPr>
          <a:xfrm>
            <a:off x="8434776" y="3110520"/>
            <a:ext cx="1097987" cy="499733"/>
          </a:xfrm>
          <a:prstGeom prst="roundRect">
            <a:avLst>
              <a:gd name="adj" fmla="val 50000"/>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accent3"/>
                </a:solidFill>
              </a:rPr>
              <a:t>STI-VS</a:t>
            </a:r>
          </a:p>
        </p:txBody>
      </p:sp>
      <p:sp>
        <p:nvSpPr>
          <p:cNvPr id="12" name="Rounded Rectangle 11"/>
          <p:cNvSpPr/>
          <p:nvPr/>
        </p:nvSpPr>
        <p:spPr>
          <a:xfrm>
            <a:off x="7531967" y="1035532"/>
            <a:ext cx="1026213" cy="527181"/>
          </a:xfrm>
          <a:prstGeom prst="roundRect">
            <a:avLst/>
          </a:prstGeom>
          <a:solidFill>
            <a:schemeClr val="bg1">
              <a:lumMod val="8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accent3"/>
                </a:solidFill>
              </a:rPr>
              <a:t>STI-CA</a:t>
            </a:r>
          </a:p>
        </p:txBody>
      </p:sp>
      <p:sp>
        <p:nvSpPr>
          <p:cNvPr id="14" name="Rounded Rectangle 13"/>
          <p:cNvSpPr/>
          <p:nvPr/>
        </p:nvSpPr>
        <p:spPr>
          <a:xfrm>
            <a:off x="10792632" y="4419314"/>
            <a:ext cx="857503" cy="499733"/>
          </a:xfrm>
          <a:prstGeom prst="roundRect">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3"/>
                </a:solidFill>
              </a:rPr>
              <a:t>SIP UA</a:t>
            </a:r>
            <a:endParaRPr lang="en-US" b="1" dirty="0">
              <a:solidFill>
                <a:schemeClr val="accent3"/>
              </a:solidFill>
            </a:endParaRPr>
          </a:p>
        </p:txBody>
      </p:sp>
      <p:sp>
        <p:nvSpPr>
          <p:cNvPr id="15" name="Rounded Rectangle 14"/>
          <p:cNvSpPr/>
          <p:nvPr/>
        </p:nvSpPr>
        <p:spPr>
          <a:xfrm>
            <a:off x="8016499" y="2505110"/>
            <a:ext cx="2194301" cy="3438489"/>
          </a:xfrm>
          <a:prstGeom prst="roundRect">
            <a:avLst/>
          </a:prstGeom>
          <a:noFill/>
          <a:ln>
            <a:solidFill>
              <a:srgbClr val="333333"/>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6" name="Straight Arrow Connector 15"/>
          <p:cNvCxnSpPr>
            <a:stCxn id="8" idx="3"/>
            <a:endCxn id="9" idx="1"/>
          </p:cNvCxnSpPr>
          <p:nvPr/>
        </p:nvCxnSpPr>
        <p:spPr>
          <a:xfrm flipV="1">
            <a:off x="5830021" y="1946358"/>
            <a:ext cx="2731526" cy="558752"/>
          </a:xfrm>
          <a:prstGeom prst="straightConnector1">
            <a:avLst/>
          </a:prstGeom>
          <a:ln>
            <a:solidFill>
              <a:srgbClr val="333333"/>
            </a:solidFill>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flipH="1">
            <a:off x="5810622" y="1415662"/>
            <a:ext cx="1721345" cy="839581"/>
          </a:xfrm>
          <a:prstGeom prst="straightConnector1">
            <a:avLst/>
          </a:prstGeom>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a:stCxn id="8" idx="2"/>
          </p:cNvCxnSpPr>
          <p:nvPr/>
        </p:nvCxnSpPr>
        <p:spPr>
          <a:xfrm>
            <a:off x="5401270" y="2754976"/>
            <a:ext cx="0" cy="604640"/>
          </a:xfrm>
          <a:prstGeom prst="straightConnector1">
            <a:avLst/>
          </a:prstGeom>
          <a:ln>
            <a:solidFill>
              <a:srgbClr val="333333"/>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28" name="Rounded Rectangle 27"/>
          <p:cNvSpPr/>
          <p:nvPr/>
        </p:nvSpPr>
        <p:spPr>
          <a:xfrm>
            <a:off x="670179" y="4170351"/>
            <a:ext cx="857503" cy="499733"/>
          </a:xfrm>
          <a:prstGeom prst="roundRect">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3"/>
                </a:solidFill>
              </a:rPr>
              <a:t>SIP UA</a:t>
            </a:r>
            <a:endParaRPr lang="en-US" b="1" dirty="0">
              <a:solidFill>
                <a:schemeClr val="accent3"/>
              </a:solidFill>
            </a:endParaRPr>
          </a:p>
        </p:txBody>
      </p:sp>
      <p:sp>
        <p:nvSpPr>
          <p:cNvPr id="31" name="Rounded Rectangle 30"/>
          <p:cNvSpPr/>
          <p:nvPr/>
        </p:nvSpPr>
        <p:spPr>
          <a:xfrm>
            <a:off x="4908922" y="4453853"/>
            <a:ext cx="921099" cy="860273"/>
          </a:xfrm>
          <a:prstGeom prst="roundRect">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3"/>
                </a:solidFill>
              </a:rPr>
              <a:t>Call Server</a:t>
            </a:r>
            <a:endParaRPr lang="en-US" b="1" dirty="0">
              <a:solidFill>
                <a:schemeClr val="accent3"/>
              </a:solidFill>
            </a:endParaRPr>
          </a:p>
        </p:txBody>
      </p:sp>
      <p:sp>
        <p:nvSpPr>
          <p:cNvPr id="32" name="Rounded Rectangle 31"/>
          <p:cNvSpPr/>
          <p:nvPr/>
        </p:nvSpPr>
        <p:spPr>
          <a:xfrm>
            <a:off x="2342881" y="4220008"/>
            <a:ext cx="857503" cy="499733"/>
          </a:xfrm>
          <a:prstGeom prst="roundRect">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3"/>
                </a:solidFill>
              </a:rPr>
              <a:t>Call Server</a:t>
            </a:r>
            <a:endParaRPr lang="en-US" b="1" dirty="0">
              <a:solidFill>
                <a:schemeClr val="accent3"/>
              </a:solidFill>
            </a:endParaRPr>
          </a:p>
        </p:txBody>
      </p:sp>
      <p:sp>
        <p:nvSpPr>
          <p:cNvPr id="33" name="Rounded Rectangle 32"/>
          <p:cNvSpPr/>
          <p:nvPr/>
        </p:nvSpPr>
        <p:spPr>
          <a:xfrm>
            <a:off x="8497566" y="4407167"/>
            <a:ext cx="857503" cy="499733"/>
          </a:xfrm>
          <a:prstGeom prst="roundRect">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3"/>
                </a:solidFill>
              </a:rPr>
              <a:t>Call Server</a:t>
            </a:r>
            <a:endParaRPr lang="en-US" b="1" dirty="0">
              <a:solidFill>
                <a:schemeClr val="accent3"/>
              </a:solidFill>
            </a:endParaRPr>
          </a:p>
        </p:txBody>
      </p:sp>
      <p:cxnSp>
        <p:nvCxnSpPr>
          <p:cNvPr id="34" name="Straight Arrow Connector 33"/>
          <p:cNvCxnSpPr>
            <a:stCxn id="10" idx="2"/>
          </p:cNvCxnSpPr>
          <p:nvPr/>
        </p:nvCxnSpPr>
        <p:spPr>
          <a:xfrm>
            <a:off x="5381871" y="3860119"/>
            <a:ext cx="1" cy="582202"/>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a:endCxn id="33" idx="0"/>
          </p:cNvCxnSpPr>
          <p:nvPr/>
        </p:nvCxnSpPr>
        <p:spPr>
          <a:xfrm>
            <a:off x="8926318" y="3610253"/>
            <a:ext cx="0" cy="796914"/>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39" name="Rounded Rectangle 38"/>
          <p:cNvSpPr/>
          <p:nvPr/>
        </p:nvSpPr>
        <p:spPr>
          <a:xfrm>
            <a:off x="480728" y="3338391"/>
            <a:ext cx="3276347" cy="2964213"/>
          </a:xfrm>
          <a:prstGeom prst="roundRect">
            <a:avLst/>
          </a:prstGeom>
          <a:noFill/>
          <a:ln>
            <a:solidFill>
              <a:srgbClr val="333333"/>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endParaRPr>
          </a:p>
        </p:txBody>
      </p:sp>
      <p:cxnSp>
        <p:nvCxnSpPr>
          <p:cNvPr id="40" name="Straight Arrow Connector 39"/>
          <p:cNvCxnSpPr>
            <a:stCxn id="31" idx="3"/>
            <a:endCxn id="33" idx="1"/>
          </p:cNvCxnSpPr>
          <p:nvPr/>
        </p:nvCxnSpPr>
        <p:spPr>
          <a:xfrm flipV="1">
            <a:off x="5830021" y="4657034"/>
            <a:ext cx="2667545" cy="226956"/>
          </a:xfrm>
          <a:prstGeom prst="straightConnector1">
            <a:avLst/>
          </a:prstGeom>
          <a:ln>
            <a:solidFill>
              <a:srgbClr val="FF0000"/>
            </a:solidFill>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a:stCxn id="32" idx="3"/>
            <a:endCxn id="31" idx="1"/>
          </p:cNvCxnSpPr>
          <p:nvPr/>
        </p:nvCxnSpPr>
        <p:spPr>
          <a:xfrm>
            <a:off x="3200384" y="4469875"/>
            <a:ext cx="1708538" cy="414115"/>
          </a:xfrm>
          <a:prstGeom prst="straightConnector1">
            <a:avLst/>
          </a:prstGeom>
          <a:ln>
            <a:solidFill>
              <a:srgbClr val="FF0000"/>
            </a:solidFill>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a:endCxn id="32" idx="1"/>
          </p:cNvCxnSpPr>
          <p:nvPr/>
        </p:nvCxnSpPr>
        <p:spPr>
          <a:xfrm>
            <a:off x="1556363" y="4464505"/>
            <a:ext cx="786518" cy="5370"/>
          </a:xfrm>
          <a:prstGeom prst="straightConnector1">
            <a:avLst/>
          </a:prstGeom>
          <a:ln>
            <a:solidFill>
              <a:srgbClr val="333333"/>
            </a:solidFill>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49" name="TextBox 48"/>
          <p:cNvSpPr txBox="1"/>
          <p:nvPr/>
        </p:nvSpPr>
        <p:spPr>
          <a:xfrm flipH="1">
            <a:off x="582195" y="5833749"/>
            <a:ext cx="1524000" cy="338554"/>
          </a:xfrm>
          <a:prstGeom prst="rect">
            <a:avLst/>
          </a:prstGeom>
          <a:noFill/>
        </p:spPr>
        <p:txBody>
          <a:bodyPr wrap="square" rtlCol="0">
            <a:spAutoFit/>
          </a:bodyPr>
          <a:lstStyle/>
          <a:p>
            <a:pPr algn="ctr"/>
            <a:r>
              <a:rPr lang="en-US" sz="1600" dirty="0" smtClean="0"/>
              <a:t>TN Customer</a:t>
            </a:r>
            <a:endParaRPr lang="en-US" sz="1600" dirty="0"/>
          </a:p>
        </p:txBody>
      </p:sp>
      <p:cxnSp>
        <p:nvCxnSpPr>
          <p:cNvPr id="50" name="Straight Arrow Connector 49"/>
          <p:cNvCxnSpPr>
            <a:stCxn id="33" idx="3"/>
          </p:cNvCxnSpPr>
          <p:nvPr/>
        </p:nvCxnSpPr>
        <p:spPr>
          <a:xfrm>
            <a:off x="9355069" y="4657034"/>
            <a:ext cx="1455690" cy="7766"/>
          </a:xfrm>
          <a:prstGeom prst="straightConnector1">
            <a:avLst/>
          </a:prstGeom>
          <a:ln>
            <a:solidFill>
              <a:srgbClr val="FF0000"/>
            </a:solidFill>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54" name="TextBox 53"/>
          <p:cNvSpPr txBox="1"/>
          <p:nvPr/>
        </p:nvSpPr>
        <p:spPr>
          <a:xfrm>
            <a:off x="1578879" y="4157704"/>
            <a:ext cx="668046" cy="523220"/>
          </a:xfrm>
          <a:prstGeom prst="rect">
            <a:avLst/>
          </a:prstGeom>
          <a:noFill/>
        </p:spPr>
        <p:txBody>
          <a:bodyPr wrap="none" rtlCol="0">
            <a:spAutoFit/>
          </a:bodyPr>
          <a:lstStyle/>
          <a:p>
            <a:r>
              <a:rPr lang="en-US" sz="1400" dirty="0" smtClean="0"/>
              <a:t>1. SIP</a:t>
            </a:r>
          </a:p>
          <a:p>
            <a:r>
              <a:rPr lang="en-US" sz="1400" dirty="0" smtClean="0"/>
              <a:t>INVITE </a:t>
            </a:r>
          </a:p>
        </p:txBody>
      </p:sp>
      <p:sp>
        <p:nvSpPr>
          <p:cNvPr id="55" name="TextBox 54"/>
          <p:cNvSpPr txBox="1"/>
          <p:nvPr/>
        </p:nvSpPr>
        <p:spPr>
          <a:xfrm>
            <a:off x="3222609" y="4371463"/>
            <a:ext cx="2108968" cy="307777"/>
          </a:xfrm>
          <a:prstGeom prst="rect">
            <a:avLst/>
          </a:prstGeom>
          <a:noFill/>
        </p:spPr>
        <p:txBody>
          <a:bodyPr wrap="square" rtlCol="0">
            <a:spAutoFit/>
          </a:bodyPr>
          <a:lstStyle/>
          <a:p>
            <a:r>
              <a:rPr lang="en-US" sz="1400" dirty="0" smtClean="0">
                <a:solidFill>
                  <a:srgbClr val="FF0000"/>
                </a:solidFill>
              </a:rPr>
              <a:t>2. SIP INVITE</a:t>
            </a:r>
            <a:endParaRPr lang="en-US" sz="1600" b="1" i="1" dirty="0" smtClean="0">
              <a:solidFill>
                <a:srgbClr val="FF0000"/>
              </a:solidFill>
            </a:endParaRPr>
          </a:p>
        </p:txBody>
      </p:sp>
      <p:sp>
        <p:nvSpPr>
          <p:cNvPr id="56" name="TextBox 55"/>
          <p:cNvSpPr txBox="1"/>
          <p:nvPr/>
        </p:nvSpPr>
        <p:spPr>
          <a:xfrm>
            <a:off x="6424004" y="4454468"/>
            <a:ext cx="2108968" cy="553998"/>
          </a:xfrm>
          <a:prstGeom prst="rect">
            <a:avLst/>
          </a:prstGeom>
          <a:noFill/>
        </p:spPr>
        <p:txBody>
          <a:bodyPr wrap="square" rtlCol="0">
            <a:spAutoFit/>
          </a:bodyPr>
          <a:lstStyle/>
          <a:p>
            <a:r>
              <a:rPr lang="en-US" sz="1400" dirty="0" smtClean="0">
                <a:solidFill>
                  <a:srgbClr val="FF0000"/>
                </a:solidFill>
              </a:rPr>
              <a:t>4. SIP INVITE </a:t>
            </a:r>
          </a:p>
          <a:p>
            <a:r>
              <a:rPr lang="en-US" sz="1400" dirty="0" smtClean="0">
                <a:solidFill>
                  <a:srgbClr val="FF0000"/>
                </a:solidFill>
              </a:rPr>
              <a:t>(SHAKEN A</a:t>
            </a:r>
            <a:r>
              <a:rPr lang="en-US" sz="1600" dirty="0" smtClean="0">
                <a:solidFill>
                  <a:srgbClr val="FF0000"/>
                </a:solidFill>
              </a:rPr>
              <a:t>)</a:t>
            </a:r>
          </a:p>
        </p:txBody>
      </p:sp>
      <p:sp>
        <p:nvSpPr>
          <p:cNvPr id="35" name="TextBox 34"/>
          <p:cNvSpPr txBox="1"/>
          <p:nvPr/>
        </p:nvSpPr>
        <p:spPr>
          <a:xfrm flipH="1">
            <a:off x="4554490" y="5639004"/>
            <a:ext cx="1524000" cy="338554"/>
          </a:xfrm>
          <a:prstGeom prst="rect">
            <a:avLst/>
          </a:prstGeom>
          <a:noFill/>
        </p:spPr>
        <p:txBody>
          <a:bodyPr wrap="square" rtlCol="0">
            <a:spAutoFit/>
          </a:bodyPr>
          <a:lstStyle/>
          <a:p>
            <a:pPr algn="ctr"/>
            <a:r>
              <a:rPr lang="en-US" sz="1600" dirty="0" smtClean="0"/>
              <a:t>OSP</a:t>
            </a:r>
            <a:endParaRPr lang="en-US" sz="1600" dirty="0"/>
          </a:p>
        </p:txBody>
      </p:sp>
      <p:sp>
        <p:nvSpPr>
          <p:cNvPr id="41" name="TextBox 40"/>
          <p:cNvSpPr txBox="1"/>
          <p:nvPr/>
        </p:nvSpPr>
        <p:spPr>
          <a:xfrm>
            <a:off x="4664494" y="4019736"/>
            <a:ext cx="2108968" cy="307777"/>
          </a:xfrm>
          <a:prstGeom prst="rect">
            <a:avLst/>
          </a:prstGeom>
          <a:noFill/>
        </p:spPr>
        <p:txBody>
          <a:bodyPr wrap="square" rtlCol="0">
            <a:spAutoFit/>
          </a:bodyPr>
          <a:lstStyle/>
          <a:p>
            <a:r>
              <a:rPr lang="en-US" sz="1400" dirty="0" smtClean="0">
                <a:solidFill>
                  <a:srgbClr val="FF0000"/>
                </a:solidFill>
              </a:rPr>
              <a:t>3. SIP INVITE </a:t>
            </a:r>
            <a:endParaRPr lang="en-US" sz="1600" i="1" dirty="0" smtClean="0">
              <a:solidFill>
                <a:srgbClr val="FF0000"/>
              </a:solidFill>
            </a:endParaRPr>
          </a:p>
        </p:txBody>
      </p:sp>
      <p:sp>
        <p:nvSpPr>
          <p:cNvPr id="42" name="TextBox 41"/>
          <p:cNvSpPr txBox="1"/>
          <p:nvPr/>
        </p:nvSpPr>
        <p:spPr>
          <a:xfrm>
            <a:off x="9355069" y="4419627"/>
            <a:ext cx="1383124" cy="738664"/>
          </a:xfrm>
          <a:prstGeom prst="rect">
            <a:avLst/>
          </a:prstGeom>
          <a:noFill/>
        </p:spPr>
        <p:txBody>
          <a:bodyPr wrap="none" rtlCol="0">
            <a:spAutoFit/>
          </a:bodyPr>
          <a:lstStyle/>
          <a:p>
            <a:r>
              <a:rPr lang="en-US" sz="1400" dirty="0" smtClean="0">
                <a:solidFill>
                  <a:srgbClr val="FF0000"/>
                </a:solidFill>
              </a:rPr>
              <a:t>8. SIP INVITE </a:t>
            </a:r>
          </a:p>
          <a:p>
            <a:r>
              <a:rPr lang="en-US" sz="1400" dirty="0" smtClean="0">
                <a:solidFill>
                  <a:srgbClr val="FF0000"/>
                </a:solidFill>
              </a:rPr>
              <a:t> (</a:t>
            </a:r>
            <a:r>
              <a:rPr lang="en-US" sz="1400" dirty="0" err="1" smtClean="0">
                <a:solidFill>
                  <a:srgbClr val="FF0000"/>
                </a:solidFill>
              </a:rPr>
              <a:t>verstat</a:t>
            </a:r>
            <a:r>
              <a:rPr lang="en-US" sz="1400" dirty="0" smtClean="0">
                <a:solidFill>
                  <a:srgbClr val="FF0000"/>
                </a:solidFill>
              </a:rPr>
              <a:t>, display </a:t>
            </a:r>
          </a:p>
          <a:p>
            <a:r>
              <a:rPr lang="en-US" sz="1400" dirty="0">
                <a:solidFill>
                  <a:srgbClr val="FF0000"/>
                </a:solidFill>
              </a:rPr>
              <a:t> </a:t>
            </a:r>
            <a:r>
              <a:rPr lang="en-US" sz="1400" dirty="0" smtClean="0">
                <a:solidFill>
                  <a:srgbClr val="FF0000"/>
                </a:solidFill>
              </a:rPr>
              <a:t> stuff</a:t>
            </a:r>
            <a:r>
              <a:rPr lang="en-US" sz="1400" dirty="0" smtClean="0"/>
              <a:t>) </a:t>
            </a:r>
          </a:p>
        </p:txBody>
      </p:sp>
      <p:sp>
        <p:nvSpPr>
          <p:cNvPr id="44" name="TextBox 43"/>
          <p:cNvSpPr txBox="1"/>
          <p:nvPr/>
        </p:nvSpPr>
        <p:spPr>
          <a:xfrm>
            <a:off x="8229600" y="3742737"/>
            <a:ext cx="2108968" cy="553998"/>
          </a:xfrm>
          <a:prstGeom prst="rect">
            <a:avLst/>
          </a:prstGeom>
          <a:noFill/>
        </p:spPr>
        <p:txBody>
          <a:bodyPr wrap="square" rtlCol="0">
            <a:spAutoFit/>
          </a:bodyPr>
          <a:lstStyle/>
          <a:p>
            <a:r>
              <a:rPr lang="en-US" sz="1400" dirty="0" smtClean="0">
                <a:solidFill>
                  <a:srgbClr val="FF0000"/>
                </a:solidFill>
              </a:rPr>
              <a:t>5. SIP INVITE </a:t>
            </a:r>
          </a:p>
          <a:p>
            <a:r>
              <a:rPr lang="en-US" sz="1400" dirty="0" smtClean="0">
                <a:solidFill>
                  <a:srgbClr val="FF0000"/>
                </a:solidFill>
              </a:rPr>
              <a:t>SHAKEN A</a:t>
            </a:r>
            <a:r>
              <a:rPr lang="en-US" sz="1600" dirty="0" smtClean="0">
                <a:solidFill>
                  <a:srgbClr val="FF0000"/>
                </a:solidFill>
              </a:rPr>
              <a:t>). </a:t>
            </a:r>
          </a:p>
        </p:txBody>
      </p:sp>
      <p:sp>
        <p:nvSpPr>
          <p:cNvPr id="45" name="Rounded Rectangle 44"/>
          <p:cNvSpPr/>
          <p:nvPr/>
        </p:nvSpPr>
        <p:spPr>
          <a:xfrm>
            <a:off x="10602987" y="3110519"/>
            <a:ext cx="1097987" cy="499733"/>
          </a:xfrm>
          <a:prstGeom prst="roundRect">
            <a:avLst>
              <a:gd name="adj" fmla="val 50000"/>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3"/>
                </a:solidFill>
              </a:rPr>
              <a:t>CVT</a:t>
            </a:r>
            <a:endParaRPr lang="en-US" b="1" dirty="0">
              <a:solidFill>
                <a:schemeClr val="accent3"/>
              </a:solidFill>
            </a:endParaRPr>
          </a:p>
        </p:txBody>
      </p:sp>
      <p:cxnSp>
        <p:nvCxnSpPr>
          <p:cNvPr id="46" name="Straight Arrow Connector 45"/>
          <p:cNvCxnSpPr>
            <a:stCxn id="45" idx="1"/>
            <a:endCxn id="11" idx="3"/>
          </p:cNvCxnSpPr>
          <p:nvPr/>
        </p:nvCxnSpPr>
        <p:spPr>
          <a:xfrm flipH="1">
            <a:off x="9532763" y="3360386"/>
            <a:ext cx="1070224" cy="1"/>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a:off x="9591787" y="3068017"/>
            <a:ext cx="2108968" cy="954107"/>
          </a:xfrm>
          <a:prstGeom prst="rect">
            <a:avLst/>
          </a:prstGeom>
          <a:noFill/>
        </p:spPr>
        <p:txBody>
          <a:bodyPr wrap="square" rtlCol="0">
            <a:spAutoFit/>
          </a:bodyPr>
          <a:lstStyle/>
          <a:p>
            <a:r>
              <a:rPr lang="en-US" sz="1400" dirty="0" smtClean="0">
                <a:solidFill>
                  <a:srgbClr val="FF0000"/>
                </a:solidFill>
              </a:rPr>
              <a:t>7. Validate </a:t>
            </a:r>
          </a:p>
          <a:p>
            <a:r>
              <a:rPr lang="en-US" sz="1400" dirty="0" smtClean="0">
                <a:solidFill>
                  <a:srgbClr val="FF0000"/>
                </a:solidFill>
              </a:rPr>
              <a:t>Identity </a:t>
            </a:r>
          </a:p>
          <a:p>
            <a:r>
              <a:rPr lang="en-US" sz="1400" dirty="0" smtClean="0">
                <a:solidFill>
                  <a:srgbClr val="FF0000"/>
                </a:solidFill>
              </a:rPr>
              <a:t>(</a:t>
            </a:r>
            <a:r>
              <a:rPr lang="en-US" sz="1400" dirty="0" err="1" smtClean="0">
                <a:solidFill>
                  <a:srgbClr val="FF0000"/>
                </a:solidFill>
              </a:rPr>
              <a:t>TNAuthList</a:t>
            </a:r>
            <a:r>
              <a:rPr lang="en-US" sz="1400" dirty="0" smtClean="0">
                <a:solidFill>
                  <a:srgbClr val="FF0000"/>
                </a:solidFill>
              </a:rPr>
              <a:t>+)</a:t>
            </a:r>
          </a:p>
          <a:p>
            <a:r>
              <a:rPr lang="en-US" sz="1400" dirty="0" smtClean="0">
                <a:solidFill>
                  <a:srgbClr val="FF0000"/>
                </a:solidFill>
              </a:rPr>
              <a:t> </a:t>
            </a:r>
            <a:endParaRPr lang="en-US" sz="1600" dirty="0" smtClean="0">
              <a:solidFill>
                <a:srgbClr val="FF0000"/>
              </a:solidFill>
            </a:endParaRPr>
          </a:p>
        </p:txBody>
      </p:sp>
      <p:sp>
        <p:nvSpPr>
          <p:cNvPr id="52" name="TextBox 51"/>
          <p:cNvSpPr txBox="1"/>
          <p:nvPr/>
        </p:nvSpPr>
        <p:spPr>
          <a:xfrm>
            <a:off x="8229600" y="2553645"/>
            <a:ext cx="2108968" cy="307777"/>
          </a:xfrm>
          <a:prstGeom prst="rect">
            <a:avLst/>
          </a:prstGeom>
          <a:noFill/>
        </p:spPr>
        <p:txBody>
          <a:bodyPr wrap="square" rtlCol="0">
            <a:spAutoFit/>
          </a:bodyPr>
          <a:lstStyle/>
          <a:p>
            <a:r>
              <a:rPr lang="en-US" sz="1400" dirty="0" smtClean="0">
                <a:solidFill>
                  <a:srgbClr val="FF0000"/>
                </a:solidFill>
              </a:rPr>
              <a:t>6.  Get Certificate</a:t>
            </a:r>
            <a:endParaRPr lang="en-US" sz="1600" dirty="0" smtClean="0">
              <a:solidFill>
                <a:srgbClr val="FF0000"/>
              </a:solidFill>
            </a:endParaRPr>
          </a:p>
        </p:txBody>
      </p:sp>
      <p:cxnSp>
        <p:nvCxnSpPr>
          <p:cNvPr id="53" name="Straight Arrow Connector 52"/>
          <p:cNvCxnSpPr/>
          <p:nvPr/>
        </p:nvCxnSpPr>
        <p:spPr>
          <a:xfrm>
            <a:off x="8926318" y="2196224"/>
            <a:ext cx="0" cy="914295"/>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51" name="L-Shape 50"/>
          <p:cNvSpPr/>
          <p:nvPr/>
        </p:nvSpPr>
        <p:spPr>
          <a:xfrm rot="10800000">
            <a:off x="529566" y="1415662"/>
            <a:ext cx="6328434" cy="4671996"/>
          </a:xfrm>
          <a:prstGeom prst="corner">
            <a:avLst>
              <a:gd name="adj1" fmla="val 34327"/>
              <a:gd name="adj2" fmla="val 50976"/>
            </a:avLst>
          </a:prstGeom>
          <a:noFill/>
          <a:ln>
            <a:solidFill>
              <a:schemeClr val="accent3"/>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TextBox 57"/>
          <p:cNvSpPr txBox="1"/>
          <p:nvPr/>
        </p:nvSpPr>
        <p:spPr>
          <a:xfrm flipH="1">
            <a:off x="213016" y="2722472"/>
            <a:ext cx="1524000" cy="338554"/>
          </a:xfrm>
          <a:prstGeom prst="rect">
            <a:avLst/>
          </a:prstGeom>
          <a:noFill/>
        </p:spPr>
        <p:txBody>
          <a:bodyPr wrap="square" rtlCol="0">
            <a:spAutoFit/>
          </a:bodyPr>
          <a:lstStyle/>
          <a:p>
            <a:pPr algn="ctr"/>
            <a:r>
              <a:rPr lang="en-US" sz="1600" dirty="0" smtClean="0"/>
              <a:t>TNSP</a:t>
            </a:r>
          </a:p>
        </p:txBody>
      </p:sp>
      <p:cxnSp>
        <p:nvCxnSpPr>
          <p:cNvPr id="60" name="Straight Arrow Connector 59"/>
          <p:cNvCxnSpPr>
            <a:stCxn id="64" idx="3"/>
          </p:cNvCxnSpPr>
          <p:nvPr/>
        </p:nvCxnSpPr>
        <p:spPr>
          <a:xfrm>
            <a:off x="2039661" y="2546562"/>
            <a:ext cx="0" cy="860175"/>
          </a:xfrm>
          <a:prstGeom prst="straightConnector1">
            <a:avLst/>
          </a:prstGeom>
          <a:ln w="28575" cmpd="sng">
            <a:solidFill>
              <a:srgbClr val="3366FF"/>
            </a:solidFill>
            <a:prstDash val="dashDot"/>
            <a:headEnd type="arrow"/>
            <a:tailEnd type="arrow"/>
          </a:ln>
        </p:spPr>
        <p:style>
          <a:lnRef idx="2">
            <a:schemeClr val="accent1"/>
          </a:lnRef>
          <a:fillRef idx="0">
            <a:schemeClr val="accent1"/>
          </a:fillRef>
          <a:effectRef idx="1">
            <a:schemeClr val="accent1"/>
          </a:effectRef>
          <a:fontRef idx="minor">
            <a:schemeClr val="tx1"/>
          </a:fontRef>
        </p:style>
      </p:cxnSp>
      <p:sp>
        <p:nvSpPr>
          <p:cNvPr id="63" name="TextBox 62"/>
          <p:cNvSpPr txBox="1"/>
          <p:nvPr/>
        </p:nvSpPr>
        <p:spPr>
          <a:xfrm>
            <a:off x="2046011" y="3051839"/>
            <a:ext cx="1759904" cy="307777"/>
          </a:xfrm>
          <a:prstGeom prst="rect">
            <a:avLst/>
          </a:prstGeom>
          <a:noFill/>
        </p:spPr>
        <p:txBody>
          <a:bodyPr wrap="none" rtlCol="0">
            <a:spAutoFit/>
          </a:bodyPr>
          <a:lstStyle/>
          <a:p>
            <a:r>
              <a:rPr lang="en-US" sz="1400" dirty="0" smtClean="0"/>
              <a:t>0.  Get/Configure TNs</a:t>
            </a:r>
          </a:p>
        </p:txBody>
      </p:sp>
      <p:sp>
        <p:nvSpPr>
          <p:cNvPr id="64" name="Magnetic Disk 63"/>
          <p:cNvSpPr/>
          <p:nvPr/>
        </p:nvSpPr>
        <p:spPr>
          <a:xfrm>
            <a:off x="1324638" y="1598578"/>
            <a:ext cx="1430046" cy="947984"/>
          </a:xfrm>
          <a:prstGeom prst="flowChartMagneticDisk">
            <a:avLst/>
          </a:prstGeom>
          <a:solidFill>
            <a:srgbClr val="2D53CD"/>
          </a:solidFill>
          <a:ln>
            <a:solidFill>
              <a:srgbClr val="0000FF"/>
            </a:solidFill>
          </a:ln>
        </p:spPr>
        <p:style>
          <a:lnRef idx="1">
            <a:schemeClr val="accent1"/>
          </a:lnRef>
          <a:fillRef idx="3">
            <a:schemeClr val="accent1"/>
          </a:fillRef>
          <a:effectRef idx="2">
            <a:schemeClr val="accent1"/>
          </a:effectRef>
          <a:fontRef idx="minor">
            <a:schemeClr val="lt1"/>
          </a:fontRef>
        </p:style>
        <p:txBody>
          <a:bodyPr/>
          <a:lstStyle/>
          <a:p>
            <a:pPr algn="ctr"/>
            <a:r>
              <a:rPr lang="en-US" sz="1200" dirty="0" smtClean="0">
                <a:solidFill>
                  <a:schemeClr val="bg1"/>
                </a:solidFill>
              </a:rPr>
              <a:t>SPC’s</a:t>
            </a:r>
          </a:p>
          <a:p>
            <a:pPr algn="ctr"/>
            <a:r>
              <a:rPr lang="en-US" sz="1200" dirty="0" smtClean="0">
                <a:solidFill>
                  <a:schemeClr val="bg1"/>
                </a:solidFill>
              </a:rPr>
              <a:t>Assigned to </a:t>
            </a:r>
          </a:p>
          <a:p>
            <a:pPr algn="ctr"/>
            <a:r>
              <a:rPr lang="en-US" sz="1200" dirty="0" smtClean="0">
                <a:solidFill>
                  <a:schemeClr val="bg1"/>
                </a:solidFill>
              </a:rPr>
              <a:t>TN Customers</a:t>
            </a:r>
            <a:endParaRPr lang="en-US" sz="1200" dirty="0">
              <a:solidFill>
                <a:schemeClr val="bg1"/>
              </a:solidFill>
            </a:endParaRPr>
          </a:p>
        </p:txBody>
      </p:sp>
      <p:sp>
        <p:nvSpPr>
          <p:cNvPr id="65" name="TextBox 64"/>
          <p:cNvSpPr txBox="1"/>
          <p:nvPr/>
        </p:nvSpPr>
        <p:spPr>
          <a:xfrm>
            <a:off x="746416" y="3550541"/>
            <a:ext cx="2453968" cy="338554"/>
          </a:xfrm>
          <a:prstGeom prst="rect">
            <a:avLst/>
          </a:prstGeom>
          <a:solidFill>
            <a:srgbClr val="7ABFFF"/>
          </a:solidFill>
          <a:ln>
            <a:solidFill>
              <a:srgbClr val="2658C3"/>
            </a:solidFill>
          </a:ln>
        </p:spPr>
        <p:txBody>
          <a:bodyPr wrap="square" rtlCol="0">
            <a:spAutoFit/>
          </a:bodyPr>
          <a:lstStyle/>
          <a:p>
            <a:pPr algn="ctr"/>
            <a:r>
              <a:rPr lang="en-US" sz="1600" dirty="0" smtClean="0"/>
              <a:t>Assigned TNs</a:t>
            </a:r>
            <a:endParaRPr lang="en-US" sz="1600" dirty="0"/>
          </a:p>
        </p:txBody>
      </p:sp>
      <p:sp>
        <p:nvSpPr>
          <p:cNvPr id="68" name="Magnetic Disk 67"/>
          <p:cNvSpPr/>
          <p:nvPr/>
        </p:nvSpPr>
        <p:spPr>
          <a:xfrm>
            <a:off x="4655298" y="64679"/>
            <a:ext cx="1234945" cy="1234444"/>
          </a:xfrm>
          <a:prstGeom prst="flowChartMagneticDisk">
            <a:avLst/>
          </a:prstGeom>
          <a:solidFill>
            <a:srgbClr val="7ABFFF"/>
          </a:solidFill>
          <a:ln>
            <a:solidFill>
              <a:srgbClr val="3366FF"/>
            </a:solidFill>
          </a:ln>
        </p:spPr>
        <p:style>
          <a:lnRef idx="1">
            <a:schemeClr val="accent1"/>
          </a:lnRef>
          <a:fillRef idx="3">
            <a:schemeClr val="accent1"/>
          </a:fillRef>
          <a:effectRef idx="2">
            <a:schemeClr val="accent1"/>
          </a:effectRef>
          <a:fontRef idx="minor">
            <a:schemeClr val="lt1"/>
          </a:fontRef>
        </p:style>
        <p:txBody>
          <a:bodyPr/>
          <a:lstStyle/>
          <a:p>
            <a:pPr algn="ctr"/>
            <a:r>
              <a:rPr lang="en-US" sz="1400" i="1" dirty="0" smtClean="0">
                <a:solidFill>
                  <a:srgbClr val="33383A"/>
                </a:solidFill>
              </a:rPr>
              <a:t>TNSP Assigned TNs  </a:t>
            </a:r>
          </a:p>
          <a:p>
            <a:pPr algn="ctr"/>
            <a:r>
              <a:rPr lang="en-US" sz="1400" i="1" dirty="0" smtClean="0">
                <a:solidFill>
                  <a:srgbClr val="33383A"/>
                </a:solidFill>
              </a:rPr>
              <a:t>DBs</a:t>
            </a:r>
            <a:endParaRPr lang="en-US" sz="1400" i="1" dirty="0">
              <a:solidFill>
                <a:srgbClr val="33383A"/>
              </a:solidFill>
            </a:endParaRPr>
          </a:p>
        </p:txBody>
      </p:sp>
      <p:cxnSp>
        <p:nvCxnSpPr>
          <p:cNvPr id="71" name="Straight Arrow Connector 70"/>
          <p:cNvCxnSpPr/>
          <p:nvPr/>
        </p:nvCxnSpPr>
        <p:spPr>
          <a:xfrm flipH="1">
            <a:off x="2667000" y="1061289"/>
            <a:ext cx="1952871" cy="635202"/>
          </a:xfrm>
          <a:prstGeom prst="straightConnector1">
            <a:avLst/>
          </a:prstGeom>
          <a:ln w="28575" cmpd="sng">
            <a:solidFill>
              <a:srgbClr val="3366FF"/>
            </a:solidFill>
            <a:prstDash val="dash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121" name="Elbow Connector 120"/>
          <p:cNvCxnSpPr/>
          <p:nvPr/>
        </p:nvCxnSpPr>
        <p:spPr>
          <a:xfrm rot="10800000">
            <a:off x="5890243" y="554907"/>
            <a:ext cx="5599968" cy="2555613"/>
          </a:xfrm>
          <a:prstGeom prst="bentConnector3">
            <a:avLst>
              <a:gd name="adj1" fmla="val 6707"/>
            </a:avLst>
          </a:prstGeom>
          <a:ln w="28575" cmpd="sng">
            <a:solidFill>
              <a:srgbClr val="3366FF"/>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657433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AB224B-1C7C-314D-AC29-E08A199F307D}"/>
              </a:ext>
            </a:extLst>
          </p:cNvPr>
          <p:cNvSpPr>
            <a:spLocks noGrp="1"/>
          </p:cNvSpPr>
          <p:nvPr>
            <p:ph type="title"/>
          </p:nvPr>
        </p:nvSpPr>
        <p:spPr>
          <a:xfrm>
            <a:off x="75350" y="353964"/>
            <a:ext cx="9516437" cy="507831"/>
          </a:xfrm>
        </p:spPr>
        <p:txBody>
          <a:bodyPr/>
          <a:lstStyle/>
          <a:p>
            <a:r>
              <a:rPr lang="en-US" sz="3600" dirty="0" smtClean="0"/>
              <a:t>Scenario (1b w/RCD)</a:t>
            </a:r>
            <a:endParaRPr lang="en-US" sz="3600" dirty="0"/>
          </a:p>
        </p:txBody>
      </p:sp>
      <p:sp>
        <p:nvSpPr>
          <p:cNvPr id="5" name="Slide Number Placeholder 4">
            <a:extLst>
              <a:ext uri="{FF2B5EF4-FFF2-40B4-BE49-F238E27FC236}">
                <a16:creationId xmlns:a16="http://schemas.microsoft.com/office/drawing/2014/main" xmlns="" id="{3707FE69-FFB1-D549-9FDF-736067FAE0D2}"/>
              </a:ext>
            </a:extLst>
          </p:cNvPr>
          <p:cNvSpPr>
            <a:spLocks noGrp="1"/>
          </p:cNvSpPr>
          <p:nvPr>
            <p:ph type="sldNum" sz="quarter" idx="4"/>
          </p:nvPr>
        </p:nvSpPr>
        <p:spPr>
          <a:xfrm>
            <a:off x="11700974" y="5314126"/>
            <a:ext cx="438768" cy="253916"/>
          </a:xfrm>
        </p:spPr>
        <p:txBody>
          <a:bodyPr/>
          <a:lstStyle/>
          <a:p>
            <a:fld id="{23331C8C-FA04-451E-8E18-09B309337E5D}" type="slidenum">
              <a:rPr lang="en-US" smtClean="0"/>
              <a:pPr/>
              <a:t>8</a:t>
            </a:fld>
            <a:endParaRPr lang="en-US" dirty="0"/>
          </a:p>
        </p:txBody>
      </p:sp>
      <p:sp>
        <p:nvSpPr>
          <p:cNvPr id="7" name="TextBox 6"/>
          <p:cNvSpPr txBox="1"/>
          <p:nvPr/>
        </p:nvSpPr>
        <p:spPr>
          <a:xfrm>
            <a:off x="8260849" y="5345641"/>
            <a:ext cx="1330938" cy="373471"/>
          </a:xfrm>
          <a:prstGeom prst="rect">
            <a:avLst/>
          </a:prstGeom>
          <a:noFill/>
        </p:spPr>
        <p:txBody>
          <a:bodyPr wrap="none" rtlCol="0">
            <a:spAutoFit/>
          </a:bodyPr>
          <a:lstStyle/>
          <a:p>
            <a:r>
              <a:rPr lang="en-US" sz="1600" dirty="0"/>
              <a:t>Terminating Service </a:t>
            </a:r>
          </a:p>
          <a:p>
            <a:r>
              <a:rPr lang="en-US" sz="1600" dirty="0"/>
              <a:t>         Provider</a:t>
            </a:r>
          </a:p>
        </p:txBody>
      </p:sp>
      <p:sp>
        <p:nvSpPr>
          <p:cNvPr id="8" name="Rounded Rectangle 7"/>
          <p:cNvSpPr/>
          <p:nvPr/>
        </p:nvSpPr>
        <p:spPr>
          <a:xfrm>
            <a:off x="4972518" y="2255243"/>
            <a:ext cx="857503" cy="499733"/>
          </a:xfrm>
          <a:prstGeom prst="roundRect">
            <a:avLst/>
          </a:prstGeom>
          <a:solidFill>
            <a:schemeClr val="bg1">
              <a:lumMod val="8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accent3"/>
                </a:solidFill>
              </a:rPr>
              <a:t>SP-KMS</a:t>
            </a:r>
          </a:p>
        </p:txBody>
      </p:sp>
      <p:sp>
        <p:nvSpPr>
          <p:cNvPr id="9" name="Rounded Rectangle 8"/>
          <p:cNvSpPr/>
          <p:nvPr/>
        </p:nvSpPr>
        <p:spPr>
          <a:xfrm>
            <a:off x="8561547" y="1696491"/>
            <a:ext cx="857503" cy="499733"/>
          </a:xfrm>
          <a:prstGeom prst="roundRect">
            <a:avLst/>
          </a:prstGeom>
          <a:solidFill>
            <a:schemeClr val="bg1">
              <a:lumMod val="8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STI-CR</a:t>
            </a:r>
          </a:p>
        </p:txBody>
      </p:sp>
      <p:sp>
        <p:nvSpPr>
          <p:cNvPr id="10" name="Rounded Rectangle 9"/>
          <p:cNvSpPr/>
          <p:nvPr/>
        </p:nvSpPr>
        <p:spPr>
          <a:xfrm>
            <a:off x="4953119" y="3360386"/>
            <a:ext cx="857503" cy="499733"/>
          </a:xfrm>
          <a:prstGeom prst="roundRect">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accent3"/>
                </a:solidFill>
              </a:rPr>
              <a:t>STI-AS</a:t>
            </a:r>
          </a:p>
        </p:txBody>
      </p:sp>
      <p:sp>
        <p:nvSpPr>
          <p:cNvPr id="11" name="Rounded Rectangle 10"/>
          <p:cNvSpPr/>
          <p:nvPr/>
        </p:nvSpPr>
        <p:spPr>
          <a:xfrm>
            <a:off x="8434776" y="3110520"/>
            <a:ext cx="1097987" cy="499733"/>
          </a:xfrm>
          <a:prstGeom prst="roundRect">
            <a:avLst>
              <a:gd name="adj" fmla="val 50000"/>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accent3"/>
                </a:solidFill>
              </a:rPr>
              <a:t>STI-VS</a:t>
            </a:r>
          </a:p>
        </p:txBody>
      </p:sp>
      <p:sp>
        <p:nvSpPr>
          <p:cNvPr id="12" name="Rounded Rectangle 11"/>
          <p:cNvSpPr/>
          <p:nvPr/>
        </p:nvSpPr>
        <p:spPr>
          <a:xfrm>
            <a:off x="7531967" y="1035532"/>
            <a:ext cx="1026213" cy="527181"/>
          </a:xfrm>
          <a:prstGeom prst="roundRect">
            <a:avLst/>
          </a:prstGeom>
          <a:solidFill>
            <a:schemeClr val="bg1">
              <a:lumMod val="8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accent3"/>
                </a:solidFill>
              </a:rPr>
              <a:t>STI-CA</a:t>
            </a:r>
          </a:p>
        </p:txBody>
      </p:sp>
      <p:sp>
        <p:nvSpPr>
          <p:cNvPr id="14" name="Rounded Rectangle 13"/>
          <p:cNvSpPr/>
          <p:nvPr/>
        </p:nvSpPr>
        <p:spPr>
          <a:xfrm>
            <a:off x="10792632" y="4419314"/>
            <a:ext cx="857503" cy="499733"/>
          </a:xfrm>
          <a:prstGeom prst="roundRect">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3"/>
                </a:solidFill>
              </a:rPr>
              <a:t>SIP UA</a:t>
            </a:r>
            <a:endParaRPr lang="en-US" b="1" dirty="0">
              <a:solidFill>
                <a:schemeClr val="accent3"/>
              </a:solidFill>
            </a:endParaRPr>
          </a:p>
        </p:txBody>
      </p:sp>
      <p:sp>
        <p:nvSpPr>
          <p:cNvPr id="15" name="Rounded Rectangle 14"/>
          <p:cNvSpPr/>
          <p:nvPr/>
        </p:nvSpPr>
        <p:spPr>
          <a:xfrm>
            <a:off x="8016499" y="2505110"/>
            <a:ext cx="2194301" cy="3438489"/>
          </a:xfrm>
          <a:prstGeom prst="roundRect">
            <a:avLst/>
          </a:prstGeom>
          <a:noFill/>
          <a:ln>
            <a:solidFill>
              <a:srgbClr val="333333"/>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6" name="Straight Arrow Connector 15"/>
          <p:cNvCxnSpPr>
            <a:stCxn id="8" idx="3"/>
            <a:endCxn id="9" idx="1"/>
          </p:cNvCxnSpPr>
          <p:nvPr/>
        </p:nvCxnSpPr>
        <p:spPr>
          <a:xfrm flipV="1">
            <a:off x="5830021" y="1946358"/>
            <a:ext cx="2731526" cy="558752"/>
          </a:xfrm>
          <a:prstGeom prst="straightConnector1">
            <a:avLst/>
          </a:prstGeom>
          <a:ln>
            <a:solidFill>
              <a:srgbClr val="333333"/>
            </a:solidFill>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p:nvPr/>
        </p:nvCxnSpPr>
        <p:spPr>
          <a:xfrm flipH="1">
            <a:off x="5810622" y="1415662"/>
            <a:ext cx="1721345" cy="839581"/>
          </a:xfrm>
          <a:prstGeom prst="straightConnector1">
            <a:avLst/>
          </a:prstGeom>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a:stCxn id="8" idx="2"/>
          </p:cNvCxnSpPr>
          <p:nvPr/>
        </p:nvCxnSpPr>
        <p:spPr>
          <a:xfrm>
            <a:off x="5401270" y="2754976"/>
            <a:ext cx="0" cy="604640"/>
          </a:xfrm>
          <a:prstGeom prst="straightConnector1">
            <a:avLst/>
          </a:prstGeom>
          <a:ln>
            <a:solidFill>
              <a:srgbClr val="333333"/>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28" name="Rounded Rectangle 27"/>
          <p:cNvSpPr/>
          <p:nvPr/>
        </p:nvSpPr>
        <p:spPr>
          <a:xfrm>
            <a:off x="670179" y="4170351"/>
            <a:ext cx="857503" cy="499733"/>
          </a:xfrm>
          <a:prstGeom prst="roundRect">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3"/>
                </a:solidFill>
              </a:rPr>
              <a:t>SIP UA</a:t>
            </a:r>
            <a:endParaRPr lang="en-US" b="1" dirty="0">
              <a:solidFill>
                <a:schemeClr val="accent3"/>
              </a:solidFill>
            </a:endParaRPr>
          </a:p>
        </p:txBody>
      </p:sp>
      <p:sp>
        <p:nvSpPr>
          <p:cNvPr id="31" name="Rounded Rectangle 30"/>
          <p:cNvSpPr/>
          <p:nvPr/>
        </p:nvSpPr>
        <p:spPr>
          <a:xfrm>
            <a:off x="4908922" y="4453853"/>
            <a:ext cx="921099" cy="860273"/>
          </a:xfrm>
          <a:prstGeom prst="roundRect">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3"/>
                </a:solidFill>
              </a:rPr>
              <a:t>Call Server</a:t>
            </a:r>
            <a:endParaRPr lang="en-US" b="1" dirty="0">
              <a:solidFill>
                <a:schemeClr val="accent3"/>
              </a:solidFill>
            </a:endParaRPr>
          </a:p>
        </p:txBody>
      </p:sp>
      <p:sp>
        <p:nvSpPr>
          <p:cNvPr id="32" name="Rounded Rectangle 31"/>
          <p:cNvSpPr/>
          <p:nvPr/>
        </p:nvSpPr>
        <p:spPr>
          <a:xfrm>
            <a:off x="2342881" y="4220008"/>
            <a:ext cx="857503" cy="499733"/>
          </a:xfrm>
          <a:prstGeom prst="roundRect">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3"/>
                </a:solidFill>
              </a:rPr>
              <a:t>Call Server</a:t>
            </a:r>
            <a:endParaRPr lang="en-US" b="1" dirty="0">
              <a:solidFill>
                <a:schemeClr val="accent3"/>
              </a:solidFill>
            </a:endParaRPr>
          </a:p>
        </p:txBody>
      </p:sp>
      <p:sp>
        <p:nvSpPr>
          <p:cNvPr id="33" name="Rounded Rectangle 32"/>
          <p:cNvSpPr/>
          <p:nvPr/>
        </p:nvSpPr>
        <p:spPr>
          <a:xfrm>
            <a:off x="8497566" y="4407167"/>
            <a:ext cx="857503" cy="499733"/>
          </a:xfrm>
          <a:prstGeom prst="roundRect">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3"/>
                </a:solidFill>
              </a:rPr>
              <a:t>Call Server</a:t>
            </a:r>
            <a:endParaRPr lang="en-US" b="1" dirty="0">
              <a:solidFill>
                <a:schemeClr val="accent3"/>
              </a:solidFill>
            </a:endParaRPr>
          </a:p>
        </p:txBody>
      </p:sp>
      <p:cxnSp>
        <p:nvCxnSpPr>
          <p:cNvPr id="34" name="Straight Arrow Connector 33"/>
          <p:cNvCxnSpPr>
            <a:stCxn id="10" idx="2"/>
          </p:cNvCxnSpPr>
          <p:nvPr/>
        </p:nvCxnSpPr>
        <p:spPr>
          <a:xfrm>
            <a:off x="5381871" y="3860119"/>
            <a:ext cx="1" cy="582202"/>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a:endCxn id="33" idx="0"/>
          </p:cNvCxnSpPr>
          <p:nvPr/>
        </p:nvCxnSpPr>
        <p:spPr>
          <a:xfrm>
            <a:off x="8926318" y="3610253"/>
            <a:ext cx="0" cy="796914"/>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39" name="Rounded Rectangle 38"/>
          <p:cNvSpPr/>
          <p:nvPr/>
        </p:nvSpPr>
        <p:spPr>
          <a:xfrm>
            <a:off x="480728" y="3338391"/>
            <a:ext cx="3276347" cy="2964213"/>
          </a:xfrm>
          <a:prstGeom prst="roundRect">
            <a:avLst/>
          </a:prstGeom>
          <a:noFill/>
          <a:ln>
            <a:solidFill>
              <a:srgbClr val="333333"/>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FFFFF"/>
              </a:solidFill>
            </a:endParaRPr>
          </a:p>
        </p:txBody>
      </p:sp>
      <p:cxnSp>
        <p:nvCxnSpPr>
          <p:cNvPr id="40" name="Straight Arrow Connector 39"/>
          <p:cNvCxnSpPr>
            <a:stCxn id="31" idx="3"/>
            <a:endCxn id="33" idx="1"/>
          </p:cNvCxnSpPr>
          <p:nvPr/>
        </p:nvCxnSpPr>
        <p:spPr>
          <a:xfrm flipV="1">
            <a:off x="5830021" y="4657034"/>
            <a:ext cx="2667545" cy="226956"/>
          </a:xfrm>
          <a:prstGeom prst="straightConnector1">
            <a:avLst/>
          </a:prstGeom>
          <a:ln>
            <a:solidFill>
              <a:srgbClr val="FF0000"/>
            </a:solidFill>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a:stCxn id="32" idx="3"/>
            <a:endCxn id="31" idx="1"/>
          </p:cNvCxnSpPr>
          <p:nvPr/>
        </p:nvCxnSpPr>
        <p:spPr>
          <a:xfrm>
            <a:off x="3200384" y="4469875"/>
            <a:ext cx="1708538" cy="414115"/>
          </a:xfrm>
          <a:prstGeom prst="straightConnector1">
            <a:avLst/>
          </a:prstGeom>
          <a:ln>
            <a:solidFill>
              <a:srgbClr val="FF0000"/>
            </a:solidFill>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a:endCxn id="32" idx="1"/>
          </p:cNvCxnSpPr>
          <p:nvPr/>
        </p:nvCxnSpPr>
        <p:spPr>
          <a:xfrm>
            <a:off x="1556363" y="4464505"/>
            <a:ext cx="786518" cy="5370"/>
          </a:xfrm>
          <a:prstGeom prst="straightConnector1">
            <a:avLst/>
          </a:prstGeom>
          <a:ln>
            <a:solidFill>
              <a:srgbClr val="333333"/>
            </a:solidFill>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49" name="TextBox 48"/>
          <p:cNvSpPr txBox="1"/>
          <p:nvPr/>
        </p:nvSpPr>
        <p:spPr>
          <a:xfrm flipH="1">
            <a:off x="582195" y="5833749"/>
            <a:ext cx="1524000" cy="338554"/>
          </a:xfrm>
          <a:prstGeom prst="rect">
            <a:avLst/>
          </a:prstGeom>
          <a:noFill/>
        </p:spPr>
        <p:txBody>
          <a:bodyPr wrap="square" rtlCol="0">
            <a:spAutoFit/>
          </a:bodyPr>
          <a:lstStyle/>
          <a:p>
            <a:pPr algn="ctr"/>
            <a:r>
              <a:rPr lang="en-US" sz="1600" dirty="0" smtClean="0"/>
              <a:t>TN Customer</a:t>
            </a:r>
            <a:endParaRPr lang="en-US" sz="1600" dirty="0"/>
          </a:p>
        </p:txBody>
      </p:sp>
      <p:cxnSp>
        <p:nvCxnSpPr>
          <p:cNvPr id="50" name="Straight Arrow Connector 49"/>
          <p:cNvCxnSpPr>
            <a:stCxn id="33" idx="3"/>
          </p:cNvCxnSpPr>
          <p:nvPr/>
        </p:nvCxnSpPr>
        <p:spPr>
          <a:xfrm>
            <a:off x="9355069" y="4657034"/>
            <a:ext cx="1455690" cy="7766"/>
          </a:xfrm>
          <a:prstGeom prst="straightConnector1">
            <a:avLst/>
          </a:prstGeom>
          <a:ln>
            <a:solidFill>
              <a:srgbClr val="FF0000"/>
            </a:solidFill>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54" name="TextBox 53"/>
          <p:cNvSpPr txBox="1"/>
          <p:nvPr/>
        </p:nvSpPr>
        <p:spPr>
          <a:xfrm>
            <a:off x="1578879" y="4157704"/>
            <a:ext cx="668046" cy="523220"/>
          </a:xfrm>
          <a:prstGeom prst="rect">
            <a:avLst/>
          </a:prstGeom>
          <a:noFill/>
        </p:spPr>
        <p:txBody>
          <a:bodyPr wrap="none" rtlCol="0">
            <a:spAutoFit/>
          </a:bodyPr>
          <a:lstStyle/>
          <a:p>
            <a:r>
              <a:rPr lang="en-US" sz="1400" dirty="0" smtClean="0"/>
              <a:t>1. SIP</a:t>
            </a:r>
          </a:p>
          <a:p>
            <a:r>
              <a:rPr lang="en-US" sz="1400" dirty="0" smtClean="0"/>
              <a:t>INVITE </a:t>
            </a:r>
          </a:p>
        </p:txBody>
      </p:sp>
      <p:sp>
        <p:nvSpPr>
          <p:cNvPr id="55" name="TextBox 54"/>
          <p:cNvSpPr txBox="1"/>
          <p:nvPr/>
        </p:nvSpPr>
        <p:spPr>
          <a:xfrm>
            <a:off x="3222609" y="4371463"/>
            <a:ext cx="2108968" cy="338554"/>
          </a:xfrm>
          <a:prstGeom prst="rect">
            <a:avLst/>
          </a:prstGeom>
          <a:noFill/>
        </p:spPr>
        <p:txBody>
          <a:bodyPr wrap="square" rtlCol="0">
            <a:spAutoFit/>
          </a:bodyPr>
          <a:lstStyle/>
          <a:p>
            <a:r>
              <a:rPr lang="en-US" sz="1400" dirty="0" smtClean="0">
                <a:solidFill>
                  <a:srgbClr val="FF0000"/>
                </a:solidFill>
              </a:rPr>
              <a:t>2. SIP INVITE </a:t>
            </a:r>
            <a:r>
              <a:rPr lang="en-US" sz="1400" b="1" i="1" dirty="0" smtClean="0">
                <a:solidFill>
                  <a:srgbClr val="FF0000"/>
                </a:solidFill>
              </a:rPr>
              <a:t>(RCD</a:t>
            </a:r>
            <a:r>
              <a:rPr lang="en-US" sz="1600" b="1" i="1" dirty="0" smtClean="0">
                <a:solidFill>
                  <a:srgbClr val="FF0000"/>
                </a:solidFill>
              </a:rPr>
              <a:t>)</a:t>
            </a:r>
          </a:p>
        </p:txBody>
      </p:sp>
      <p:sp>
        <p:nvSpPr>
          <p:cNvPr id="56" name="TextBox 55"/>
          <p:cNvSpPr txBox="1"/>
          <p:nvPr/>
        </p:nvSpPr>
        <p:spPr>
          <a:xfrm>
            <a:off x="6424004" y="4454468"/>
            <a:ext cx="2108968" cy="553998"/>
          </a:xfrm>
          <a:prstGeom prst="rect">
            <a:avLst/>
          </a:prstGeom>
          <a:noFill/>
        </p:spPr>
        <p:txBody>
          <a:bodyPr wrap="square" rtlCol="0">
            <a:spAutoFit/>
          </a:bodyPr>
          <a:lstStyle/>
          <a:p>
            <a:r>
              <a:rPr lang="en-US" sz="1400" dirty="0" smtClean="0">
                <a:solidFill>
                  <a:srgbClr val="FF0000"/>
                </a:solidFill>
              </a:rPr>
              <a:t>4. SIP INVITE </a:t>
            </a:r>
          </a:p>
          <a:p>
            <a:r>
              <a:rPr lang="en-US" sz="1400" dirty="0" smtClean="0">
                <a:solidFill>
                  <a:srgbClr val="FF0000"/>
                </a:solidFill>
              </a:rPr>
              <a:t>(</a:t>
            </a:r>
            <a:r>
              <a:rPr lang="en-US" sz="1400" i="1" dirty="0" smtClean="0">
                <a:solidFill>
                  <a:srgbClr val="FF0000"/>
                </a:solidFill>
              </a:rPr>
              <a:t>RCD</a:t>
            </a:r>
            <a:r>
              <a:rPr lang="en-US" sz="1400" dirty="0" smtClean="0">
                <a:solidFill>
                  <a:srgbClr val="FF0000"/>
                </a:solidFill>
              </a:rPr>
              <a:t>, SHAKEN A</a:t>
            </a:r>
            <a:r>
              <a:rPr lang="en-US" sz="1600" dirty="0" smtClean="0">
                <a:solidFill>
                  <a:srgbClr val="FF0000"/>
                </a:solidFill>
              </a:rPr>
              <a:t>)</a:t>
            </a:r>
          </a:p>
        </p:txBody>
      </p:sp>
      <p:sp>
        <p:nvSpPr>
          <p:cNvPr id="35" name="TextBox 34"/>
          <p:cNvSpPr txBox="1"/>
          <p:nvPr/>
        </p:nvSpPr>
        <p:spPr>
          <a:xfrm flipH="1">
            <a:off x="4554490" y="5639004"/>
            <a:ext cx="1524000" cy="338554"/>
          </a:xfrm>
          <a:prstGeom prst="rect">
            <a:avLst/>
          </a:prstGeom>
          <a:noFill/>
        </p:spPr>
        <p:txBody>
          <a:bodyPr wrap="square" rtlCol="0">
            <a:spAutoFit/>
          </a:bodyPr>
          <a:lstStyle/>
          <a:p>
            <a:pPr algn="ctr"/>
            <a:r>
              <a:rPr lang="en-US" sz="1600" dirty="0" smtClean="0"/>
              <a:t>OSP</a:t>
            </a:r>
            <a:endParaRPr lang="en-US" sz="1600" dirty="0"/>
          </a:p>
        </p:txBody>
      </p:sp>
      <p:sp>
        <p:nvSpPr>
          <p:cNvPr id="41" name="TextBox 40"/>
          <p:cNvSpPr txBox="1"/>
          <p:nvPr/>
        </p:nvSpPr>
        <p:spPr>
          <a:xfrm>
            <a:off x="4524981" y="4019736"/>
            <a:ext cx="2108968" cy="338554"/>
          </a:xfrm>
          <a:prstGeom prst="rect">
            <a:avLst/>
          </a:prstGeom>
          <a:noFill/>
        </p:spPr>
        <p:txBody>
          <a:bodyPr wrap="square" rtlCol="0">
            <a:spAutoFit/>
          </a:bodyPr>
          <a:lstStyle/>
          <a:p>
            <a:r>
              <a:rPr lang="en-US" sz="1400" dirty="0" smtClean="0">
                <a:solidFill>
                  <a:srgbClr val="FF0000"/>
                </a:solidFill>
              </a:rPr>
              <a:t>3. SIP INVITE (</a:t>
            </a:r>
            <a:r>
              <a:rPr lang="en-US" sz="1400" i="1" dirty="0" smtClean="0">
                <a:solidFill>
                  <a:srgbClr val="FF0000"/>
                </a:solidFill>
              </a:rPr>
              <a:t>RCD</a:t>
            </a:r>
            <a:r>
              <a:rPr lang="en-US" sz="1600" i="1" dirty="0" smtClean="0">
                <a:solidFill>
                  <a:srgbClr val="FF0000"/>
                </a:solidFill>
              </a:rPr>
              <a:t>)</a:t>
            </a:r>
          </a:p>
        </p:txBody>
      </p:sp>
      <p:sp>
        <p:nvSpPr>
          <p:cNvPr id="42" name="TextBox 41"/>
          <p:cNvSpPr txBox="1"/>
          <p:nvPr/>
        </p:nvSpPr>
        <p:spPr>
          <a:xfrm>
            <a:off x="9355069" y="4419627"/>
            <a:ext cx="1383124" cy="738664"/>
          </a:xfrm>
          <a:prstGeom prst="rect">
            <a:avLst/>
          </a:prstGeom>
          <a:noFill/>
        </p:spPr>
        <p:txBody>
          <a:bodyPr wrap="none" rtlCol="0">
            <a:spAutoFit/>
          </a:bodyPr>
          <a:lstStyle/>
          <a:p>
            <a:r>
              <a:rPr lang="en-US" sz="1400" dirty="0" smtClean="0">
                <a:solidFill>
                  <a:srgbClr val="FF0000"/>
                </a:solidFill>
              </a:rPr>
              <a:t>8. SIP INVITE </a:t>
            </a:r>
          </a:p>
          <a:p>
            <a:r>
              <a:rPr lang="en-US" sz="1400" dirty="0" smtClean="0">
                <a:solidFill>
                  <a:srgbClr val="FF0000"/>
                </a:solidFill>
              </a:rPr>
              <a:t> (</a:t>
            </a:r>
            <a:r>
              <a:rPr lang="en-US" sz="1400" dirty="0" err="1" smtClean="0">
                <a:solidFill>
                  <a:srgbClr val="FF0000"/>
                </a:solidFill>
              </a:rPr>
              <a:t>verstat</a:t>
            </a:r>
            <a:r>
              <a:rPr lang="en-US" sz="1400" dirty="0" smtClean="0">
                <a:solidFill>
                  <a:srgbClr val="FF0000"/>
                </a:solidFill>
              </a:rPr>
              <a:t>, display </a:t>
            </a:r>
          </a:p>
          <a:p>
            <a:r>
              <a:rPr lang="en-US" sz="1400" dirty="0">
                <a:solidFill>
                  <a:srgbClr val="FF0000"/>
                </a:solidFill>
              </a:rPr>
              <a:t> </a:t>
            </a:r>
            <a:r>
              <a:rPr lang="en-US" sz="1400" dirty="0" smtClean="0">
                <a:solidFill>
                  <a:srgbClr val="FF0000"/>
                </a:solidFill>
              </a:rPr>
              <a:t> stuff</a:t>
            </a:r>
            <a:r>
              <a:rPr lang="en-US" sz="1400" dirty="0" smtClean="0"/>
              <a:t>) </a:t>
            </a:r>
          </a:p>
        </p:txBody>
      </p:sp>
      <p:sp>
        <p:nvSpPr>
          <p:cNvPr id="44" name="TextBox 43"/>
          <p:cNvSpPr txBox="1"/>
          <p:nvPr/>
        </p:nvSpPr>
        <p:spPr>
          <a:xfrm>
            <a:off x="8229600" y="3742737"/>
            <a:ext cx="2108968" cy="553998"/>
          </a:xfrm>
          <a:prstGeom prst="rect">
            <a:avLst/>
          </a:prstGeom>
          <a:noFill/>
        </p:spPr>
        <p:txBody>
          <a:bodyPr wrap="square" rtlCol="0">
            <a:spAutoFit/>
          </a:bodyPr>
          <a:lstStyle/>
          <a:p>
            <a:r>
              <a:rPr lang="en-US" sz="1400" dirty="0" smtClean="0">
                <a:solidFill>
                  <a:srgbClr val="FF0000"/>
                </a:solidFill>
              </a:rPr>
              <a:t>5. SIP INVITE </a:t>
            </a:r>
          </a:p>
          <a:p>
            <a:r>
              <a:rPr lang="en-US" sz="1400" dirty="0" smtClean="0">
                <a:solidFill>
                  <a:srgbClr val="FF0000"/>
                </a:solidFill>
              </a:rPr>
              <a:t>(</a:t>
            </a:r>
            <a:r>
              <a:rPr lang="en-US" sz="1400" i="1" dirty="0" smtClean="0">
                <a:solidFill>
                  <a:srgbClr val="FF0000"/>
                </a:solidFill>
              </a:rPr>
              <a:t>RCD</a:t>
            </a:r>
            <a:r>
              <a:rPr lang="en-US" sz="1400" dirty="0" smtClean="0">
                <a:solidFill>
                  <a:srgbClr val="FF0000"/>
                </a:solidFill>
              </a:rPr>
              <a:t>, SHAKEN A</a:t>
            </a:r>
            <a:r>
              <a:rPr lang="en-US" sz="1600" dirty="0" smtClean="0">
                <a:solidFill>
                  <a:srgbClr val="FF0000"/>
                </a:solidFill>
              </a:rPr>
              <a:t>). </a:t>
            </a:r>
          </a:p>
        </p:txBody>
      </p:sp>
      <p:sp>
        <p:nvSpPr>
          <p:cNvPr id="45" name="Rounded Rectangle 44"/>
          <p:cNvSpPr/>
          <p:nvPr/>
        </p:nvSpPr>
        <p:spPr>
          <a:xfrm>
            <a:off x="10602987" y="3110519"/>
            <a:ext cx="1097987" cy="499733"/>
          </a:xfrm>
          <a:prstGeom prst="roundRect">
            <a:avLst>
              <a:gd name="adj" fmla="val 50000"/>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3"/>
                </a:solidFill>
              </a:rPr>
              <a:t>CVT</a:t>
            </a:r>
            <a:endParaRPr lang="en-US" b="1" dirty="0">
              <a:solidFill>
                <a:schemeClr val="accent3"/>
              </a:solidFill>
            </a:endParaRPr>
          </a:p>
        </p:txBody>
      </p:sp>
      <p:cxnSp>
        <p:nvCxnSpPr>
          <p:cNvPr id="46" name="Straight Arrow Connector 45"/>
          <p:cNvCxnSpPr>
            <a:stCxn id="45" idx="1"/>
            <a:endCxn id="11" idx="3"/>
          </p:cNvCxnSpPr>
          <p:nvPr/>
        </p:nvCxnSpPr>
        <p:spPr>
          <a:xfrm flipH="1">
            <a:off x="9532763" y="3360386"/>
            <a:ext cx="1070224" cy="1"/>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48" name="TextBox 47"/>
          <p:cNvSpPr txBox="1"/>
          <p:nvPr/>
        </p:nvSpPr>
        <p:spPr>
          <a:xfrm>
            <a:off x="9591787" y="3068017"/>
            <a:ext cx="2108968" cy="954107"/>
          </a:xfrm>
          <a:prstGeom prst="rect">
            <a:avLst/>
          </a:prstGeom>
          <a:noFill/>
        </p:spPr>
        <p:txBody>
          <a:bodyPr wrap="square" rtlCol="0">
            <a:spAutoFit/>
          </a:bodyPr>
          <a:lstStyle/>
          <a:p>
            <a:r>
              <a:rPr lang="en-US" sz="1400" dirty="0" smtClean="0">
                <a:solidFill>
                  <a:srgbClr val="FF0000"/>
                </a:solidFill>
              </a:rPr>
              <a:t>7. Validate </a:t>
            </a:r>
          </a:p>
          <a:p>
            <a:r>
              <a:rPr lang="en-US" sz="1400" dirty="0" smtClean="0">
                <a:solidFill>
                  <a:srgbClr val="FF0000"/>
                </a:solidFill>
              </a:rPr>
              <a:t>Identity </a:t>
            </a:r>
          </a:p>
          <a:p>
            <a:r>
              <a:rPr lang="en-US" sz="1400" dirty="0" smtClean="0">
                <a:solidFill>
                  <a:srgbClr val="FF0000"/>
                </a:solidFill>
              </a:rPr>
              <a:t>(</a:t>
            </a:r>
            <a:r>
              <a:rPr lang="en-US" sz="1400" dirty="0" err="1" smtClean="0">
                <a:solidFill>
                  <a:srgbClr val="FF0000"/>
                </a:solidFill>
              </a:rPr>
              <a:t>TNAuthList</a:t>
            </a:r>
            <a:r>
              <a:rPr lang="en-US" sz="1400" dirty="0" smtClean="0">
                <a:solidFill>
                  <a:srgbClr val="FF0000"/>
                </a:solidFill>
              </a:rPr>
              <a:t>+)</a:t>
            </a:r>
          </a:p>
          <a:p>
            <a:r>
              <a:rPr lang="en-US" sz="1400" dirty="0" smtClean="0">
                <a:solidFill>
                  <a:srgbClr val="FF0000"/>
                </a:solidFill>
              </a:rPr>
              <a:t> </a:t>
            </a:r>
            <a:endParaRPr lang="en-US" sz="1600" dirty="0" smtClean="0">
              <a:solidFill>
                <a:srgbClr val="FF0000"/>
              </a:solidFill>
            </a:endParaRPr>
          </a:p>
        </p:txBody>
      </p:sp>
      <p:sp>
        <p:nvSpPr>
          <p:cNvPr id="52" name="TextBox 51"/>
          <p:cNvSpPr txBox="1"/>
          <p:nvPr/>
        </p:nvSpPr>
        <p:spPr>
          <a:xfrm>
            <a:off x="8229600" y="2553645"/>
            <a:ext cx="2108968" cy="307777"/>
          </a:xfrm>
          <a:prstGeom prst="rect">
            <a:avLst/>
          </a:prstGeom>
          <a:noFill/>
        </p:spPr>
        <p:txBody>
          <a:bodyPr wrap="square" rtlCol="0">
            <a:spAutoFit/>
          </a:bodyPr>
          <a:lstStyle/>
          <a:p>
            <a:r>
              <a:rPr lang="en-US" sz="1400" dirty="0" smtClean="0">
                <a:solidFill>
                  <a:srgbClr val="FF0000"/>
                </a:solidFill>
              </a:rPr>
              <a:t>6.  Get Certificate</a:t>
            </a:r>
            <a:endParaRPr lang="en-US" sz="1600" dirty="0" smtClean="0">
              <a:solidFill>
                <a:srgbClr val="FF0000"/>
              </a:solidFill>
            </a:endParaRPr>
          </a:p>
        </p:txBody>
      </p:sp>
      <p:cxnSp>
        <p:nvCxnSpPr>
          <p:cNvPr id="53" name="Straight Arrow Connector 52"/>
          <p:cNvCxnSpPr/>
          <p:nvPr/>
        </p:nvCxnSpPr>
        <p:spPr>
          <a:xfrm>
            <a:off x="8926318" y="2196224"/>
            <a:ext cx="0" cy="914295"/>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51" name="L-Shape 50"/>
          <p:cNvSpPr/>
          <p:nvPr/>
        </p:nvSpPr>
        <p:spPr>
          <a:xfrm rot="10800000">
            <a:off x="529566" y="1415662"/>
            <a:ext cx="6328434" cy="4671996"/>
          </a:xfrm>
          <a:prstGeom prst="corner">
            <a:avLst>
              <a:gd name="adj1" fmla="val 34327"/>
              <a:gd name="adj2" fmla="val 50976"/>
            </a:avLst>
          </a:prstGeom>
          <a:noFill/>
          <a:ln>
            <a:solidFill>
              <a:schemeClr val="accent3"/>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TextBox 57"/>
          <p:cNvSpPr txBox="1"/>
          <p:nvPr/>
        </p:nvSpPr>
        <p:spPr>
          <a:xfrm flipH="1">
            <a:off x="213016" y="2722472"/>
            <a:ext cx="1524000" cy="338554"/>
          </a:xfrm>
          <a:prstGeom prst="rect">
            <a:avLst/>
          </a:prstGeom>
          <a:noFill/>
        </p:spPr>
        <p:txBody>
          <a:bodyPr wrap="square" rtlCol="0">
            <a:spAutoFit/>
          </a:bodyPr>
          <a:lstStyle/>
          <a:p>
            <a:pPr algn="ctr"/>
            <a:r>
              <a:rPr lang="en-US" sz="1600" dirty="0" smtClean="0"/>
              <a:t>TNSP</a:t>
            </a:r>
          </a:p>
        </p:txBody>
      </p:sp>
      <p:cxnSp>
        <p:nvCxnSpPr>
          <p:cNvPr id="60" name="Straight Arrow Connector 59"/>
          <p:cNvCxnSpPr>
            <a:stCxn id="64" idx="3"/>
          </p:cNvCxnSpPr>
          <p:nvPr/>
        </p:nvCxnSpPr>
        <p:spPr>
          <a:xfrm>
            <a:off x="2039661" y="2546562"/>
            <a:ext cx="0" cy="860175"/>
          </a:xfrm>
          <a:prstGeom prst="straightConnector1">
            <a:avLst/>
          </a:prstGeom>
          <a:ln w="28575" cmpd="sng">
            <a:solidFill>
              <a:srgbClr val="3366FF"/>
            </a:solidFill>
            <a:prstDash val="dashDot"/>
            <a:headEnd type="arrow"/>
            <a:tailEnd type="arrow"/>
          </a:ln>
        </p:spPr>
        <p:style>
          <a:lnRef idx="2">
            <a:schemeClr val="accent1"/>
          </a:lnRef>
          <a:fillRef idx="0">
            <a:schemeClr val="accent1"/>
          </a:fillRef>
          <a:effectRef idx="1">
            <a:schemeClr val="accent1"/>
          </a:effectRef>
          <a:fontRef idx="minor">
            <a:schemeClr val="tx1"/>
          </a:fontRef>
        </p:style>
      </p:cxnSp>
      <p:sp>
        <p:nvSpPr>
          <p:cNvPr id="63" name="TextBox 62"/>
          <p:cNvSpPr txBox="1"/>
          <p:nvPr/>
        </p:nvSpPr>
        <p:spPr>
          <a:xfrm>
            <a:off x="2046011" y="3051839"/>
            <a:ext cx="1759904" cy="307777"/>
          </a:xfrm>
          <a:prstGeom prst="rect">
            <a:avLst/>
          </a:prstGeom>
          <a:noFill/>
        </p:spPr>
        <p:txBody>
          <a:bodyPr wrap="none" rtlCol="0">
            <a:spAutoFit/>
          </a:bodyPr>
          <a:lstStyle/>
          <a:p>
            <a:r>
              <a:rPr lang="en-US" sz="1400" dirty="0" smtClean="0"/>
              <a:t>0.  Get/Configure TNs</a:t>
            </a:r>
          </a:p>
        </p:txBody>
      </p:sp>
      <p:sp>
        <p:nvSpPr>
          <p:cNvPr id="64" name="Magnetic Disk 63"/>
          <p:cNvSpPr/>
          <p:nvPr/>
        </p:nvSpPr>
        <p:spPr>
          <a:xfrm>
            <a:off x="1324638" y="1598578"/>
            <a:ext cx="1430046" cy="947984"/>
          </a:xfrm>
          <a:prstGeom prst="flowChartMagneticDisk">
            <a:avLst/>
          </a:prstGeom>
          <a:solidFill>
            <a:srgbClr val="2D53CD"/>
          </a:solidFill>
          <a:ln>
            <a:solidFill>
              <a:srgbClr val="0000FF"/>
            </a:solidFill>
          </a:ln>
        </p:spPr>
        <p:style>
          <a:lnRef idx="1">
            <a:schemeClr val="accent1"/>
          </a:lnRef>
          <a:fillRef idx="3">
            <a:schemeClr val="accent1"/>
          </a:fillRef>
          <a:effectRef idx="2">
            <a:schemeClr val="accent1"/>
          </a:effectRef>
          <a:fontRef idx="minor">
            <a:schemeClr val="lt1"/>
          </a:fontRef>
        </p:style>
        <p:txBody>
          <a:bodyPr/>
          <a:lstStyle/>
          <a:p>
            <a:pPr algn="ctr"/>
            <a:r>
              <a:rPr lang="en-US" sz="1200" dirty="0" smtClean="0">
                <a:solidFill>
                  <a:schemeClr val="bg1"/>
                </a:solidFill>
              </a:rPr>
              <a:t>SPC’s</a:t>
            </a:r>
          </a:p>
          <a:p>
            <a:pPr algn="ctr"/>
            <a:r>
              <a:rPr lang="en-US" sz="1200" dirty="0" smtClean="0">
                <a:solidFill>
                  <a:schemeClr val="bg1"/>
                </a:solidFill>
              </a:rPr>
              <a:t>Assigned to </a:t>
            </a:r>
          </a:p>
          <a:p>
            <a:pPr algn="ctr"/>
            <a:r>
              <a:rPr lang="en-US" sz="1200" dirty="0" smtClean="0">
                <a:solidFill>
                  <a:schemeClr val="bg1"/>
                </a:solidFill>
              </a:rPr>
              <a:t>TN Customers</a:t>
            </a:r>
            <a:endParaRPr lang="en-US" sz="1200" dirty="0">
              <a:solidFill>
                <a:schemeClr val="bg1"/>
              </a:solidFill>
            </a:endParaRPr>
          </a:p>
        </p:txBody>
      </p:sp>
      <p:sp>
        <p:nvSpPr>
          <p:cNvPr id="65" name="TextBox 64"/>
          <p:cNvSpPr txBox="1"/>
          <p:nvPr/>
        </p:nvSpPr>
        <p:spPr>
          <a:xfrm>
            <a:off x="746416" y="3550541"/>
            <a:ext cx="2453968" cy="338554"/>
          </a:xfrm>
          <a:prstGeom prst="rect">
            <a:avLst/>
          </a:prstGeom>
          <a:solidFill>
            <a:srgbClr val="7ABFFF"/>
          </a:solidFill>
          <a:ln>
            <a:solidFill>
              <a:srgbClr val="2658C3"/>
            </a:solidFill>
          </a:ln>
        </p:spPr>
        <p:txBody>
          <a:bodyPr wrap="square" rtlCol="0">
            <a:spAutoFit/>
          </a:bodyPr>
          <a:lstStyle/>
          <a:p>
            <a:pPr algn="ctr"/>
            <a:r>
              <a:rPr lang="en-US" sz="1600" dirty="0" smtClean="0"/>
              <a:t>Assigned TNs</a:t>
            </a:r>
            <a:endParaRPr lang="en-US" sz="1600" dirty="0"/>
          </a:p>
        </p:txBody>
      </p:sp>
      <p:sp>
        <p:nvSpPr>
          <p:cNvPr id="68" name="Magnetic Disk 67"/>
          <p:cNvSpPr/>
          <p:nvPr/>
        </p:nvSpPr>
        <p:spPr>
          <a:xfrm>
            <a:off x="4655298" y="64679"/>
            <a:ext cx="1234945" cy="1234444"/>
          </a:xfrm>
          <a:prstGeom prst="flowChartMagneticDisk">
            <a:avLst/>
          </a:prstGeom>
          <a:solidFill>
            <a:srgbClr val="7ABFFF"/>
          </a:solidFill>
          <a:ln>
            <a:solidFill>
              <a:srgbClr val="3366FF"/>
            </a:solidFill>
          </a:ln>
        </p:spPr>
        <p:style>
          <a:lnRef idx="1">
            <a:schemeClr val="accent1"/>
          </a:lnRef>
          <a:fillRef idx="3">
            <a:schemeClr val="accent1"/>
          </a:fillRef>
          <a:effectRef idx="2">
            <a:schemeClr val="accent1"/>
          </a:effectRef>
          <a:fontRef idx="minor">
            <a:schemeClr val="lt1"/>
          </a:fontRef>
        </p:style>
        <p:txBody>
          <a:bodyPr/>
          <a:lstStyle/>
          <a:p>
            <a:pPr algn="ctr"/>
            <a:r>
              <a:rPr lang="en-US" sz="1400" i="1" dirty="0" smtClean="0">
                <a:solidFill>
                  <a:srgbClr val="33383A"/>
                </a:solidFill>
              </a:rPr>
              <a:t>TNSP Assigned TNs  </a:t>
            </a:r>
          </a:p>
          <a:p>
            <a:pPr algn="ctr"/>
            <a:r>
              <a:rPr lang="en-US" sz="1400" i="1" dirty="0" smtClean="0">
                <a:solidFill>
                  <a:srgbClr val="33383A"/>
                </a:solidFill>
              </a:rPr>
              <a:t>DBs</a:t>
            </a:r>
            <a:endParaRPr lang="en-US" sz="1400" i="1" dirty="0">
              <a:solidFill>
                <a:srgbClr val="33383A"/>
              </a:solidFill>
            </a:endParaRPr>
          </a:p>
        </p:txBody>
      </p:sp>
      <p:cxnSp>
        <p:nvCxnSpPr>
          <p:cNvPr id="71" name="Straight Arrow Connector 70"/>
          <p:cNvCxnSpPr/>
          <p:nvPr/>
        </p:nvCxnSpPr>
        <p:spPr>
          <a:xfrm flipH="1">
            <a:off x="2667000" y="1061289"/>
            <a:ext cx="1952871" cy="635202"/>
          </a:xfrm>
          <a:prstGeom prst="straightConnector1">
            <a:avLst/>
          </a:prstGeom>
          <a:ln w="28575" cmpd="sng">
            <a:solidFill>
              <a:srgbClr val="3366FF"/>
            </a:solidFill>
            <a:prstDash val="dashDot"/>
            <a:headEnd type="arrow"/>
            <a:tailEnd type="arrow"/>
          </a:ln>
        </p:spPr>
        <p:style>
          <a:lnRef idx="2">
            <a:schemeClr val="accent1"/>
          </a:lnRef>
          <a:fillRef idx="0">
            <a:schemeClr val="accent1"/>
          </a:fillRef>
          <a:effectRef idx="1">
            <a:schemeClr val="accent1"/>
          </a:effectRef>
          <a:fontRef idx="minor">
            <a:schemeClr val="tx1"/>
          </a:fontRef>
        </p:style>
      </p:cxnSp>
      <p:sp>
        <p:nvSpPr>
          <p:cNvPr id="81" name="Rounded Rectangle 80"/>
          <p:cNvSpPr/>
          <p:nvPr/>
        </p:nvSpPr>
        <p:spPr>
          <a:xfrm>
            <a:off x="2086638" y="5095774"/>
            <a:ext cx="1238519" cy="375935"/>
          </a:xfrm>
          <a:prstGeom prst="roundRect">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3"/>
                </a:solidFill>
              </a:rPr>
              <a:t>TNC-AS</a:t>
            </a:r>
            <a:endParaRPr lang="en-US" b="1" dirty="0">
              <a:solidFill>
                <a:schemeClr val="accent3"/>
              </a:solidFill>
            </a:endParaRPr>
          </a:p>
        </p:txBody>
      </p:sp>
      <p:sp>
        <p:nvSpPr>
          <p:cNvPr id="82" name="Rounded Rectangle 81"/>
          <p:cNvSpPr/>
          <p:nvPr/>
        </p:nvSpPr>
        <p:spPr>
          <a:xfrm>
            <a:off x="2047740" y="5808281"/>
            <a:ext cx="1238519" cy="448797"/>
          </a:xfrm>
          <a:prstGeom prst="roundRect">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accent3"/>
                </a:solidFill>
              </a:rPr>
              <a:t>TNC-KMS</a:t>
            </a:r>
            <a:endParaRPr lang="en-US" b="1" dirty="0">
              <a:solidFill>
                <a:schemeClr val="accent3"/>
              </a:solidFill>
            </a:endParaRPr>
          </a:p>
        </p:txBody>
      </p:sp>
      <p:cxnSp>
        <p:nvCxnSpPr>
          <p:cNvPr id="89" name="Straight Arrow Connector 88"/>
          <p:cNvCxnSpPr/>
          <p:nvPr/>
        </p:nvCxnSpPr>
        <p:spPr>
          <a:xfrm>
            <a:off x="2720600" y="4712589"/>
            <a:ext cx="0" cy="412916"/>
          </a:xfrm>
          <a:prstGeom prst="straightConnector1">
            <a:avLst/>
          </a:prstGeom>
          <a:ln>
            <a:solidFill>
              <a:srgbClr val="333333"/>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92" name="Straight Arrow Connector 91"/>
          <p:cNvCxnSpPr/>
          <p:nvPr/>
        </p:nvCxnSpPr>
        <p:spPr>
          <a:xfrm>
            <a:off x="2754684" y="5454719"/>
            <a:ext cx="0" cy="412916"/>
          </a:xfrm>
          <a:prstGeom prst="straightConnector1">
            <a:avLst/>
          </a:prstGeom>
          <a:ln>
            <a:solidFill>
              <a:srgbClr val="333333"/>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105" name="Rounded Rectangle 104"/>
          <p:cNvSpPr/>
          <p:nvPr/>
        </p:nvSpPr>
        <p:spPr>
          <a:xfrm>
            <a:off x="5755924" y="5443866"/>
            <a:ext cx="1027620" cy="499733"/>
          </a:xfrm>
          <a:prstGeom prst="roundRect">
            <a:avLst>
              <a:gd name="adj" fmla="val 50000"/>
            </a:avLst>
          </a:prstGeom>
          <a:solidFill>
            <a:schemeClr val="bg1">
              <a:lumMod val="9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accent3"/>
                </a:solidFill>
              </a:rPr>
              <a:t>STI-VS</a:t>
            </a:r>
          </a:p>
        </p:txBody>
      </p:sp>
      <p:sp>
        <p:nvSpPr>
          <p:cNvPr id="107" name="TextBox 106"/>
          <p:cNvSpPr txBox="1"/>
          <p:nvPr/>
        </p:nvSpPr>
        <p:spPr>
          <a:xfrm>
            <a:off x="2039661" y="4780392"/>
            <a:ext cx="2108968" cy="307777"/>
          </a:xfrm>
          <a:prstGeom prst="rect">
            <a:avLst/>
          </a:prstGeom>
          <a:noFill/>
        </p:spPr>
        <p:txBody>
          <a:bodyPr wrap="square" rtlCol="0">
            <a:spAutoFit/>
          </a:bodyPr>
          <a:lstStyle/>
          <a:p>
            <a:r>
              <a:rPr lang="en-US" sz="1400" b="1" i="1" dirty="0" smtClean="0">
                <a:solidFill>
                  <a:srgbClr val="FF0000"/>
                </a:solidFill>
              </a:rPr>
              <a:t>1.1. SIP INVITE </a:t>
            </a:r>
            <a:endParaRPr lang="en-US" sz="1600" b="1" i="1" dirty="0" smtClean="0">
              <a:solidFill>
                <a:srgbClr val="FF0000"/>
              </a:solidFill>
            </a:endParaRPr>
          </a:p>
        </p:txBody>
      </p:sp>
      <p:sp>
        <p:nvSpPr>
          <p:cNvPr id="108" name="TextBox 107"/>
          <p:cNvSpPr txBox="1"/>
          <p:nvPr/>
        </p:nvSpPr>
        <p:spPr>
          <a:xfrm>
            <a:off x="582195" y="5322623"/>
            <a:ext cx="1369482" cy="338554"/>
          </a:xfrm>
          <a:prstGeom prst="rect">
            <a:avLst/>
          </a:prstGeom>
          <a:solidFill>
            <a:srgbClr val="7ABFFF"/>
          </a:solidFill>
          <a:ln>
            <a:solidFill>
              <a:srgbClr val="2658C3"/>
            </a:solidFill>
          </a:ln>
        </p:spPr>
        <p:txBody>
          <a:bodyPr wrap="square" rtlCol="0">
            <a:spAutoFit/>
          </a:bodyPr>
          <a:lstStyle/>
          <a:p>
            <a:pPr algn="ctr"/>
            <a:r>
              <a:rPr lang="en-US" sz="1600" dirty="0" smtClean="0"/>
              <a:t>TN RCD</a:t>
            </a:r>
            <a:endParaRPr lang="en-US" sz="1600" dirty="0"/>
          </a:p>
        </p:txBody>
      </p:sp>
      <p:sp>
        <p:nvSpPr>
          <p:cNvPr id="109" name="TextBox 108"/>
          <p:cNvSpPr txBox="1"/>
          <p:nvPr/>
        </p:nvSpPr>
        <p:spPr>
          <a:xfrm>
            <a:off x="6094365" y="5933770"/>
            <a:ext cx="2108968" cy="307777"/>
          </a:xfrm>
          <a:prstGeom prst="rect">
            <a:avLst/>
          </a:prstGeom>
          <a:noFill/>
        </p:spPr>
        <p:txBody>
          <a:bodyPr wrap="square" rtlCol="0">
            <a:spAutoFit/>
          </a:bodyPr>
          <a:lstStyle/>
          <a:p>
            <a:r>
              <a:rPr lang="en-US" sz="1400" i="1" dirty="0" smtClean="0">
                <a:solidFill>
                  <a:srgbClr val="FF0000"/>
                </a:solidFill>
              </a:rPr>
              <a:t>2.3.  Get Certificate</a:t>
            </a:r>
            <a:endParaRPr lang="en-US" sz="1600" i="1" dirty="0" smtClean="0">
              <a:solidFill>
                <a:srgbClr val="FF0000"/>
              </a:solidFill>
            </a:endParaRPr>
          </a:p>
        </p:txBody>
      </p:sp>
      <p:sp>
        <p:nvSpPr>
          <p:cNvPr id="116" name="TextBox 115"/>
          <p:cNvSpPr txBox="1"/>
          <p:nvPr/>
        </p:nvSpPr>
        <p:spPr>
          <a:xfrm>
            <a:off x="4346786" y="5300450"/>
            <a:ext cx="2108968" cy="338554"/>
          </a:xfrm>
          <a:prstGeom prst="rect">
            <a:avLst/>
          </a:prstGeom>
          <a:noFill/>
        </p:spPr>
        <p:txBody>
          <a:bodyPr wrap="square" rtlCol="0">
            <a:spAutoFit/>
          </a:bodyPr>
          <a:lstStyle/>
          <a:p>
            <a:r>
              <a:rPr lang="en-US" sz="1400" dirty="0" smtClean="0">
                <a:solidFill>
                  <a:srgbClr val="FF0000"/>
                </a:solidFill>
              </a:rPr>
              <a:t>2.1. </a:t>
            </a:r>
            <a:r>
              <a:rPr lang="en-US" sz="1400" i="1" dirty="0" smtClean="0">
                <a:solidFill>
                  <a:srgbClr val="FF0000"/>
                </a:solidFill>
              </a:rPr>
              <a:t>SIP INVITE (RCD</a:t>
            </a:r>
            <a:r>
              <a:rPr lang="en-US" sz="1600" i="1" dirty="0" smtClean="0">
                <a:solidFill>
                  <a:srgbClr val="FF0000"/>
                </a:solidFill>
              </a:rPr>
              <a:t>)</a:t>
            </a:r>
          </a:p>
        </p:txBody>
      </p:sp>
      <p:cxnSp>
        <p:nvCxnSpPr>
          <p:cNvPr id="117" name="Straight Arrow Connector 116"/>
          <p:cNvCxnSpPr/>
          <p:nvPr/>
        </p:nvCxnSpPr>
        <p:spPr>
          <a:xfrm>
            <a:off x="5755924" y="5059599"/>
            <a:ext cx="492476" cy="418226"/>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121" name="Elbow Connector 120"/>
          <p:cNvCxnSpPr/>
          <p:nvPr/>
        </p:nvCxnSpPr>
        <p:spPr>
          <a:xfrm rot="10800000">
            <a:off x="5890243" y="554907"/>
            <a:ext cx="5599968" cy="2555613"/>
          </a:xfrm>
          <a:prstGeom prst="bentConnector3">
            <a:avLst>
              <a:gd name="adj1" fmla="val 6707"/>
            </a:avLst>
          </a:prstGeom>
          <a:ln w="28575" cmpd="sng">
            <a:solidFill>
              <a:srgbClr val="3366FF"/>
            </a:solidFill>
            <a:tailEnd type="arrow"/>
          </a:ln>
        </p:spPr>
        <p:style>
          <a:lnRef idx="2">
            <a:schemeClr val="accent1"/>
          </a:lnRef>
          <a:fillRef idx="0">
            <a:schemeClr val="accent1"/>
          </a:fillRef>
          <a:effectRef idx="1">
            <a:schemeClr val="accent1"/>
          </a:effectRef>
          <a:fontRef idx="minor">
            <a:schemeClr val="tx1"/>
          </a:fontRef>
        </p:style>
      </p:cxnSp>
      <p:sp>
        <p:nvSpPr>
          <p:cNvPr id="137" name="Rounded Rectangle 136"/>
          <p:cNvSpPr/>
          <p:nvPr/>
        </p:nvSpPr>
        <p:spPr>
          <a:xfrm>
            <a:off x="3528277" y="6306603"/>
            <a:ext cx="1026213" cy="527181"/>
          </a:xfrm>
          <a:prstGeom prst="roundRect">
            <a:avLst/>
          </a:prstGeom>
          <a:solidFill>
            <a:schemeClr val="bg1">
              <a:lumMod val="8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accent3"/>
                </a:solidFill>
              </a:rPr>
              <a:t>STI-CA</a:t>
            </a:r>
          </a:p>
        </p:txBody>
      </p:sp>
      <p:sp>
        <p:nvSpPr>
          <p:cNvPr id="140" name="Rounded Rectangle 139"/>
          <p:cNvSpPr/>
          <p:nvPr/>
        </p:nvSpPr>
        <p:spPr>
          <a:xfrm>
            <a:off x="5006165" y="6172304"/>
            <a:ext cx="857503" cy="584508"/>
          </a:xfrm>
          <a:prstGeom prst="roundRect">
            <a:avLst/>
          </a:prstGeom>
          <a:solidFill>
            <a:schemeClr val="bg1">
              <a:lumMod val="85000"/>
            </a:schemeClr>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tx1"/>
                </a:solidFill>
              </a:rPr>
              <a:t>STI-CR</a:t>
            </a:r>
          </a:p>
        </p:txBody>
      </p:sp>
      <p:cxnSp>
        <p:nvCxnSpPr>
          <p:cNvPr id="141" name="Straight Arrow Connector 140"/>
          <p:cNvCxnSpPr>
            <a:stCxn id="137" idx="1"/>
            <a:endCxn id="82" idx="2"/>
          </p:cNvCxnSpPr>
          <p:nvPr/>
        </p:nvCxnSpPr>
        <p:spPr>
          <a:xfrm flipH="1" flipV="1">
            <a:off x="2667000" y="6257078"/>
            <a:ext cx="861277" cy="313116"/>
          </a:xfrm>
          <a:prstGeom prst="straightConnector1">
            <a:avLst/>
          </a:prstGeom>
          <a:ln>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144" name="Straight Arrow Connector 143"/>
          <p:cNvCxnSpPr>
            <a:endCxn id="140" idx="1"/>
          </p:cNvCxnSpPr>
          <p:nvPr/>
        </p:nvCxnSpPr>
        <p:spPr>
          <a:xfrm flipV="1">
            <a:off x="4586427" y="6464558"/>
            <a:ext cx="419738" cy="105636"/>
          </a:xfrm>
          <a:prstGeom prst="straightConnector1">
            <a:avLst/>
          </a:prstGeom>
          <a:ln>
            <a:solidFill>
              <a:srgbClr val="333333"/>
            </a:solidFill>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147" name="Straight Arrow Connector 146"/>
          <p:cNvCxnSpPr/>
          <p:nvPr/>
        </p:nvCxnSpPr>
        <p:spPr>
          <a:xfrm flipH="1">
            <a:off x="5662260" y="5889756"/>
            <a:ext cx="432105" cy="237187"/>
          </a:xfrm>
          <a:prstGeom prst="straightConnector1">
            <a:avLst/>
          </a:prstGeom>
          <a:ln>
            <a:solidFill>
              <a:srgbClr val="FF0000"/>
            </a:solidFill>
            <a:headEnd type="arrow"/>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8079801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6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P spid="10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AB224B-1C7C-314D-AC29-E08A199F307D}"/>
              </a:ext>
            </a:extLst>
          </p:cNvPr>
          <p:cNvSpPr>
            <a:spLocks noGrp="1"/>
          </p:cNvSpPr>
          <p:nvPr>
            <p:ph type="title"/>
          </p:nvPr>
        </p:nvSpPr>
        <p:spPr>
          <a:xfrm>
            <a:off x="389563" y="325751"/>
            <a:ext cx="9516437" cy="564257"/>
          </a:xfrm>
        </p:spPr>
        <p:txBody>
          <a:bodyPr/>
          <a:lstStyle/>
          <a:p>
            <a:r>
              <a:rPr lang="en-US" dirty="0" smtClean="0"/>
              <a:t>Scenario (2)</a:t>
            </a:r>
            <a:endParaRPr lang="en-US" dirty="0"/>
          </a:p>
        </p:txBody>
      </p:sp>
      <p:sp>
        <p:nvSpPr>
          <p:cNvPr id="3" name="Content Placeholder 2">
            <a:extLst>
              <a:ext uri="{FF2B5EF4-FFF2-40B4-BE49-F238E27FC236}">
                <a16:creationId xmlns:a16="http://schemas.microsoft.com/office/drawing/2014/main" xmlns="" id="{46093C6C-3F8F-3A47-ACB2-D8DC1BD5DDE3}"/>
              </a:ext>
            </a:extLst>
          </p:cNvPr>
          <p:cNvSpPr>
            <a:spLocks noGrp="1"/>
          </p:cNvSpPr>
          <p:nvPr>
            <p:ph idx="1"/>
          </p:nvPr>
        </p:nvSpPr>
        <p:spPr>
          <a:xfrm>
            <a:off x="539750" y="1219200"/>
            <a:ext cx="10515600" cy="3962400"/>
          </a:xfrm>
        </p:spPr>
        <p:txBody>
          <a:bodyPr>
            <a:normAutofit fontScale="85000" lnSpcReduction="20000"/>
          </a:bodyPr>
          <a:lstStyle/>
          <a:p>
            <a:pPr marL="0" indent="0">
              <a:lnSpc>
                <a:spcPct val="120000"/>
              </a:lnSpc>
              <a:buNone/>
            </a:pPr>
            <a:r>
              <a:rPr lang="en-US" dirty="0" smtClean="0"/>
              <a:t>Originating </a:t>
            </a:r>
            <a:r>
              <a:rPr lang="en-US" dirty="0"/>
              <a:t>SP is not the TN </a:t>
            </a:r>
            <a:r>
              <a:rPr lang="en-US" dirty="0" smtClean="0"/>
              <a:t>Provider.   Originating SP has a direct relationship with the TN Customer. </a:t>
            </a:r>
          </a:p>
          <a:p>
            <a:pPr marL="0" indent="0">
              <a:lnSpc>
                <a:spcPct val="120000"/>
              </a:lnSpc>
              <a:buNone/>
            </a:pPr>
            <a:r>
              <a:rPr lang="en-US" dirty="0" smtClean="0"/>
              <a:t>OSP should </a:t>
            </a:r>
            <a:r>
              <a:rPr lang="en-US" dirty="0"/>
              <a:t>not require an Identity header field in the INVITE from the TN </a:t>
            </a:r>
            <a:r>
              <a:rPr lang="en-US" dirty="0" smtClean="0"/>
              <a:t>customer:</a:t>
            </a:r>
          </a:p>
          <a:p>
            <a:pPr lvl="1">
              <a:lnSpc>
                <a:spcPct val="120000"/>
              </a:lnSpc>
            </a:pPr>
            <a:r>
              <a:rPr lang="en-US" dirty="0" smtClean="0"/>
              <a:t>Originating SP may allow a TN Customer to provide an Identity header field with an RCD </a:t>
            </a:r>
            <a:r>
              <a:rPr lang="en-US" dirty="0" err="1" smtClean="0"/>
              <a:t>PASSport</a:t>
            </a:r>
            <a:r>
              <a:rPr lang="en-US" dirty="0" smtClean="0"/>
              <a:t>. </a:t>
            </a:r>
          </a:p>
          <a:p>
            <a:pPr lvl="1">
              <a:lnSpc>
                <a:spcPct val="120000"/>
              </a:lnSpc>
            </a:pPr>
            <a:r>
              <a:rPr lang="en-US" dirty="0"/>
              <a:t>OSP </a:t>
            </a:r>
            <a:r>
              <a:rPr lang="en-US" dirty="0" smtClean="0"/>
              <a:t>should add a SIP Identity </a:t>
            </a:r>
            <a:r>
              <a:rPr lang="en-US" dirty="0"/>
              <a:t>header </a:t>
            </a:r>
            <a:r>
              <a:rPr lang="en-US" dirty="0" smtClean="0"/>
              <a:t>field with Attestation “A”.</a:t>
            </a:r>
          </a:p>
          <a:p>
            <a:pPr lvl="1">
              <a:lnSpc>
                <a:spcPct val="120000"/>
              </a:lnSpc>
            </a:pPr>
            <a:r>
              <a:rPr lang="en-US" dirty="0" smtClean="0"/>
              <a:t>Terminating </a:t>
            </a:r>
            <a:r>
              <a:rPr lang="en-US" dirty="0"/>
              <a:t>SP receives </a:t>
            </a:r>
            <a:r>
              <a:rPr lang="en-US" dirty="0" smtClean="0"/>
              <a:t>only one </a:t>
            </a:r>
            <a:r>
              <a:rPr lang="en-US" dirty="0"/>
              <a:t>Identity header field with a SHAKEN </a:t>
            </a:r>
            <a:r>
              <a:rPr lang="en-US" dirty="0" err="1"/>
              <a:t>PASSporT</a:t>
            </a:r>
            <a:r>
              <a:rPr lang="en-US" dirty="0"/>
              <a:t>. </a:t>
            </a:r>
          </a:p>
          <a:p>
            <a:pPr lvl="1">
              <a:lnSpc>
                <a:spcPct val="120000"/>
              </a:lnSpc>
            </a:pPr>
            <a:r>
              <a:rPr lang="en-US" dirty="0"/>
              <a:t>Terminating SP may also receive additional Identity header fields with other </a:t>
            </a:r>
            <a:r>
              <a:rPr lang="en-US" dirty="0" err="1"/>
              <a:t>PASSporTs</a:t>
            </a:r>
            <a:r>
              <a:rPr lang="en-US" dirty="0"/>
              <a:t> such as RCD (and Divert).</a:t>
            </a:r>
          </a:p>
          <a:p>
            <a:pPr>
              <a:lnSpc>
                <a:spcPct val="120000"/>
              </a:lnSpc>
            </a:pPr>
            <a:endParaRPr lang="en-US" dirty="0" smtClean="0"/>
          </a:p>
          <a:p>
            <a:pPr>
              <a:lnSpc>
                <a:spcPct val="120000"/>
              </a:lnSpc>
            </a:pPr>
            <a:endParaRPr lang="en-US" dirty="0" smtClean="0"/>
          </a:p>
          <a:p>
            <a:pPr>
              <a:lnSpc>
                <a:spcPct val="120000"/>
              </a:lnSpc>
            </a:pPr>
            <a:endParaRPr lang="en-US" dirty="0"/>
          </a:p>
          <a:p>
            <a:pPr lvl="1"/>
            <a:endParaRPr lang="en-US" dirty="0"/>
          </a:p>
          <a:p>
            <a:pPr marL="457200" lvl="1" indent="0">
              <a:buNone/>
            </a:pPr>
            <a:endParaRPr lang="en-US" dirty="0"/>
          </a:p>
        </p:txBody>
      </p:sp>
      <p:sp>
        <p:nvSpPr>
          <p:cNvPr id="5" name="Slide Number Placeholder 4">
            <a:extLst>
              <a:ext uri="{FF2B5EF4-FFF2-40B4-BE49-F238E27FC236}">
                <a16:creationId xmlns:a16="http://schemas.microsoft.com/office/drawing/2014/main" xmlns="" id="{3707FE69-FFB1-D549-9FDF-736067FAE0D2}"/>
              </a:ext>
            </a:extLst>
          </p:cNvPr>
          <p:cNvSpPr>
            <a:spLocks noGrp="1"/>
          </p:cNvSpPr>
          <p:nvPr>
            <p:ph type="sldNum" sz="quarter" idx="4"/>
          </p:nvPr>
        </p:nvSpPr>
        <p:spPr/>
        <p:txBody>
          <a:bodyPr/>
          <a:lstStyle/>
          <a:p>
            <a:fld id="{23331C8C-FA04-451E-8E18-09B309337E5D}" type="slidenum">
              <a:rPr lang="en-US" smtClean="0"/>
              <a:pPr/>
              <a:t>9</a:t>
            </a:fld>
            <a:endParaRPr lang="en-US" dirty="0"/>
          </a:p>
        </p:txBody>
      </p:sp>
    </p:spTree>
    <p:extLst>
      <p:ext uri="{BB962C8B-B14F-4D97-AF65-F5344CB8AC3E}">
        <p14:creationId xmlns:p14="http://schemas.microsoft.com/office/powerpoint/2010/main" val="398440022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IO_FALLBACK_LAYOUT" val="1"/>
  <p:tag name="MIO_SHOW_DATE" val="False"/>
  <p:tag name="MIO_SHOW_FOOTER" val="True"/>
  <p:tag name="MIO_SHOW_PAGENUMBER" val="True"/>
  <p:tag name="MIO_AVOID_BLANK_LAYOUT" val="True"/>
  <p:tag name="MIO_NUMBER_OF_VALID_LAYOUTS" val="9"/>
  <p:tag name="MIO_PRESI_FIRST_SLIDENUMBER" val="1"/>
  <p:tag name="MIO_MST_COLOR_1" val="102,113,117,Dark 1"/>
  <p:tag name="MIO_MST_COLOR_2" val="255,255,255,Light 1"/>
  <p:tag name="MIO_MST_COLOR_3" val="102,113,117,Dark 2"/>
  <p:tag name="MIO_MST_COLOR_4" val="192,0,0,Light 2"/>
  <p:tag name="MIO_MST_COLOR_5" val="192,0,0,Accent 1"/>
  <p:tag name="MIO_MST_COLOR_6" val="76,84,87,Accent 2"/>
  <p:tag name="MIO_MST_COLOR_7" val="51,56,58,Accent 3"/>
  <p:tag name="MIO_MST_COLOR_8" val="127,127,127,Accent 4"/>
  <p:tag name="MIO_MST_COLOR_9" val="76,84,87,Accent 5"/>
  <p:tag name="MIO_MST_COLOR_10" val="102,113,117,Accent 6"/>
  <p:tag name="MIO_MST_COLOR_11" val="192,0,0,"/>
  <p:tag name="MIO_MST_COLOR_12" val="102,113,117,"/>
  <p:tag name="MIO_HDS" val="True"/>
  <p:tag name="MIO_EK" val="0"/>
  <p:tag name="MIO_EKGUID" val="48b96ea6-aecc-412f-b844-15a9b2d49906"/>
  <p:tag name="MIO_UPDATE" val="True"/>
  <p:tag name="MIO_VERSION" val="16.06.2016 10:45:08"/>
  <p:tag name="MIO_DBID" val="180656F9-7CE2-448E-86F6-B3E6B7DF2737"/>
  <p:tag name="MIO_LASTDOWNLOADED" val="16.06.2016 11:03:08"/>
  <p:tag name="MIO_OBJECTNAME" val="iconectiv new"/>
  <p:tag name="MIO_LASTEDITORNAME" val="Samantha Shneyer"/>
</p:tagLst>
</file>

<file path=ppt/tags/tag2.xml><?xml version="1.0" encoding="utf-8"?>
<p:tagLst xmlns:a="http://schemas.openxmlformats.org/drawingml/2006/main" xmlns:r="http://schemas.openxmlformats.org/officeDocument/2006/relationships" xmlns:p="http://schemas.openxmlformats.org/presentationml/2006/main">
  <p:tag name="MIO_PRESI_FIRST_SLIDENUMBER" val="1"/>
  <p:tag name="MIO_MST_COLOR_1" val="102,113,117,Dark 1"/>
  <p:tag name="MIO_MST_COLOR_2" val="255,255,255,Light 1"/>
  <p:tag name="MIO_MST_COLOR_3" val="102,113,117,Dark 2"/>
  <p:tag name="MIO_MST_COLOR_4" val="192,0,0,Light 2"/>
  <p:tag name="MIO_MST_COLOR_5" val="192,0,0,Accent 1"/>
  <p:tag name="MIO_MST_COLOR_6" val="76,84,87,Accent 2"/>
  <p:tag name="MIO_MST_COLOR_7" val="51,56,58,Accent 3"/>
  <p:tag name="MIO_MST_COLOR_8" val="127,127,127,Accent 4"/>
  <p:tag name="MIO_MST_COLOR_9" val="76,84,87,Accent 5"/>
  <p:tag name="MIO_MST_COLOR_10" val="102,113,117,Accent 6"/>
  <p:tag name="MIO_MST_COLOR_11" val="192,0,0,"/>
  <p:tag name="MIO_MST_COLOR_12" val="102,113,117,"/>
  <p:tag name="MIO_FALLBACK_LAYOUT" val="3"/>
  <p:tag name="MIO_SHOW_DATE" val="False"/>
  <p:tag name="MIO_SHOW_FOOTER" val="True"/>
  <p:tag name="MIO_SHOW_PAGENUMBER" val="True"/>
  <p:tag name="MIO_AVOID_BLANK_LAYOUT" val="False"/>
  <p:tag name="MIO_CD_LAYOUT_VALID_AREA" val="False"/>
  <p:tag name="MIO_NUMBER_OF_VALID_LAYOUTS" val="9"/>
  <p:tag name="MIO_HDS" val="True"/>
  <p:tag name="MIO_EK" val="2759"/>
  <p:tag name="MIO_EKGUID" val="ce4d69d1-cd58-4926-8f16-e03670b52fd8"/>
  <p:tag name="MIO_UPDATE" val="True"/>
  <p:tag name="MIO_VERSION" val="23.06.2016 15:50:30"/>
  <p:tag name="MIO_DBID" val="180656F9-7CE2-448E-86F6-B3E6B7DF2737"/>
  <p:tag name="MIO_LASTDOWNLOADED" val="23.06.2016 15:50:31"/>
  <p:tag name="MIO_OBJECTNAME" val="iconectiv new"/>
  <p:tag name="MIO_LASTEDITORNAME" val="Samantha Shneyer"/>
  <p:tag name="MIO_CDID" val="a5153130-990f-4806-934a-5d48dd61dc52"/>
</p:tagLst>
</file>

<file path=ppt/theme/theme1.xml><?xml version="1.0" encoding="utf-8"?>
<a:theme xmlns:a="http://schemas.openxmlformats.org/drawingml/2006/main" name="1_iconectiv">
  <a:themeElements>
    <a:clrScheme name="Custom 1">
      <a:dk1>
        <a:srgbClr val="667175"/>
      </a:dk1>
      <a:lt1>
        <a:srgbClr val="FFFFFF"/>
      </a:lt1>
      <a:dk2>
        <a:srgbClr val="667175"/>
      </a:dk2>
      <a:lt2>
        <a:srgbClr val="C00000"/>
      </a:lt2>
      <a:accent1>
        <a:srgbClr val="C00000"/>
      </a:accent1>
      <a:accent2>
        <a:srgbClr val="4C5457"/>
      </a:accent2>
      <a:accent3>
        <a:srgbClr val="33383A"/>
      </a:accent3>
      <a:accent4>
        <a:srgbClr val="7F7F7F"/>
      </a:accent4>
      <a:accent5>
        <a:srgbClr val="4C5457"/>
      </a:accent5>
      <a:accent6>
        <a:srgbClr val="667175"/>
      </a:accent6>
      <a:hlink>
        <a:srgbClr val="C00000"/>
      </a:hlink>
      <a:folHlink>
        <a:srgbClr val="667175"/>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1" id="{AD32C860-887A-4B8C-AE22-AD5EB5606078}" vid="{5396C0B3-C0B9-4229-96C9-E8C68EAB6A0A}"/>
    </a:ext>
  </a:extLst>
</a:theme>
</file>

<file path=ppt/theme/theme2.xml><?xml version="1.0" encoding="utf-8"?>
<a:theme xmlns:a="http://schemas.openxmlformats.org/drawingml/2006/main" name="2_iconectiv">
  <a:themeElements>
    <a:clrScheme name="Custom 1">
      <a:dk1>
        <a:srgbClr val="667175"/>
      </a:dk1>
      <a:lt1>
        <a:srgbClr val="FFFFFF"/>
      </a:lt1>
      <a:dk2>
        <a:srgbClr val="667175"/>
      </a:dk2>
      <a:lt2>
        <a:srgbClr val="C00000"/>
      </a:lt2>
      <a:accent1>
        <a:srgbClr val="C00000"/>
      </a:accent1>
      <a:accent2>
        <a:srgbClr val="4C5457"/>
      </a:accent2>
      <a:accent3>
        <a:srgbClr val="33383A"/>
      </a:accent3>
      <a:accent4>
        <a:srgbClr val="7F7F7F"/>
      </a:accent4>
      <a:accent5>
        <a:srgbClr val="4C5457"/>
      </a:accent5>
      <a:accent6>
        <a:srgbClr val="667175"/>
      </a:accent6>
      <a:hlink>
        <a:srgbClr val="C00000"/>
      </a:hlink>
      <a:folHlink>
        <a:srgbClr val="667175"/>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resentation4" id="{A4DC13E2-DEC4-4698-BF2C-B79B92D890EA}" vid="{AE5FF9B1-F546-4B3C-9DD9-ABBB979FC3E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81CDC28EACEC04DB7C79E82E5E67D2C" ma:contentTypeVersion="0" ma:contentTypeDescription="Create a new document." ma:contentTypeScope="" ma:versionID="9c27a0aac31c0a3dd5a36fc5f55fa54e">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6C115B8-37E9-4BDB-9276-18E66435802B}">
  <ds:schemaRefs>
    <ds:schemaRef ds:uri="http://purl.org/dc/dcmitype/"/>
    <ds:schemaRef ds:uri="http://www.w3.org/XML/1998/namespace"/>
    <ds:schemaRef ds:uri="http://purl.org/dc/elements/1.1/"/>
    <ds:schemaRef ds:uri="http://schemas.openxmlformats.org/package/2006/metadata/core-properties"/>
    <ds:schemaRef ds:uri="http://schemas.microsoft.com/office/2006/metadata/properties"/>
    <ds:schemaRef ds:uri="http://schemas.microsoft.com/office/2006/documentManagement/types"/>
    <ds:schemaRef ds:uri="http://schemas.microsoft.com/office/infopath/2007/PartnerControls"/>
    <ds:schemaRef ds:uri="http://purl.org/dc/terms/"/>
  </ds:schemaRefs>
</ds:datastoreItem>
</file>

<file path=customXml/itemProps2.xml><?xml version="1.0" encoding="utf-8"?>
<ds:datastoreItem xmlns:ds="http://schemas.openxmlformats.org/officeDocument/2006/customXml" ds:itemID="{506C37BF-334E-49FB-BB85-3C50481AC8B8}">
  <ds:schemaRefs>
    <ds:schemaRef ds:uri="http://schemas.microsoft.com/sharepoint/v3/contenttype/forms"/>
  </ds:schemaRefs>
</ds:datastoreItem>
</file>

<file path=customXml/itemProps3.xml><?xml version="1.0" encoding="utf-8"?>
<ds:datastoreItem xmlns:ds="http://schemas.openxmlformats.org/officeDocument/2006/customXml" ds:itemID="{815E86FB-EACA-4642-913D-1BD37AE77C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CorpTemplate</Template>
  <TotalTime>140155</TotalTime>
  <Words>2923</Words>
  <Application>Microsoft Macintosh PowerPoint</Application>
  <PresentationFormat>Custom</PresentationFormat>
  <Paragraphs>554</Paragraphs>
  <Slides>24</Slides>
  <Notes>3</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1_iconectiv</vt:lpstr>
      <vt:lpstr>2_iconectiv</vt:lpstr>
      <vt:lpstr>PowerPoint Presentation</vt:lpstr>
      <vt:lpstr>Roles and Responsibilities</vt:lpstr>
      <vt:lpstr>Key considerations</vt:lpstr>
      <vt:lpstr>Objectives</vt:lpstr>
      <vt:lpstr>Basic Requirements for solution specification</vt:lpstr>
      <vt:lpstr>Scenario (1)</vt:lpstr>
      <vt:lpstr>Scenario (1a)</vt:lpstr>
      <vt:lpstr>Scenario (1b w/RCD)</vt:lpstr>
      <vt:lpstr>Scenario (2)</vt:lpstr>
      <vt:lpstr>Scenario (2a)</vt:lpstr>
      <vt:lpstr>Scenario (2b) – w/ RCD)</vt:lpstr>
      <vt:lpstr>Scenario (2c) – w/ SHAKEN A from TN Customer – SP Passes)</vt:lpstr>
      <vt:lpstr>Scenario (3)</vt:lpstr>
      <vt:lpstr>Scenario (3a –with  RC &amp; SHAKEN A)</vt:lpstr>
      <vt:lpstr>Scenario (3b) –  No Identity  or Relationship)</vt:lpstr>
      <vt:lpstr>Solution Options for TN Customers</vt:lpstr>
      <vt:lpstr>Delegated Certificate Model</vt:lpstr>
      <vt:lpstr>LEveraging MOdels for Enterprise dialiNg (Lemon) - TNs With an enterprise Identity Secured Token (TWIST) (1)</vt:lpstr>
      <vt:lpstr>LEveraging MOdels for Enterprise dialiNg (Lemon) – TNs With an enterprise Identity Secured Token (TWIST) (2)</vt:lpstr>
      <vt:lpstr>PowerPoint Presentation</vt:lpstr>
      <vt:lpstr>Summary – LEMoN TWIST</vt:lpstr>
      <vt:lpstr>Overall Comparison: Delegated Certificates and Lemon Twist</vt:lpstr>
      <vt:lpstr>Functional Impacts: Delegated Certificates and Lemon Twist</vt:lpstr>
      <vt:lpstr>Questions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PPG</dc:creator>
  <cp:lastModifiedBy>ML Barnes</cp:lastModifiedBy>
  <cp:revision>1317</cp:revision>
  <cp:lastPrinted>2019-05-16T17:44:56Z</cp:lastPrinted>
  <dcterms:created xsi:type="dcterms:W3CDTF">2013-12-06T20:38:09Z</dcterms:created>
  <dcterms:modified xsi:type="dcterms:W3CDTF">2019-05-20T22:31:48Z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0x010100081CDC28EACEC04DB7C79E82E5E67D2C</vt:lpwstr>
  </property>
</Properties>
</file>