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1"/>
  </p:sldMasterIdLst>
  <p:notesMasterIdLst>
    <p:notesMasterId r:id="rId39"/>
  </p:notesMasterIdLst>
  <p:handoutMasterIdLst>
    <p:handoutMasterId r:id="rId40"/>
  </p:handoutMasterIdLst>
  <p:sldIdLst>
    <p:sldId id="620" r:id="rId2"/>
    <p:sldId id="903" r:id="rId3"/>
    <p:sldId id="916" r:id="rId4"/>
    <p:sldId id="922" r:id="rId5"/>
    <p:sldId id="920" r:id="rId6"/>
    <p:sldId id="921" r:id="rId7"/>
    <p:sldId id="902" r:id="rId8"/>
    <p:sldId id="812" r:id="rId9"/>
    <p:sldId id="871" r:id="rId10"/>
    <p:sldId id="867" r:id="rId11"/>
    <p:sldId id="898" r:id="rId12"/>
    <p:sldId id="872" r:id="rId13"/>
    <p:sldId id="874" r:id="rId14"/>
    <p:sldId id="837" r:id="rId15"/>
    <p:sldId id="877" r:id="rId16"/>
    <p:sldId id="875" r:id="rId17"/>
    <p:sldId id="878" r:id="rId18"/>
    <p:sldId id="876" r:id="rId19"/>
    <p:sldId id="880" r:id="rId20"/>
    <p:sldId id="881" r:id="rId21"/>
    <p:sldId id="925" r:id="rId22"/>
    <p:sldId id="873" r:id="rId23"/>
    <p:sldId id="870" r:id="rId24"/>
    <p:sldId id="899" r:id="rId25"/>
    <p:sldId id="915" r:id="rId26"/>
    <p:sldId id="900" r:id="rId27"/>
    <p:sldId id="901" r:id="rId28"/>
    <p:sldId id="904" r:id="rId29"/>
    <p:sldId id="905" r:id="rId30"/>
    <p:sldId id="906" r:id="rId31"/>
    <p:sldId id="907" r:id="rId32"/>
    <p:sldId id="909" r:id="rId33"/>
    <p:sldId id="908" r:id="rId34"/>
    <p:sldId id="855" r:id="rId35"/>
    <p:sldId id="923" r:id="rId36"/>
    <p:sldId id="924" r:id="rId37"/>
    <p:sldId id="917" r:id="rId38"/>
  </p:sldIdLst>
  <p:sldSz cx="9144000" cy="6858000" type="screen4x3"/>
  <p:notesSz cx="6918325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Holtz" initials="JH" lastIdx="1" clrIdx="0">
    <p:extLst>
      <p:ext uri="{19B8F6BF-5375-455C-9EA6-DF929625EA0E}">
        <p15:presenceInfo xmlns:p15="http://schemas.microsoft.com/office/powerpoint/2012/main" userId="Jennifer Hol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A00"/>
    <a:srgbClr val="39399F"/>
    <a:srgbClr val="3D3DAB"/>
    <a:srgbClr val="4364A5"/>
    <a:srgbClr val="4754CF"/>
    <a:srgbClr val="02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9471" autoAdjust="0"/>
  </p:normalViewPr>
  <p:slideViewPr>
    <p:cSldViewPr>
      <p:cViewPr varScale="1">
        <p:scale>
          <a:sx n="89" d="100"/>
          <a:sy n="89" d="100"/>
        </p:scale>
        <p:origin x="6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>
        <p:scale>
          <a:sx n="100" d="100"/>
          <a:sy n="100" d="100"/>
        </p:scale>
        <p:origin x="1728" y="-762"/>
      </p:cViewPr>
      <p:guideLst>
        <p:guide orient="horz" pos="2905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fld id="{B97AB543-AC5F-4785-953E-984334857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3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60692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381501"/>
            <a:ext cx="5537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fld id="{BF69D61D-C6B1-4B1F-9673-45EFBB08F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70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A3DAA-490C-43E6-8AE2-CB7F71C43DD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6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0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62B44-B264-47D7-B23D-91BDC847AA0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1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7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31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82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AFED6B-A70A-4D69-AD80-81E815258E3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0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5D3F7-A040-4DEE-AF77-ECDC13C602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1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E3FF5-DD92-4EB5-9F42-F7FB970AB2B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3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9BD24-0398-4853-8826-CD90D543F7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CBFA5-4F9E-4BCD-8CBD-EDD2DAEDAE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3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09F79-428D-4FBD-BC91-F48362B12F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1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3B829-DE53-4395-A073-4B84B62AEB6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4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CD442-DAF0-455E-948D-7A9E1A1A9CB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8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F2F32-3D13-419A-89EF-D41732C3495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3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12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13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8F4E-45CC-457B-9B21-56EE9C16E1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2C87-ACCC-425C-A4C9-A8126E6589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0E0C-E069-4BBD-B145-89F6D501F7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7915-8B62-4501-8C3C-E9C7B47AE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BA0F-B954-4F1B-89BA-596CCD0BE9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BB46-13CF-401F-A2A8-D407698DC3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11A6-265F-4BEE-9E77-3A90DBD1D8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4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3D95-F866-45EA-BF55-838B7102A4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3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Rectangle 6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95CB-F04A-4BE8-A7E0-31D59F4FD4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C846-87C5-4DDF-A7BE-220CA0F1A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CD9F-C1A4-43EE-A98A-9A56267473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2963" y="1716088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50"/>
            <a:ext cx="1800225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275" y="6572250"/>
            <a:ext cx="2879725" cy="2857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50"/>
            <a:ext cx="809625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pPr>
              <a:defRPr/>
            </a:pPr>
            <a:fld id="{53C83C9E-9057-43C0-8E8D-1BA5802F4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63" y="282575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96" r:id="rId2"/>
    <p:sldLayoutId id="2147484203" r:id="rId3"/>
    <p:sldLayoutId id="2147484197" r:id="rId4"/>
    <p:sldLayoutId id="2147484198" r:id="rId5"/>
    <p:sldLayoutId id="2147484204" r:id="rId6"/>
    <p:sldLayoutId id="2147484205" r:id="rId7"/>
    <p:sldLayoutId id="2147484199" r:id="rId8"/>
    <p:sldLayoutId id="2147484200" r:id="rId9"/>
    <p:sldLayoutId id="2147484201" r:id="rId10"/>
    <p:sldLayoutId id="21474842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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2" y="285750"/>
            <a:ext cx="846299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Analysis of Network Outage Reports</a:t>
            </a:r>
            <a:endParaRPr lang="en-US" i="1" dirty="0"/>
          </a:p>
        </p:txBody>
      </p:sp>
      <p:pic>
        <p:nvPicPr>
          <p:cNvPr id="15362" name="Picture 5" descr="circ_fcclog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10400" y="4706938"/>
            <a:ext cx="2133600" cy="2151062"/>
          </a:xfrm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6E5-831A-4DE0-8AD4-8FAEE951C788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43600" y="2133600"/>
            <a:ext cx="3200400" cy="2133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i="1" dirty="0"/>
              <a:t>Cybersecurity and Communications Reliability Division – Public Safety &amp; Homeland Security Bureau</a:t>
            </a:r>
            <a:endParaRPr lang="en-US" sz="2200" b="1" i="1" dirty="0"/>
          </a:p>
          <a:p>
            <a:pPr marL="0" indent="0" algn="r" eaLnBrk="1" hangingPunct="1">
              <a:buFont typeface="Wingdings" pitchFamily="2" charset="2"/>
              <a:buNone/>
            </a:pPr>
            <a:endParaRPr lang="en-US" sz="2200" b="1" i="1" dirty="0"/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200" b="1" i="1" dirty="0"/>
              <a:t>John Healy</a:t>
            </a:r>
            <a:endParaRPr lang="en-US" sz="2200" b="1" dirty="0"/>
          </a:p>
          <a:p>
            <a:pPr marL="0" indent="0" algn="r" eaLnBrk="1" hangingPunct="1"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819400" y="6324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/>
              <a:t>December 2018</a:t>
            </a:r>
          </a:p>
        </p:txBody>
      </p:sp>
      <p:pic>
        <p:nvPicPr>
          <p:cNvPr id="15366" name="Picture 9" descr="Cables hooked up to a 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57400"/>
            <a:ext cx="49863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/>
              <a:t>Big OC3 Outages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2DCC-71D3-4800-B3C5-1AD129B4AA9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5F3F9-6676-4D12-ADB2-261248BDA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15" y="2001738"/>
            <a:ext cx="58674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11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/>
              <a:t>Big OC3 Outages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2DCC-71D3-4800-B3C5-1AD129B4AA9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4039" y="2819400"/>
            <a:ext cx="1405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flat 0%</a:t>
            </a:r>
          </a:p>
          <a:p>
            <a:pPr algn="ctr"/>
            <a:r>
              <a:rPr lang="en-US" sz="1400" dirty="0"/>
              <a:t>(unchanged)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7118" y="3962400"/>
            <a:ext cx="20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61.0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43BEDD-BA6E-46ED-B06E-5175BFBA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59563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59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633C6A-D328-45C4-A11F-42FDB8E18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2" y="1934446"/>
            <a:ext cx="5600700" cy="3721100"/>
          </a:xfrm>
          <a:prstGeom prst="rect">
            <a:avLst/>
          </a:prstGeom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OC3 Simplex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D34ED-325F-4D6D-AB7A-69AD9D176FF7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32766" y="2403126"/>
            <a:ext cx="1677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flat 0%</a:t>
            </a:r>
            <a:br>
              <a:rPr lang="en-US" sz="1400" dirty="0"/>
            </a:br>
            <a:r>
              <a:rPr lang="en-US" sz="1400" dirty="0"/>
              <a:t>(down from 1.0%)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427" y="3141790"/>
            <a:ext cx="2099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308.7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ACC8C-AE5A-456A-8963-0E028DA40F81}"/>
              </a:ext>
            </a:extLst>
          </p:cNvPr>
          <p:cNvSpPr txBox="1"/>
          <p:nvPr/>
        </p:nvSpPr>
        <p:spPr>
          <a:xfrm>
            <a:off x="6911500" y="3899504"/>
            <a:ext cx="13195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Rule Change</a:t>
            </a:r>
            <a:br>
              <a:rPr lang="en-US" sz="1400" dirty="0"/>
            </a:br>
            <a:r>
              <a:rPr lang="en-US" sz="1400" dirty="0"/>
              <a:t>89% increase</a:t>
            </a:r>
          </a:p>
          <a:p>
            <a:pPr algn="ctr"/>
            <a:endParaRPr lang="en-US" sz="1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140F69-EE6B-415B-B767-3F667A853A94}"/>
              </a:ext>
            </a:extLst>
          </p:cNvPr>
          <p:cNvGrpSpPr/>
          <p:nvPr/>
        </p:nvGrpSpPr>
        <p:grpSpPr>
          <a:xfrm>
            <a:off x="3886200" y="4226024"/>
            <a:ext cx="914400" cy="967938"/>
            <a:chOff x="4604014" y="5896785"/>
            <a:chExt cx="914400" cy="96793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CD7FFA-821A-4631-AD86-D4F521857CBB}"/>
                </a:ext>
              </a:extLst>
            </p:cNvPr>
            <p:cNvSpPr txBox="1"/>
            <p:nvPr/>
          </p:nvSpPr>
          <p:spPr>
            <a:xfrm>
              <a:off x="4604014" y="6218392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DurationRule</a:t>
              </a:r>
              <a:r>
                <a:rPr lang="en-US" sz="1200" dirty="0"/>
                <a:t> Change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06677F1-DCC8-4FD1-AC18-EC0FE7CC3E66}"/>
                </a:ext>
              </a:extLst>
            </p:cNvPr>
            <p:cNvCxnSpPr/>
            <p:nvPr/>
          </p:nvCxnSpPr>
          <p:spPr>
            <a:xfrm flipV="1">
              <a:off x="5061214" y="589678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1863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E911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7D1D0-EE14-4347-AF10-A6CD01DA8016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6694177" y="2091214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flat 0.0%</a:t>
            </a:r>
          </a:p>
          <a:p>
            <a:pPr algn="ctr"/>
            <a:r>
              <a:rPr lang="en-US" sz="1400" dirty="0"/>
              <a:t>(unchanged)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1107" y="3167390"/>
            <a:ext cx="20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104.3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BB6C4-E26F-4A11-8710-60C860006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0" y="2053113"/>
            <a:ext cx="5966049" cy="39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79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Very Large E911 Outages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89603-82DF-40D4-8007-0EBAACCCA680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800" y="2723346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flat 0%</a:t>
            </a:r>
          </a:p>
          <a:p>
            <a:pPr algn="ctr"/>
            <a:r>
              <a:rPr lang="en-US" sz="1400" dirty="0"/>
              <a:t>(down from 3.6%)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2945" y="3608085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3Q18 Monthly Average</a:t>
            </a:r>
          </a:p>
          <a:p>
            <a:pPr algn="ctr"/>
            <a:r>
              <a:rPr lang="en-US" sz="1400" dirty="0"/>
              <a:t>2.0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A5A6B-A706-4A2A-896A-7CA7AC2F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5" y="2133600"/>
            <a:ext cx="5459073" cy="3733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E911 – Phase 2 Events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038DD-D735-414D-998B-9377B557247B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6600308" y="2362200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flat 0%</a:t>
            </a:r>
          </a:p>
          <a:p>
            <a:pPr algn="ctr"/>
            <a:r>
              <a:rPr lang="en-US" sz="1400" dirty="0"/>
              <a:t>(down from 1.5%)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4233" y="3575740"/>
            <a:ext cx="3113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28.3</a:t>
            </a:r>
          </a:p>
          <a:p>
            <a:pPr algn="ctr"/>
            <a:r>
              <a:rPr lang="en-US" sz="1400" dirty="0"/>
              <a:t>(significantly lower than expected)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26EEF-0BCF-4169-887D-881CEC1A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63872"/>
            <a:ext cx="5930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915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48895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Wireline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94437-EB60-4825-A9BD-788C8DED2C80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2687878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1.6%</a:t>
            </a:r>
          </a:p>
          <a:p>
            <a:pPr algn="ctr"/>
            <a:r>
              <a:rPr lang="en-US" sz="1400" dirty="0"/>
              <a:t>(up from 1.1%)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2900" y="3720969"/>
            <a:ext cx="32528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152.0</a:t>
            </a:r>
          </a:p>
          <a:p>
            <a:pPr algn="ctr"/>
            <a:r>
              <a:rPr lang="en-US" sz="1400" dirty="0"/>
              <a:t>(significantly greater than expected)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012EF-FDF5-46E5-8E13-1EFC36DA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00" y="2057400"/>
            <a:ext cx="57785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550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Wireless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3D9-F79B-4A70-B59B-1F40CA54ED98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9061" y="2399607"/>
            <a:ext cx="1677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1.1%</a:t>
            </a:r>
          </a:p>
          <a:p>
            <a:pPr algn="ctr"/>
            <a:r>
              <a:rPr lang="en-US" sz="1400" dirty="0"/>
              <a:t>(down from 1.2%)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7722" y="3395187"/>
            <a:ext cx="20997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794.3</a:t>
            </a:r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19401-A8C6-49E4-AF6D-D88C849B3B4C}"/>
              </a:ext>
            </a:extLst>
          </p:cNvPr>
          <p:cNvSpPr txBox="1"/>
          <p:nvPr/>
        </p:nvSpPr>
        <p:spPr>
          <a:xfrm>
            <a:off x="6808110" y="4386957"/>
            <a:ext cx="14189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Rule Change</a:t>
            </a:r>
            <a:br>
              <a:rPr lang="en-US" sz="1400" dirty="0"/>
            </a:br>
            <a:r>
              <a:rPr lang="en-US" sz="1400" dirty="0"/>
              <a:t>195% increase</a:t>
            </a:r>
          </a:p>
          <a:p>
            <a:pPr algn="ctr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952B24-0AD5-4FF3-9C45-427A7E5C1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56261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664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VoIP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065A-81AC-4674-AB48-EF20F768011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9544" y="2388426"/>
            <a:ext cx="1677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2.3%</a:t>
            </a:r>
            <a:br>
              <a:rPr lang="en-US" sz="1400" dirty="0"/>
            </a:br>
            <a:r>
              <a:rPr lang="en-US" sz="1400" dirty="0"/>
              <a:t>(down from 3.9%)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1399" y="3260905"/>
            <a:ext cx="31133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</a:p>
          <a:p>
            <a:pPr algn="ctr"/>
            <a:r>
              <a:rPr lang="en-US" sz="1400" dirty="0"/>
              <a:t>97.0</a:t>
            </a:r>
          </a:p>
          <a:p>
            <a:pPr algn="ctr"/>
            <a:r>
              <a:rPr lang="en-US" sz="1400" dirty="0"/>
              <a:t>(significantly lower than expected)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F56D3-4772-42E6-B14F-086EE3E0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2" y="2139019"/>
            <a:ext cx="56007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2" y="2857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76D7-B4D1-4692-9FBE-B3A0C26690C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8453" y="2438400"/>
            <a:ext cx="1405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1.6%</a:t>
            </a:r>
          </a:p>
          <a:p>
            <a:pPr algn="ctr"/>
            <a:r>
              <a:rPr lang="en-US" sz="1400" dirty="0"/>
              <a:t>(up from 0%)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4995" y="3449921"/>
            <a:ext cx="32528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17.0</a:t>
            </a:r>
          </a:p>
          <a:p>
            <a:pPr algn="ctr"/>
            <a:r>
              <a:rPr lang="en-US" sz="1400" dirty="0"/>
              <a:t>(significantly greater than expected)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EA667-AE15-44C7-BF8A-C76C45A5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3" y="2087237"/>
            <a:ext cx="56007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088"/>
            <a:ext cx="8615363" cy="48387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Database snapshot as of November 8, 2018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NORS Final Outage Reports from January 1, 2013 through September 30, 2018 were used in the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91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Malicious Events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3453" y="2550885"/>
            <a:ext cx="14879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flat 0%</a:t>
            </a:r>
          </a:p>
          <a:p>
            <a:pPr algn="ctr"/>
            <a:r>
              <a:rPr lang="en-US" sz="1400" dirty="0"/>
              <a:t>(up from -1.9%)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1002" y="3657600"/>
            <a:ext cx="32528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12.0</a:t>
            </a:r>
          </a:p>
          <a:p>
            <a:pPr algn="ctr"/>
            <a:r>
              <a:rPr lang="en-US" sz="1400" dirty="0"/>
              <a:t>(significantly greater than expected)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CAAFCD-1659-4620-96CF-EDD747E0D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69685"/>
            <a:ext cx="5562600" cy="37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29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2400"/>
            <a:ext cx="7543800" cy="1096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Malicious Activity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300B8-9E1C-48BD-975C-34F85C7E4F8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867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The figures for 2018 are through September.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19E8B-CEF0-4FFA-9237-ABB894B37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35" y="2090501"/>
            <a:ext cx="7277101" cy="29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07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Fiber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9000" y="2101646"/>
            <a:ext cx="1405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flat 0%</a:t>
            </a:r>
            <a:br>
              <a:rPr lang="en-US" sz="1400" dirty="0"/>
            </a:br>
            <a:r>
              <a:rPr lang="en-US" sz="1400" dirty="0"/>
              <a:t>(unchanged)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3328" y="3178345"/>
            <a:ext cx="31918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378.0</a:t>
            </a:r>
          </a:p>
          <a:p>
            <a:pPr algn="ctr"/>
            <a:r>
              <a:rPr lang="en-US" sz="1400" dirty="0"/>
              <a:t>(significantly higher than expected)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AE95A-C7AE-4C2E-80A4-272DEDA16800}"/>
              </a:ext>
            </a:extLst>
          </p:cNvPr>
          <p:cNvSpPr txBox="1"/>
          <p:nvPr/>
        </p:nvSpPr>
        <p:spPr>
          <a:xfrm>
            <a:off x="7032156" y="4139270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Rule Change</a:t>
            </a:r>
          </a:p>
          <a:p>
            <a:pPr algn="ctr"/>
            <a:r>
              <a:rPr lang="en-US" sz="1400" dirty="0"/>
              <a:t>69% increase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AC45A-EAFF-480B-9799-1C251716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" y="2177120"/>
            <a:ext cx="5930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Planned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10201" y="2283688"/>
            <a:ext cx="1677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3.3%</a:t>
            </a:r>
          </a:p>
          <a:p>
            <a:r>
              <a:rPr lang="en-US" sz="1400" dirty="0"/>
              <a:t>(down from 3.6%)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2055" y="3118430"/>
            <a:ext cx="3113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387.7</a:t>
            </a:r>
          </a:p>
          <a:p>
            <a:pPr algn="ctr"/>
            <a:r>
              <a:rPr lang="en-US" sz="1400" dirty="0"/>
              <a:t>(significantly lower than expected)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570D9-8826-4B50-94F2-FE0AF0E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5" y="2133600"/>
            <a:ext cx="5930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Hardware Failure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90114" y="2209800"/>
            <a:ext cx="1677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0.7%</a:t>
            </a:r>
          </a:p>
          <a:p>
            <a:pPr algn="ctr"/>
            <a:r>
              <a:rPr lang="en-US" sz="1400" dirty="0"/>
              <a:t>(down from 0.8%)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8773" y="3059668"/>
            <a:ext cx="20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631.3</a:t>
            </a:r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8EAEA-3277-46F0-87CE-A245834DA20A}"/>
              </a:ext>
            </a:extLst>
          </p:cNvPr>
          <p:cNvSpPr txBox="1"/>
          <p:nvPr/>
        </p:nvSpPr>
        <p:spPr>
          <a:xfrm>
            <a:off x="7023350" y="3896380"/>
            <a:ext cx="131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Rule Change</a:t>
            </a:r>
          </a:p>
          <a:p>
            <a:pPr algn="ctr"/>
            <a:r>
              <a:rPr lang="en-US" sz="1400" dirty="0"/>
              <a:t>18% increase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2264D-51EA-4914-9D05-906D3E7D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15" y="2146300"/>
            <a:ext cx="57277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6299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– External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4FDB6-1A57-4981-B0AC-7A979659F4C5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8039" y="2324100"/>
            <a:ext cx="1428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1.1%</a:t>
            </a:r>
            <a:br>
              <a:rPr lang="en-US" sz="1400" dirty="0"/>
            </a:br>
            <a:r>
              <a:rPr lang="en-US" sz="1400" dirty="0"/>
              <a:t>(unchanged)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5662" y="3379232"/>
            <a:ext cx="3113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302.7</a:t>
            </a:r>
          </a:p>
          <a:p>
            <a:pPr algn="ctr"/>
            <a:r>
              <a:rPr lang="en-US" sz="1400" dirty="0"/>
              <a:t>(significantly lower than expected)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08FD2-918A-49AD-ABDD-3F9E94F2A0C6}"/>
              </a:ext>
            </a:extLst>
          </p:cNvPr>
          <p:cNvSpPr txBox="1"/>
          <p:nvPr/>
        </p:nvSpPr>
        <p:spPr>
          <a:xfrm>
            <a:off x="6982540" y="4201180"/>
            <a:ext cx="131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Rule Change</a:t>
            </a:r>
          </a:p>
          <a:p>
            <a:pPr algn="ctr"/>
            <a:r>
              <a:rPr lang="en-US" sz="1400" dirty="0"/>
              <a:t>13% increase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9A355-6D58-4FD8-B4C6-B57FF9E77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2" y="2219246"/>
            <a:ext cx="57277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6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Power Failure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4121" y="2244623"/>
            <a:ext cx="1428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0.4%</a:t>
            </a:r>
          </a:p>
          <a:p>
            <a:pPr algn="ctr"/>
            <a:r>
              <a:rPr lang="en-US" sz="1400" dirty="0"/>
              <a:t>(unchanged)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8549" y="3208814"/>
            <a:ext cx="20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312.7</a:t>
            </a:r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DB3B3-AEE5-44E7-8B89-6FEEE9688E6A}"/>
              </a:ext>
            </a:extLst>
          </p:cNvPr>
          <p:cNvSpPr txBox="1"/>
          <p:nvPr/>
        </p:nvSpPr>
        <p:spPr>
          <a:xfrm>
            <a:off x="6984121" y="3960029"/>
            <a:ext cx="131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Rule Change</a:t>
            </a:r>
          </a:p>
          <a:p>
            <a:pPr algn="ctr"/>
            <a:r>
              <a:rPr lang="en-US" sz="1400" dirty="0"/>
              <a:t>29% increase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A211B-2739-4586-8A9E-9E99C18F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9" y="1997879"/>
            <a:ext cx="5930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655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Diversity Failure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9138" y="2274332"/>
            <a:ext cx="1736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-2.4%</a:t>
            </a:r>
          </a:p>
          <a:p>
            <a:pPr algn="ctr"/>
            <a:r>
              <a:rPr lang="en-US" sz="1400" dirty="0"/>
              <a:t>(down from -2.0%)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7453" y="3276600"/>
            <a:ext cx="20997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52.3</a:t>
            </a:r>
          </a:p>
          <a:p>
            <a:pPr algn="ctr"/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900CC-F8F4-44D5-9844-C5ABADD02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2053114"/>
            <a:ext cx="59436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39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1534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Duration Trends: OC3 Non-Simplex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84808-C074-4292-9732-A84F7E1A211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4004" y="22860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duration of OC3 Non-Simplex outages is statistically higher in 2018 compared with 2017 (using a Mann-Whitney test).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21A56-8FCC-40B0-8658-9BA905AA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10" y="3272790"/>
            <a:ext cx="297180" cy="312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DBE03C-857A-479C-9C74-201874C3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75" y="2133600"/>
            <a:ext cx="5638800" cy="41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914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Duration Trends: E911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69890-8D77-43A1-9C42-20E7A1F3E7E5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3048000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duration of E911 outages is statistically unchanged in 2018 compared with 2017 (using a Mann-Whitney test).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3733800" y="4267200"/>
            <a:ext cx="381000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53737-5407-4A23-B6C9-605790D4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5562599" cy="40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90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Trend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088"/>
            <a:ext cx="8615363" cy="48387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trend and seasonality effects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Estimates used in trend chart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3-year window (Jul 2015 – Jun 2018)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recent trend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with past trend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3-year window (Oct 2015 – Sep 2018)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monthly frequency in 3Q18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if significantly different from expected frequency based on past trend and seasonality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194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Duration Trends: Wireline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F1F8-DE96-4DD3-8B77-62931DABAF3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2438400"/>
            <a:ext cx="2616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duration of wireline outages is statistically lower in 2018 compared with 2017 (using a Mann-Whitney test).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DA180-8659-4FC2-A6C4-6BB054547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0007"/>
            <a:ext cx="5715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730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Duration Trends: 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2819400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duration of wireless outages is statistically unchanged in 2018 compared with 2017 (using a Mann-Whitney test).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17A7F-044E-4650-872A-CAE652290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49" y="2133600"/>
            <a:ext cx="5562600" cy="406996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SpPr txBox="1"/>
          <p:nvPr/>
        </p:nvSpPr>
        <p:spPr>
          <a:xfrm>
            <a:off x="4495800" y="4573726"/>
            <a:ext cx="383438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282666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Duration Trends: VoIP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2819400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duration of VoIP outages is statistically lower in 2018 compared with 2017 (using a Mann-Whitney test).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B2E8F-9331-4208-8F75-57891891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5810249" cy="372364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SpPr txBox="1"/>
          <p:nvPr/>
        </p:nvSpPr>
        <p:spPr>
          <a:xfrm>
            <a:off x="4440425" y="4648200"/>
            <a:ext cx="28405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883094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76200" y="122238"/>
            <a:ext cx="92202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Duration Trends: OC3 Simplex</a:t>
            </a:r>
            <a:br>
              <a:rPr lang="en-US" dirty="0"/>
            </a:br>
            <a:r>
              <a:rPr lang="en-US" dirty="0"/>
              <a:t>(outages with duration 5 days or more)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2819400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duration of OC3 Simplex outages is statistically lower in 2018 compared with 2017 (using a Mann-Whitney test).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A27DC-4E2C-4C3E-88CE-A344E56E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084069"/>
            <a:ext cx="5538788" cy="40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00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Test for Trend in Event Duration</a:t>
            </a:r>
          </a:p>
        </p:txBody>
      </p:sp>
      <p:sp>
        <p:nvSpPr>
          <p:cNvPr id="54275" name="Text Box 34"/>
          <p:cNvSpPr txBox="1">
            <a:spLocks noChangeArrowheads="1"/>
          </p:cNvSpPr>
          <p:nvPr/>
        </p:nvSpPr>
        <p:spPr bwMode="auto">
          <a:xfrm>
            <a:off x="152400" y="1752600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Non-OC3-Simplex Outages</a:t>
            </a:r>
          </a:p>
          <a:p>
            <a:r>
              <a:rPr lang="en-US" sz="2400" dirty="0"/>
              <a:t>Data from October 2015 thru September 2018</a:t>
            </a:r>
          </a:p>
        </p:txBody>
      </p:sp>
      <p:sp>
        <p:nvSpPr>
          <p:cNvPr id="54276" name="Text Box 35"/>
          <p:cNvSpPr txBox="1">
            <a:spLocks noChangeArrowheads="1"/>
          </p:cNvSpPr>
          <p:nvPr/>
        </p:nvSpPr>
        <p:spPr bwMode="auto">
          <a:xfrm>
            <a:off x="152400" y="4495800"/>
            <a:ext cx="396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Conclusion: Durations of Non-OC3-Simplex Outages have not changed over the period from October 2015 thru September 2018.</a:t>
            </a:r>
          </a:p>
        </p:txBody>
      </p:sp>
      <p:sp>
        <p:nvSpPr>
          <p:cNvPr id="54277" name="Text Box 115"/>
          <p:cNvSpPr txBox="1">
            <a:spLocks noChangeArrowheads="1"/>
          </p:cNvSpPr>
          <p:nvPr/>
        </p:nvSpPr>
        <p:spPr bwMode="auto">
          <a:xfrm>
            <a:off x="4724400" y="17526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OC3-Simplex Events Only</a:t>
            </a:r>
          </a:p>
          <a:p>
            <a:r>
              <a:rPr lang="en-US" sz="2400" dirty="0"/>
              <a:t>(5 days duration minimum)</a:t>
            </a:r>
          </a:p>
          <a:p>
            <a:r>
              <a:rPr lang="en-US" sz="2400" dirty="0"/>
              <a:t>Data from October 2015 thru September 2018</a:t>
            </a:r>
          </a:p>
          <a:p>
            <a:endParaRPr lang="en-US" sz="2400" dirty="0"/>
          </a:p>
        </p:txBody>
      </p:sp>
      <p:sp>
        <p:nvSpPr>
          <p:cNvPr id="54278" name="Text Box 119"/>
          <p:cNvSpPr txBox="1">
            <a:spLocks noChangeArrowheads="1"/>
          </p:cNvSpPr>
          <p:nvPr/>
        </p:nvSpPr>
        <p:spPr bwMode="auto">
          <a:xfrm>
            <a:off x="4811486" y="4529263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Conclusion: Durations of OC3-Simplex Events have decreased over the period from October 2015 thru September 2018.</a:t>
            </a:r>
          </a:p>
        </p:txBody>
      </p:sp>
      <p:sp>
        <p:nvSpPr>
          <p:cNvPr id="54279" name="Text Box 127"/>
          <p:cNvSpPr txBox="1">
            <a:spLocks noChangeArrowheads="1"/>
          </p:cNvSpPr>
          <p:nvPr/>
        </p:nvSpPr>
        <p:spPr bwMode="auto">
          <a:xfrm>
            <a:off x="571500" y="3265394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Rank Correlation of duration with date is .008 and is not statistically significant.</a:t>
            </a:r>
          </a:p>
        </p:txBody>
      </p:sp>
      <p:sp>
        <p:nvSpPr>
          <p:cNvPr id="54280" name="Text Box 128"/>
          <p:cNvSpPr txBox="1">
            <a:spLocks noChangeArrowheads="1"/>
          </p:cNvSpPr>
          <p:nvPr/>
        </p:nvSpPr>
        <p:spPr bwMode="auto">
          <a:xfrm>
            <a:off x="5230586" y="3265393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Rank Correlation of duration with date is -.042 and is statistically significant.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BAF25D8-C754-4F43-B2C4-7E7642DCE2F1}"/>
              </a:ext>
            </a:extLst>
          </p:cNvPr>
          <p:cNvSpPr txBox="1">
            <a:spLocks/>
          </p:cNvSpPr>
          <p:nvPr/>
        </p:nvSpPr>
        <p:spPr>
          <a:xfrm>
            <a:off x="0" y="1428750"/>
            <a:ext cx="809625" cy="285750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1">
                    <a:tint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A590-1C48-416E-B873-3A1F6F5C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Outages In Progress</a:t>
            </a:r>
            <a:br>
              <a:rPr lang="en-US" dirty="0"/>
            </a:br>
            <a:r>
              <a:rPr lang="en-US" dirty="0"/>
              <a:t>OC3 Non-Simplex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C67E5-9367-4E55-8D62-A3E7BE419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780" y="2286000"/>
            <a:ext cx="5044440" cy="36347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9789A-174A-4720-B213-2A23BF4D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40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A590-1C48-416E-B873-3A1F6F5C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Outages In Progress</a:t>
            </a:r>
            <a:br>
              <a:rPr lang="en-US" dirty="0"/>
            </a:br>
            <a:r>
              <a:rPr lang="en-US" dirty="0"/>
              <a:t>Other </a:t>
            </a:r>
            <a:r>
              <a:rPr lang="en-US"/>
              <a:t>Service-Affecting Outages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355E81-D025-4796-B04C-BEEE052BD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748" y="1981200"/>
            <a:ext cx="6144504" cy="472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9789A-174A-4720-B213-2A23BF4D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5043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NORS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6088"/>
            <a:ext cx="8539163" cy="48387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Hold monthly NORS Coordinator meetings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the NORS User Manual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Implemented DS3 Simplex threshold change in December 2017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Implemented change from DS3s to OC3s in February 2018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Implemented the rule change on how to count the number of wireless users in May 2018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36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Reporting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088"/>
            <a:ext cx="8615363" cy="48387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2017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DS3 Simplex duration threshold reduced to 4 days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2018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OC3s replace DS3s as transport standard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OC3 Non-Simplex threshold raised to 667 OC3 minutes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2018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minutes calculation for Wireless outages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370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OC3 Outage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387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OC3 Non-Simplex Outage Reports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 Reportable “667 OC3 minutes”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DS3 Non-Simplex outage report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DS3s &gt; 2 or OC3s &gt; 0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DS3 minutes &gt; 2000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OC3 Simplex Outage Reports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 Reportable “OC3-Simplex greater than 4 Days”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DS3 Simplex outage report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DS3s &gt; 2 or OC3s &gt; 0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46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Analyses Using</a:t>
            </a:r>
            <a:br>
              <a:rPr lang="en-US" dirty="0"/>
            </a:br>
            <a:r>
              <a:rPr lang="en-US" dirty="0"/>
              <a:t>OC3 and DS3 Outage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088"/>
            <a:ext cx="8615363" cy="48387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OC3 Non-Simplex Outage Reports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Included in all analyses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OC3 Simplex Outage Reports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Analyzed separately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Excluded from all other analyses unless noted otherwise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DS3 Simplex and DS3 Non-Simplex Reports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Included in the analyses if they would have been reportable under the current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57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18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Frequency of Outages by Month</a:t>
            </a:r>
            <a:endParaRPr lang="en-US" sz="36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64CEC-C390-4DA4-8A58-1382F717613E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0" y="1832134"/>
            <a:ext cx="1428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1.1%</a:t>
            </a:r>
          </a:p>
          <a:p>
            <a:pPr algn="ctr"/>
            <a:r>
              <a:rPr lang="en-US" sz="1400" dirty="0"/>
              <a:t>(up from 1.0%)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2229" y="2553767"/>
            <a:ext cx="3113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  <a:br>
              <a:rPr lang="en-US" sz="1400" dirty="0"/>
            </a:br>
            <a:r>
              <a:rPr lang="en-US" sz="1400" dirty="0"/>
              <a:t>2273.3</a:t>
            </a:r>
          </a:p>
          <a:p>
            <a:pPr algn="ctr"/>
            <a:r>
              <a:rPr lang="en-US" sz="1400" dirty="0"/>
              <a:t>(significantly lower than expected)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C7553-DC50-491A-940B-C5928C7B6419}"/>
              </a:ext>
            </a:extLst>
          </p:cNvPr>
          <p:cNvSpPr txBox="1"/>
          <p:nvPr/>
        </p:nvSpPr>
        <p:spPr>
          <a:xfrm>
            <a:off x="6967004" y="3239314"/>
            <a:ext cx="13195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Rule Change</a:t>
            </a:r>
            <a:br>
              <a:rPr lang="en-US" sz="1400" dirty="0"/>
            </a:br>
            <a:r>
              <a:rPr lang="en-US" sz="1400" dirty="0"/>
              <a:t>26% increase</a:t>
            </a:r>
          </a:p>
          <a:p>
            <a:pPr algn="ctr"/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CCC56-080A-4CEE-B0B0-DD63E892A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22" y="2013108"/>
            <a:ext cx="5422900" cy="3556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7C4034-1AB0-4484-A277-8E65189708C8}"/>
              </a:ext>
            </a:extLst>
          </p:cNvPr>
          <p:cNvGrpSpPr/>
          <p:nvPr/>
        </p:nvGrpSpPr>
        <p:grpSpPr>
          <a:xfrm>
            <a:off x="3743326" y="2438400"/>
            <a:ext cx="1082674" cy="646331"/>
            <a:chOff x="3336926" y="2377814"/>
            <a:chExt cx="1082674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280E25-D8CB-40B5-B0E3-89996B5FFF30}"/>
                </a:ext>
              </a:extLst>
            </p:cNvPr>
            <p:cNvSpPr txBox="1"/>
            <p:nvPr/>
          </p:nvSpPr>
          <p:spPr>
            <a:xfrm>
              <a:off x="3336926" y="237781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Wireless Rule Change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5F38F3A-0CB2-4009-AD5E-79A1A1F53239}"/>
                </a:ext>
              </a:extLst>
            </p:cNvPr>
            <p:cNvCxnSpPr/>
            <p:nvPr/>
          </p:nvCxnSpPr>
          <p:spPr>
            <a:xfrm>
              <a:off x="4114800" y="2700980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15594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152400"/>
            <a:ext cx="76200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Outage Index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8FF95-7815-4969-A1F0-27AB3B6BC633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838200" y="584200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See ATIS-0100021 Analysis of FCC-Reportable Service Outage Data for a description of the method used to calculate the outage index. </a:t>
            </a:r>
            <a:endParaRPr lang="en-US" sz="1200" b="0" i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431094-FDC1-4BC4-9668-15585C988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1" y="1828800"/>
            <a:ext cx="5585460" cy="37261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842994" y="28305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OC3 Non-Simplex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DA136-FAED-41FA-BB28-0911E2053885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2851" y="2407247"/>
            <a:ext cx="1428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  <a:br>
              <a:rPr lang="en-US" sz="1400" dirty="0"/>
            </a:br>
            <a:r>
              <a:rPr lang="en-US" sz="1400" dirty="0"/>
              <a:t>1.0%</a:t>
            </a:r>
          </a:p>
          <a:p>
            <a:pPr algn="ctr"/>
            <a:r>
              <a:rPr lang="en-US" sz="1400" dirty="0"/>
              <a:t>(up from 0.8%)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0742" y="3435802"/>
            <a:ext cx="32528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3Q18 Monthly Average</a:t>
            </a:r>
          </a:p>
          <a:p>
            <a:pPr algn="ctr"/>
            <a:r>
              <a:rPr lang="en-US" sz="1400" dirty="0"/>
              <a:t>1091.0</a:t>
            </a:r>
          </a:p>
          <a:p>
            <a:pPr algn="ctr"/>
            <a:r>
              <a:rPr lang="en-US" sz="1400" dirty="0"/>
              <a:t>(significantly greater than expected)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448AA-3EF5-4C18-9EA0-E03513C83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9" y="2128277"/>
            <a:ext cx="57785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028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ppt/theme/themeOverride2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74374</TotalTime>
  <Words>837</Words>
  <Application>Microsoft Office PowerPoint</Application>
  <PresentationFormat>On-screen Show (4:3)</PresentationFormat>
  <Paragraphs>235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</vt:lpstr>
      <vt:lpstr>方正舒体</vt:lpstr>
      <vt:lpstr>Wingdings</vt:lpstr>
      <vt:lpstr>Wingdings 3</vt:lpstr>
      <vt:lpstr>Book</vt:lpstr>
      <vt:lpstr>Analysis of Network Outage Reports</vt:lpstr>
      <vt:lpstr>Data Source</vt:lpstr>
      <vt:lpstr>Frequency Trend Analyses</vt:lpstr>
      <vt:lpstr>Changes in Reporting Rules</vt:lpstr>
      <vt:lpstr>OC3 Outage Reports</vt:lpstr>
      <vt:lpstr>Analyses Using OC3 and DS3 Outage Reports</vt:lpstr>
      <vt:lpstr>Frequency of Outages by Month</vt:lpstr>
      <vt:lpstr>Outage Index</vt:lpstr>
      <vt:lpstr>OC3 Non-Simplex</vt:lpstr>
      <vt:lpstr>Big OC3 Outages</vt:lpstr>
      <vt:lpstr>Big OC3 Outages</vt:lpstr>
      <vt:lpstr>OC3 Simplex</vt:lpstr>
      <vt:lpstr>E911</vt:lpstr>
      <vt:lpstr>Very Large E911 Outages</vt:lpstr>
      <vt:lpstr>E911 – Phase 2 Events</vt:lpstr>
      <vt:lpstr>Wireline</vt:lpstr>
      <vt:lpstr>Wireless</vt:lpstr>
      <vt:lpstr>VoIP</vt:lpstr>
      <vt:lpstr>SS7</vt:lpstr>
      <vt:lpstr>Malicious Events</vt:lpstr>
      <vt:lpstr>Malicious Activity</vt:lpstr>
      <vt:lpstr>Fiber Cut</vt:lpstr>
      <vt:lpstr>Planned Maintenance</vt:lpstr>
      <vt:lpstr>Hardware Failure</vt:lpstr>
      <vt:lpstr>Environmental – External</vt:lpstr>
      <vt:lpstr>Power Failure</vt:lpstr>
      <vt:lpstr>Diversity Failure</vt:lpstr>
      <vt:lpstr>Duration Trends: OC3 Non-Simplex</vt:lpstr>
      <vt:lpstr>Duration Trends: E911</vt:lpstr>
      <vt:lpstr>Duration Trends: Wireline</vt:lpstr>
      <vt:lpstr>Duration Trends: Wireless</vt:lpstr>
      <vt:lpstr>Duration Trends: VoIP</vt:lpstr>
      <vt:lpstr>Duration Trends: OC3 Simplex (outages with duration 5 days or more)</vt:lpstr>
      <vt:lpstr>Test for Trend in Event Duration</vt:lpstr>
      <vt:lpstr>Outages In Progress OC3 Non-Simplex</vt:lpstr>
      <vt:lpstr>Outages In Progress Other Service-Affecting Outages</vt:lpstr>
      <vt:lpstr>NORS Transition</vt:lpstr>
    </vt:vector>
  </TitlesOfParts>
  <Company>FCC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Pieter.Kleymeer</dc:creator>
  <cp:lastModifiedBy>Jay Bennett</cp:lastModifiedBy>
  <cp:revision>2384</cp:revision>
  <cp:lastPrinted>2013-12-11T13:35:10Z</cp:lastPrinted>
  <dcterms:created xsi:type="dcterms:W3CDTF">2004-08-18T15:35:40Z</dcterms:created>
  <dcterms:modified xsi:type="dcterms:W3CDTF">2018-12-04T15:08:35Z</dcterms:modified>
</cp:coreProperties>
</file>