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7" r:id="rId4"/>
  </p:sldMasterIdLst>
  <p:notesMasterIdLst>
    <p:notesMasterId r:id="rId15"/>
  </p:notesMasterIdLst>
  <p:handoutMasterIdLst>
    <p:handoutMasterId r:id="rId16"/>
  </p:handoutMasterIdLst>
  <p:sldIdLst>
    <p:sldId id="392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14" r:id="rId14"/>
  </p:sldIdLst>
  <p:sldSz cx="9144000" cy="6858000" type="screen4x3"/>
  <p:notesSz cx="6985000" cy="9283700"/>
  <p:defaultTextStyle>
    <a:lvl1pPr algn="ctr" defTabSz="245359">
      <a:defRPr sz="2100">
        <a:latin typeface="+mn-lt"/>
        <a:ea typeface="+mn-ea"/>
        <a:cs typeface="+mn-cs"/>
        <a:sym typeface="Helvetica Light"/>
      </a:defRPr>
    </a:lvl1pPr>
    <a:lvl2pPr indent="96010" algn="ctr" defTabSz="245359">
      <a:defRPr sz="2100">
        <a:latin typeface="+mn-lt"/>
        <a:ea typeface="+mn-ea"/>
        <a:cs typeface="+mn-cs"/>
        <a:sym typeface="Helvetica Light"/>
      </a:defRPr>
    </a:lvl2pPr>
    <a:lvl3pPr indent="192020" algn="ctr" defTabSz="245359">
      <a:defRPr sz="2100">
        <a:latin typeface="+mn-lt"/>
        <a:ea typeface="+mn-ea"/>
        <a:cs typeface="+mn-cs"/>
        <a:sym typeface="Helvetica Light"/>
      </a:defRPr>
    </a:lvl3pPr>
    <a:lvl4pPr indent="288030" algn="ctr" defTabSz="245359">
      <a:defRPr sz="2100">
        <a:latin typeface="+mn-lt"/>
        <a:ea typeface="+mn-ea"/>
        <a:cs typeface="+mn-cs"/>
        <a:sym typeface="Helvetica Light"/>
      </a:defRPr>
    </a:lvl4pPr>
    <a:lvl5pPr indent="384040" algn="ctr" defTabSz="245359">
      <a:defRPr sz="2100">
        <a:latin typeface="+mn-lt"/>
        <a:ea typeface="+mn-ea"/>
        <a:cs typeface="+mn-cs"/>
        <a:sym typeface="Helvetica Light"/>
      </a:defRPr>
    </a:lvl5pPr>
    <a:lvl6pPr indent="480050" algn="ctr" defTabSz="245359">
      <a:defRPr sz="2100">
        <a:latin typeface="+mn-lt"/>
        <a:ea typeface="+mn-ea"/>
        <a:cs typeface="+mn-cs"/>
        <a:sym typeface="Helvetica Light"/>
      </a:defRPr>
    </a:lvl6pPr>
    <a:lvl7pPr indent="576059" algn="ctr" defTabSz="245359">
      <a:defRPr sz="2100">
        <a:latin typeface="+mn-lt"/>
        <a:ea typeface="+mn-ea"/>
        <a:cs typeface="+mn-cs"/>
        <a:sym typeface="Helvetica Light"/>
      </a:defRPr>
    </a:lvl7pPr>
    <a:lvl8pPr indent="672069" algn="ctr" defTabSz="245359">
      <a:defRPr sz="2100">
        <a:latin typeface="+mn-lt"/>
        <a:ea typeface="+mn-ea"/>
        <a:cs typeface="+mn-cs"/>
        <a:sym typeface="Helvetica Light"/>
      </a:defRPr>
    </a:lvl8pPr>
    <a:lvl9pPr indent="768079" algn="ctr" defTabSz="245359">
      <a:defRPr sz="21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686">
          <p15:clr>
            <a:srgbClr val="A4A3A4"/>
          </p15:clr>
        </p15:guide>
        <p15:guide id="2" pos="2951">
          <p15:clr>
            <a:srgbClr val="A4A3A4"/>
          </p15:clr>
        </p15:guide>
        <p15:guide id="3" pos="213">
          <p15:clr>
            <a:srgbClr val="A4A3A4"/>
          </p15:clr>
        </p15:guide>
        <p15:guide id="4" pos="55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FA00"/>
    <a:srgbClr val="08765C"/>
    <a:srgbClr val="0DAF88"/>
    <a:srgbClr val="FFFF00"/>
    <a:srgbClr val="033736"/>
    <a:srgbClr val="044C4A"/>
    <a:srgbClr val="FF5050"/>
    <a:srgbClr val="005C5A"/>
    <a:srgbClr val="076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07" autoAdjust="0"/>
    <p:restoredTop sz="86874" autoAdjust="0"/>
  </p:normalViewPr>
  <p:slideViewPr>
    <p:cSldViewPr snapToGrid="0">
      <p:cViewPr varScale="1">
        <p:scale>
          <a:sx n="73" d="100"/>
          <a:sy n="73" d="100"/>
        </p:scale>
        <p:origin x="1464" y="72"/>
      </p:cViewPr>
      <p:guideLst>
        <p:guide orient="horz" pos="3686"/>
        <p:guide pos="2951"/>
        <p:guide pos="213"/>
        <p:guide pos="5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96"/>
    </p:cViewPr>
  </p:sorter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924"/>
        <p:guide pos="22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6939" cy="463711"/>
          </a:xfrm>
          <a:prstGeom prst="rect">
            <a:avLst/>
          </a:prstGeom>
        </p:spPr>
        <p:txBody>
          <a:bodyPr vert="horz" lIns="90467" tIns="45233" rIns="90467" bIns="452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485" y="2"/>
            <a:ext cx="3026939" cy="463711"/>
          </a:xfrm>
          <a:prstGeom prst="rect">
            <a:avLst/>
          </a:prstGeom>
        </p:spPr>
        <p:txBody>
          <a:bodyPr vert="horz" lIns="90467" tIns="45233" rIns="90467" bIns="45233" rtlCol="0"/>
          <a:lstStyle>
            <a:lvl1pPr algn="r">
              <a:defRPr sz="1200"/>
            </a:lvl1pPr>
          </a:lstStyle>
          <a:p>
            <a:fld id="{87976C30-C023-8648-B7CE-400C7B738C2C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409"/>
            <a:ext cx="3026939" cy="463711"/>
          </a:xfrm>
          <a:prstGeom prst="rect">
            <a:avLst/>
          </a:prstGeom>
        </p:spPr>
        <p:txBody>
          <a:bodyPr vert="horz" lIns="90467" tIns="45233" rIns="90467" bIns="452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485" y="8818409"/>
            <a:ext cx="3026939" cy="463711"/>
          </a:xfrm>
          <a:prstGeom prst="rect">
            <a:avLst/>
          </a:prstGeom>
        </p:spPr>
        <p:txBody>
          <a:bodyPr vert="horz" lIns="90467" tIns="45233" rIns="90467" bIns="45233" rtlCol="0" anchor="b"/>
          <a:lstStyle>
            <a:lvl1pPr algn="r">
              <a:defRPr sz="1200"/>
            </a:lvl1pPr>
          </a:lstStyle>
          <a:p>
            <a:fld id="{B740320E-1F61-0147-AA38-15D1683DBF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2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</p:spPr>
        <p:txBody>
          <a:bodyPr lIns="92354" tIns="46177" rIns="92354" bIns="46177"/>
          <a:lstStyle/>
          <a:p>
            <a:pPr lvl="0"/>
            <a:endParaRPr dirty="0"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31334" y="4409758"/>
            <a:ext cx="5122334" cy="4177665"/>
          </a:xfrm>
          <a:prstGeom prst="rect">
            <a:avLst/>
          </a:prstGeom>
        </p:spPr>
        <p:txBody>
          <a:bodyPr lIns="92354" tIns="46177" rIns="92354" bIns="46177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8940594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192020">
      <a:lnSpc>
        <a:spcPct val="125000"/>
      </a:lnSpc>
      <a:defRPr sz="1300">
        <a:latin typeface="Helvetica"/>
        <a:ea typeface="Helvetica"/>
        <a:cs typeface="Helvetica"/>
        <a:sym typeface="Avenir Roman"/>
      </a:defRPr>
    </a:lvl1pPr>
    <a:lvl2pPr indent="96010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2pPr>
    <a:lvl3pPr indent="192020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3pPr>
    <a:lvl4pPr indent="288030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4pPr>
    <a:lvl5pPr indent="384040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5pPr>
    <a:lvl6pPr indent="480050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6pPr>
    <a:lvl7pPr indent="576059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7pPr>
    <a:lvl8pPr indent="672069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8pPr>
    <a:lvl9pPr indent="768079" defTabSz="192020">
      <a:lnSpc>
        <a:spcPct val="125000"/>
      </a:lnSpc>
      <a:defRPr sz="13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8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52425" y="838201"/>
            <a:ext cx="8258175" cy="483869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27"/>
          <p:cNvSpPr>
            <a:spLocks noGrp="1"/>
          </p:cNvSpPr>
          <p:nvPr>
            <p:ph type="title"/>
          </p:nvPr>
        </p:nvSpPr>
        <p:spPr>
          <a:xfrm>
            <a:off x="257175" y="76200"/>
            <a:ext cx="8229600" cy="467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2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7"/>
          <p:cNvSpPr>
            <a:spLocks noGrp="1"/>
          </p:cNvSpPr>
          <p:nvPr>
            <p:ph type="title"/>
          </p:nvPr>
        </p:nvSpPr>
        <p:spPr>
          <a:xfrm>
            <a:off x="257175" y="76200"/>
            <a:ext cx="8229600" cy="467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8"/>
          <p:cNvSpPr>
            <a:spLocks noGrp="1"/>
          </p:cNvSpPr>
          <p:nvPr>
            <p:ph idx="1"/>
          </p:nvPr>
        </p:nvSpPr>
        <p:spPr>
          <a:xfrm>
            <a:off x="361950" y="762000"/>
            <a:ext cx="832485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82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Vlabs_Cover_Ima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6638" y="2747843"/>
            <a:ext cx="4162712" cy="14893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6637" y="4294909"/>
            <a:ext cx="4162714" cy="7735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1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246500" y="441513"/>
            <a:ext cx="2974682" cy="355124"/>
          </a:xfrm>
        </p:spPr>
        <p:txBody>
          <a:bodyPr>
            <a:normAutofit/>
          </a:bodyPr>
          <a:lstStyle>
            <a:lvl1pPr marL="0" indent="0" algn="l">
              <a:buNone/>
              <a:defRPr sz="1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46500" y="1399995"/>
            <a:ext cx="3009318" cy="787400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246499" y="949704"/>
            <a:ext cx="1912501" cy="320299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sz="1300" dirty="0" smtClean="0"/>
              <a:t>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2" y="5392832"/>
            <a:ext cx="3186545" cy="625507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3996651" y="6525763"/>
            <a:ext cx="28151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©</a:t>
            </a:r>
            <a:r>
              <a:rPr lang="en-US" sz="800" b="1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2015 Vencore Labs - A Vencore Company.</a:t>
            </a:r>
            <a:r>
              <a:rPr lang="en-US" sz="8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0" lvl="0" indent="0" algn="r" defTabSz="99276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Arial" pitchFamily="34" charset="0"/>
              <a:buNone/>
            </a:pPr>
            <a:r>
              <a:rPr lang="en-US" sz="700" b="0" kern="1200" baseline="0" dirty="0" smtClean="0">
                <a:solidFill>
                  <a:srgbClr val="58595B"/>
                </a:solidFill>
                <a:latin typeface="+mn-lt"/>
                <a:ea typeface="+mn-ea"/>
                <a:cs typeface="+mn-cs"/>
              </a:rPr>
              <a:t>.</a:t>
            </a:r>
            <a:endParaRPr lang="en-US" sz="700" b="0" kern="1200" baseline="0" dirty="0">
              <a:solidFill>
                <a:srgbClr val="58595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8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Placeholder 27"/>
          <p:cNvSpPr>
            <a:spLocks noGrp="1"/>
          </p:cNvSpPr>
          <p:nvPr userDrawn="1">
            <p:ph type="title"/>
          </p:nvPr>
        </p:nvSpPr>
        <p:spPr>
          <a:xfrm>
            <a:off x="257175" y="76200"/>
            <a:ext cx="8229600" cy="467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 userDrawn="1">
            <p:ph type="body" idx="1"/>
          </p:nvPr>
        </p:nvSpPr>
        <p:spPr>
          <a:xfrm>
            <a:off x="361950" y="762000"/>
            <a:ext cx="832485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 bwMode="black">
          <a:xfrm>
            <a:off x="3522924" y="6472676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Slide </a:t>
            </a:r>
            <a:fld id="{C8396D57-E355-413E-B3F4-24E9B1A0F09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7" r:id="rId2"/>
    <p:sldLayoutId id="2147483798" r:id="rId3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itchFamily="34" charset="0"/>
        <a:buChar char="»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SIP </a:t>
            </a:r>
            <a:r>
              <a:rPr lang="en-US" b="1" dirty="0" smtClean="0"/>
              <a:t>RPH </a:t>
            </a:r>
            <a:r>
              <a:rPr lang="en-US" b="1" dirty="0" smtClean="0"/>
              <a:t>and TN Signing</a:t>
            </a:r>
            <a:br>
              <a:rPr lang="en-US" b="1" dirty="0" smtClean="0"/>
            </a:br>
            <a:r>
              <a:rPr lang="en-US" b="1" dirty="0" smtClean="0"/>
              <a:t>Cross Relationship</a:t>
            </a:r>
            <a:endParaRPr lang="en-US" sz="48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Ray P. Singh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i="1" dirty="0" smtClean="0"/>
              <a:t>ATIS IPNNI Task Force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October</a:t>
            </a:r>
            <a:r>
              <a:rPr lang="en-US" sz="1400" dirty="0" smtClean="0"/>
              <a:t> 23, </a:t>
            </a:r>
            <a:r>
              <a:rPr lang="en-US" sz="1400" dirty="0" smtClean="0"/>
              <a:t>2018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154630" y="5865546"/>
            <a:ext cx="2648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formerly </a:t>
            </a:r>
            <a:r>
              <a:rPr lang="en-US" sz="11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Applied </a:t>
            </a:r>
            <a:r>
              <a:rPr lang="en-US" sz="1100" i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Communication Sciences</a:t>
            </a:r>
            <a:endParaRPr lang="en-US" sz="1100" i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52425" y="2540000"/>
            <a:ext cx="8258175" cy="31369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821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605244"/>
            <a:ext cx="8324850" cy="53641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General Considerations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TN </a:t>
            </a:r>
            <a:r>
              <a:rPr lang="en-US" dirty="0" smtClean="0"/>
              <a:t>signing using SHAKEN </a:t>
            </a:r>
            <a:r>
              <a:rPr lang="en-US" dirty="0" smtClean="0"/>
              <a:t>and SIP RPH signing for NS/EP NGN-PS need to coexist in a efficient manner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RPH </a:t>
            </a:r>
            <a:r>
              <a:rPr lang="en-US" dirty="0" smtClean="0"/>
              <a:t>Signing Considerations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The “rph” claim token includes the originating TN and destination TN because of the defined structure specified for </a:t>
            </a:r>
            <a:r>
              <a:rPr lang="en-US" dirty="0" err="1" smtClean="0"/>
              <a:t>PASSPorT</a:t>
            </a:r>
            <a:r>
              <a:rPr lang="en-US" dirty="0" smtClean="0"/>
              <a:t> - Example </a:t>
            </a:r>
            <a:r>
              <a:rPr lang="en-US" dirty="0"/>
              <a:t>“rph” Claim Format</a:t>
            </a:r>
          </a:p>
          <a:p>
            <a:pPr marL="2171700" lvl="5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 {    </a:t>
            </a:r>
          </a:p>
          <a:p>
            <a:pPr marL="2171700" lvl="5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"orig":{"tn":"12155550112"},    </a:t>
            </a:r>
          </a:p>
          <a:p>
            <a:pPr marL="2171700" lvl="5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 "dest":{["tn":"12125550113"]},   </a:t>
            </a:r>
          </a:p>
          <a:p>
            <a:pPr marL="2171700" lvl="5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  "iat":"1443208345",    </a:t>
            </a:r>
          </a:p>
          <a:p>
            <a:pPr marL="2171700" lvl="5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 "rph":{"auth":["ets.0", "wps.0"]}    </a:t>
            </a:r>
          </a:p>
          <a:p>
            <a:pPr marL="2171700" lvl="5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  }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Therefore, changes to the “orig” and/or “dest” means any original signed claim must be discarded and new claim </a:t>
            </a:r>
            <a:r>
              <a:rPr lang="en-US" dirty="0" smtClean="0"/>
              <a:t>issued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Need to determine handling of cross relationship issues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Following use cases illustrates cross relationship between TN and RPH signing for the purpose of identifying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83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TN</a:t>
            </a:r>
            <a:r>
              <a:rPr lang="en-US" dirty="0" smtClean="0"/>
              <a:t> and RPH Signing Use Case 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001060"/>
              </p:ext>
            </p:extLst>
          </p:nvPr>
        </p:nvGraphicFramePr>
        <p:xfrm>
          <a:off x="361950" y="940525"/>
          <a:ext cx="8324851" cy="2532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073">
                  <a:extLst>
                    <a:ext uri="{9D8B030D-6E8A-4147-A177-3AD203B41FA5}">
                      <a16:colId xmlns:a16="http://schemas.microsoft.com/office/drawing/2014/main" val="1778081156"/>
                    </a:ext>
                  </a:extLst>
                </a:gridCol>
                <a:gridCol w="2821577">
                  <a:extLst>
                    <a:ext uri="{9D8B030D-6E8A-4147-A177-3AD203B41FA5}">
                      <a16:colId xmlns:a16="http://schemas.microsoft.com/office/drawing/2014/main" val="190680742"/>
                    </a:ext>
                  </a:extLst>
                </a:gridCol>
                <a:gridCol w="5029201">
                  <a:extLst>
                    <a:ext uri="{9D8B030D-6E8A-4147-A177-3AD203B41FA5}">
                      <a16:colId xmlns:a16="http://schemas.microsoft.com/office/drawing/2014/main" val="1061539273"/>
                    </a:ext>
                  </a:extLst>
                </a:gridCol>
              </a:tblGrid>
              <a:tr h="19231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 Case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44069"/>
                  </a:ext>
                </a:extLst>
              </a:tr>
              <a:tr h="50546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Basic Access Number (AN) 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TN</a:t>
                      </a:r>
                      <a:r>
                        <a:rPr lang="en-US" sz="1600" dirty="0" smtClean="0"/>
                        <a:t> and RPH Signing of AN Call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40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Basic Feature Code (FC) 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TN</a:t>
                      </a:r>
                      <a:r>
                        <a:rPr lang="en-US" sz="1600" dirty="0" smtClean="0"/>
                        <a:t> Signing of FC+DN Call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93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FC+AN</a:t>
                      </a:r>
                      <a:r>
                        <a:rPr lang="en-US" sz="1600" baseline="0" dirty="0" smtClean="0"/>
                        <a:t> 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TN</a:t>
                      </a:r>
                      <a:r>
                        <a:rPr lang="en-US" sz="1600" dirty="0" smtClean="0"/>
                        <a:t> and RPH Signing of FC+AN</a:t>
                      </a:r>
                      <a:r>
                        <a:rPr lang="en-US" sz="1600" baseline="0" dirty="0" smtClean="0"/>
                        <a:t> Call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30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GETS-NT or AN+GETS-PDN Call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TN</a:t>
                      </a:r>
                      <a:r>
                        <a:rPr lang="en-US" sz="1600" baseline="0" dirty="0" smtClean="0"/>
                        <a:t> and RPH Signing of </a:t>
                      </a:r>
                      <a:r>
                        <a:rPr lang="en-US" sz="1600" dirty="0" smtClean="0"/>
                        <a:t>GETS-NT or AN+GETS-PDN</a:t>
                      </a:r>
                      <a:r>
                        <a:rPr lang="en-US" sz="1600" baseline="0" dirty="0" smtClean="0"/>
                        <a:t> Call 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64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Call</a:t>
                      </a:r>
                      <a:r>
                        <a:rPr lang="en-US" sz="1600" baseline="0" dirty="0" smtClean="0"/>
                        <a:t> Termination in non-NS/EP NGN-PS Network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TN and RPH Signing for terminating in a non-NS/EP NGN-PS SP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708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2594" y="4113711"/>
            <a:ext cx="696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FF0000"/>
                </a:solidFill>
              </a:rPr>
              <a:t>Note: For simplicity only the SIP Invites going across IPNNIs are shown in the following illustrative diagrams   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1814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1: </a:t>
            </a:r>
            <a:r>
              <a:rPr lang="en-US" smtClean="0"/>
              <a:t>TN</a:t>
            </a:r>
            <a:r>
              <a:rPr lang="en-US" dirty="0" smtClean="0"/>
              <a:t> and RPH Signing of AN Calls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66687" y="814382"/>
            <a:ext cx="8639175" cy="2442984"/>
            <a:chOff x="166687" y="1200150"/>
            <a:chExt cx="8639175" cy="2442984"/>
          </a:xfrm>
        </p:grpSpPr>
        <p:sp>
          <p:nvSpPr>
            <p:cNvPr id="4" name="Rounded Rectangle 3"/>
            <p:cNvSpPr/>
            <p:nvPr/>
          </p:nvSpPr>
          <p:spPr>
            <a:xfrm>
              <a:off x="1019175" y="1200150"/>
              <a:ext cx="1114425" cy="971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00850" y="1200150"/>
              <a:ext cx="1114425" cy="971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6325" y="1409700"/>
              <a:ext cx="1009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Originating LEC</a:t>
              </a:r>
              <a:endParaRPr lang="en-US" sz="1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981325" y="1200150"/>
              <a:ext cx="1114425" cy="971550"/>
              <a:chOff x="2695575" y="1200150"/>
              <a:chExt cx="1114425" cy="97155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695575" y="1200150"/>
                <a:ext cx="1114425" cy="9715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52725" y="1200805"/>
                <a:ext cx="1009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Originating NS/EP NGN-PS Provider</a:t>
                </a:r>
                <a:endParaRPr lang="en-US" sz="14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91075" y="1200150"/>
              <a:ext cx="1114425" cy="971550"/>
              <a:chOff x="4600575" y="1200150"/>
              <a:chExt cx="1114425" cy="97155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600575" y="1200150"/>
                <a:ext cx="1114425" cy="9715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29150" y="1208871"/>
                <a:ext cx="1009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Transit NS/EP NGN-PS Provider</a:t>
                </a:r>
                <a:endParaRPr lang="en-US" sz="1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815137" y="1266021"/>
              <a:ext cx="10953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Terminating NS/EP NGN-PS Provider</a:t>
              </a:r>
              <a:endParaRPr lang="en-US" sz="1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6687" y="1409700"/>
              <a:ext cx="638175" cy="419100"/>
              <a:chOff x="166687" y="1409700"/>
              <a:chExt cx="638175" cy="4191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71475" y="1409700"/>
                <a:ext cx="228600" cy="419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6687" y="1465361"/>
                <a:ext cx="638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UE</a:t>
                </a:r>
                <a:endParaRPr lang="en-US" sz="14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167687" y="1354038"/>
              <a:ext cx="638175" cy="419100"/>
              <a:chOff x="166687" y="1409700"/>
              <a:chExt cx="638175" cy="4191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71475" y="1409700"/>
                <a:ext cx="228600" cy="419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6687" y="1465361"/>
                <a:ext cx="638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UE</a:t>
                </a:r>
                <a:endParaRPr lang="en-US" sz="1400" dirty="0"/>
              </a:p>
            </p:txBody>
          </p:sp>
        </p:grpSp>
        <p:cxnSp>
          <p:nvCxnSpPr>
            <p:cNvPr id="25" name="Straight Connector 24"/>
            <p:cNvCxnSpPr>
              <a:stCxn id="4" idx="2"/>
            </p:cNvCxnSpPr>
            <p:nvPr/>
          </p:nvCxnSpPr>
          <p:spPr>
            <a:xfrm flipH="1">
              <a:off x="1568079" y="2171700"/>
              <a:ext cx="8309" cy="1471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2"/>
            </p:cNvCxnSpPr>
            <p:nvPr/>
          </p:nvCxnSpPr>
          <p:spPr>
            <a:xfrm flipH="1">
              <a:off x="3518753" y="2154912"/>
              <a:ext cx="24547" cy="14882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295306" y="2149434"/>
              <a:ext cx="17263" cy="14937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9" idx="2"/>
            </p:cNvCxnSpPr>
            <p:nvPr/>
          </p:nvCxnSpPr>
          <p:spPr>
            <a:xfrm flipH="1">
              <a:off x="7346741" y="2171700"/>
              <a:ext cx="11322" cy="1471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" idx="2"/>
            </p:cNvCxnSpPr>
            <p:nvPr/>
          </p:nvCxnSpPr>
          <p:spPr>
            <a:xfrm flipH="1">
              <a:off x="485773" y="1828800"/>
              <a:ext cx="2" cy="18143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2"/>
            </p:cNvCxnSpPr>
            <p:nvPr/>
          </p:nvCxnSpPr>
          <p:spPr>
            <a:xfrm flipH="1">
              <a:off x="8486774" y="1773138"/>
              <a:ext cx="1" cy="18597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85774" y="2486025"/>
              <a:ext cx="1090613" cy="95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45294" y="2209800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1. Invite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74005" y="2325588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614486" y="2656609"/>
              <a:ext cx="192405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538537" y="2809875"/>
              <a:ext cx="178593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652460" y="2995438"/>
              <a:ext cx="1322806" cy="246221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33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ppt</a:t>
              </a:r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[rph:"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“]</a:t>
              </a:r>
              <a:endParaRPr lang="en-US" sz="1000" b="1" dirty="0">
                <a:solidFill>
                  <a:srgbClr val="03373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Text Box 80"/>
            <p:cNvSpPr txBox="1">
              <a:spLocks noChangeArrowheads="1"/>
            </p:cNvSpPr>
            <p:nvPr/>
          </p:nvSpPr>
          <p:spPr bwMode="auto">
            <a:xfrm flipH="1">
              <a:off x="4335096" y="2508765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 Box 80"/>
            <p:cNvSpPr txBox="1">
              <a:spLocks noChangeArrowheads="1"/>
            </p:cNvSpPr>
            <p:nvPr/>
          </p:nvSpPr>
          <p:spPr bwMode="auto">
            <a:xfrm flipH="1">
              <a:off x="2507457" y="2349324"/>
              <a:ext cx="510076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312569" y="2919413"/>
              <a:ext cx="2045494" cy="142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80"/>
            <p:cNvSpPr txBox="1">
              <a:spLocks noChangeArrowheads="1"/>
            </p:cNvSpPr>
            <p:nvPr/>
          </p:nvSpPr>
          <p:spPr bwMode="auto">
            <a:xfrm flipH="1">
              <a:off x="6116210" y="2613956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01549" y="2860002"/>
              <a:ext cx="1322806" cy="246221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33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ppt</a:t>
              </a:r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[rph:"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“]</a:t>
              </a:r>
              <a:endParaRPr lang="en-US" sz="1000" b="1" dirty="0">
                <a:solidFill>
                  <a:srgbClr val="033736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368778" y="3468246"/>
              <a:ext cx="1117996" cy="226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455777" y="2469654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42296" y="2634524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34835" y="3087288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</p:grp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2294"/>
              </p:ext>
            </p:extLst>
          </p:nvPr>
        </p:nvGraphicFramePr>
        <p:xfrm>
          <a:off x="339635" y="3393202"/>
          <a:ext cx="8516982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5555">
                  <a:extLst>
                    <a:ext uri="{9D8B030D-6E8A-4147-A177-3AD203B41FA5}">
                      <a16:colId xmlns:a16="http://schemas.microsoft.com/office/drawing/2014/main" val="2528640936"/>
                    </a:ext>
                  </a:extLst>
                </a:gridCol>
                <a:gridCol w="1974296">
                  <a:extLst>
                    <a:ext uri="{9D8B030D-6E8A-4147-A177-3AD203B41FA5}">
                      <a16:colId xmlns:a16="http://schemas.microsoft.com/office/drawing/2014/main" val="412653999"/>
                    </a:ext>
                  </a:extLst>
                </a:gridCol>
                <a:gridCol w="2312125">
                  <a:extLst>
                    <a:ext uri="{9D8B030D-6E8A-4147-A177-3AD203B41FA5}">
                      <a16:colId xmlns:a16="http://schemas.microsoft.com/office/drawing/2014/main" val="973094101"/>
                    </a:ext>
                  </a:extLst>
                </a:gridCol>
                <a:gridCol w="2495006">
                  <a:extLst>
                    <a:ext uri="{9D8B030D-6E8A-4147-A177-3AD203B41FA5}">
                      <a16:colId xmlns:a16="http://schemas.microsoft.com/office/drawing/2014/main" val="1858938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Originating 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Originating NS/EP NGN-PS Provider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Transit NS/EP NGN-PS Provider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Terminating NS/EP NGN-PS Provider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LEC is not NGN-PS Service Provider: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GETS-AN origination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identified</a:t>
                      </a:r>
                      <a:r>
                        <a:rPr lang="en-US" sz="1200" baseline="0" dirty="0" smtClean="0"/>
                        <a:t> as NS/EP based on dialed digits and </a:t>
                      </a:r>
                      <a:r>
                        <a:rPr lang="en-US" sz="1200" dirty="0" smtClean="0"/>
                        <a:t>routed to NS/EP NGN-PS Service Provider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smtClean="0">
                          <a:solidFill>
                            <a:srgbClr val="FF0000"/>
                          </a:solidFill>
                        </a:rPr>
                        <a:t>TN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is signed (SHAKEN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process)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RPH is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u="sng" baseline="0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NS/EP Service Provider: 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Performs normal NS/EP NGN-PS processing (including PIN validation)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RPH of</a:t>
                      </a:r>
                      <a:r>
                        <a:rPr lang="en-US" sz="1200" baseline="0" dirty="0" smtClean="0"/>
                        <a:t> outgoing SIP Invite is signed using PASSPorT extension </a:t>
                      </a:r>
                      <a:r>
                        <a:rPr lang="en-US" sz="1200" dirty="0" smtClean="0"/>
                        <a:t>and included in a SIP identity header.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Received signed TN is discarded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Option: Sign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new TN in separate identity header or new TN is not signed separately?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Transit NS/EP NGN-PS Provider: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May validate the signed RPH to determine whether Invite is forwarded within transit network with RPH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If validation is successful, Invite</a:t>
                      </a:r>
                      <a:r>
                        <a:rPr lang="en-US" sz="1200" baseline="0" dirty="0" smtClean="0"/>
                        <a:t> is forwarded within transit network with the RPH</a:t>
                      </a:r>
                      <a:endParaRPr lang="en-US" sz="1200" dirty="0" smtClean="0"/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If validation is not successful decision to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(a)</a:t>
                      </a:r>
                      <a:r>
                        <a:rPr lang="en-US" sz="1200" dirty="0" smtClean="0">
                          <a:solidFill>
                            <a:srgbClr val="FF3300"/>
                          </a:solidFill>
                        </a:rPr>
                        <a:t> </a:t>
                      </a:r>
                      <a:r>
                        <a:rPr lang="en-US" sz="1200" dirty="0" smtClean="0"/>
                        <a:t>strip RPH or (b) keep RPH is based on carrier local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Terminating NS/EP Service Provider: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Validates signed RPH (NS/EP NGN-PS process)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If validation</a:t>
                      </a:r>
                      <a:r>
                        <a:rPr lang="en-US" sz="1200" baseline="0" dirty="0" smtClean="0"/>
                        <a:t> is successful, Invite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en-US" sz="1200" baseline="0" dirty="0" smtClean="0"/>
                        <a:t>forwarded within terminating network with RPH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If validation is not successful, decision to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(a) s</a:t>
                      </a:r>
                      <a:r>
                        <a:rPr lang="en-US" sz="1200" baseline="0" dirty="0" smtClean="0"/>
                        <a:t>trip RPH or (b) keep RPH is based on carrier local policy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If signed TN was expected and not received use info in signed RPH for verified Caller-ID or display TN as verified as a default for RPH call?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593148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718626" y="2322127"/>
            <a:ext cx="1322806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00815" y="2788056"/>
            <a:ext cx="1322806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72465" y="2940456"/>
            <a:ext cx="1322806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3165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</a:t>
            </a:r>
            <a:r>
              <a:rPr lang="en-US" dirty="0"/>
              <a:t>2</a:t>
            </a:r>
            <a:r>
              <a:rPr lang="en-US" dirty="0" smtClean="0"/>
              <a:t>: </a:t>
            </a:r>
            <a:r>
              <a:rPr lang="en-US" smtClean="0"/>
              <a:t>TN</a:t>
            </a:r>
            <a:r>
              <a:rPr lang="en-US" dirty="0" smtClean="0"/>
              <a:t> Signed FC+DN Call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66687" y="814382"/>
            <a:ext cx="8639175" cy="2442984"/>
            <a:chOff x="166687" y="1200150"/>
            <a:chExt cx="8639175" cy="2442984"/>
          </a:xfrm>
        </p:grpSpPr>
        <p:sp>
          <p:nvSpPr>
            <p:cNvPr id="4" name="Rounded Rectangle 3"/>
            <p:cNvSpPr/>
            <p:nvPr/>
          </p:nvSpPr>
          <p:spPr>
            <a:xfrm>
              <a:off x="1019175" y="1200150"/>
              <a:ext cx="1114425" cy="971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00850" y="1200150"/>
              <a:ext cx="1114425" cy="971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6325" y="1409700"/>
              <a:ext cx="1009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Originating WPS</a:t>
              </a:r>
              <a:endParaRPr lang="en-US" sz="1400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48125" y="1200150"/>
              <a:ext cx="1114425" cy="971550"/>
              <a:chOff x="3857625" y="1200150"/>
              <a:chExt cx="1114425" cy="97155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857625" y="1200150"/>
                <a:ext cx="1114425" cy="9715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24300" y="1208871"/>
                <a:ext cx="1009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Transit NS/EP NGN-PS Provider</a:t>
                </a:r>
                <a:endParaRPr lang="en-US" sz="1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815137" y="1266021"/>
              <a:ext cx="1095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Terminating network</a:t>
              </a:r>
              <a:endParaRPr lang="en-US" sz="1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6687" y="1409700"/>
              <a:ext cx="638175" cy="419100"/>
              <a:chOff x="166687" y="1409700"/>
              <a:chExt cx="638175" cy="4191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71475" y="1409700"/>
                <a:ext cx="228600" cy="419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6687" y="1465361"/>
                <a:ext cx="638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UE</a:t>
                </a:r>
                <a:endParaRPr lang="en-US" sz="14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167687" y="1354038"/>
              <a:ext cx="638175" cy="419100"/>
              <a:chOff x="166687" y="1409700"/>
              <a:chExt cx="638175" cy="4191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71475" y="1409700"/>
                <a:ext cx="228600" cy="419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6687" y="1465361"/>
                <a:ext cx="638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UE</a:t>
                </a:r>
                <a:endParaRPr lang="en-US" sz="1400" dirty="0"/>
              </a:p>
            </p:txBody>
          </p:sp>
        </p:grpSp>
        <p:cxnSp>
          <p:nvCxnSpPr>
            <p:cNvPr id="25" name="Straight Connector 24"/>
            <p:cNvCxnSpPr>
              <a:stCxn id="4" idx="2"/>
            </p:cNvCxnSpPr>
            <p:nvPr/>
          </p:nvCxnSpPr>
          <p:spPr>
            <a:xfrm flipH="1">
              <a:off x="1568079" y="2171700"/>
              <a:ext cx="8309" cy="1471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628556" y="2149434"/>
              <a:ext cx="17263" cy="14937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9" idx="2"/>
            </p:cNvCxnSpPr>
            <p:nvPr/>
          </p:nvCxnSpPr>
          <p:spPr>
            <a:xfrm flipH="1">
              <a:off x="7346741" y="2171700"/>
              <a:ext cx="11322" cy="1471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" idx="2"/>
            </p:cNvCxnSpPr>
            <p:nvPr/>
          </p:nvCxnSpPr>
          <p:spPr>
            <a:xfrm flipH="1">
              <a:off x="485773" y="1828800"/>
              <a:ext cx="2" cy="18143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2"/>
            </p:cNvCxnSpPr>
            <p:nvPr/>
          </p:nvCxnSpPr>
          <p:spPr>
            <a:xfrm flipH="1">
              <a:off x="8486774" y="1773138"/>
              <a:ext cx="1" cy="18597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85774" y="2647950"/>
              <a:ext cx="1090613" cy="95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45294" y="2381250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1. Invite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74005" y="2535138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603771" y="2837010"/>
              <a:ext cx="3024785" cy="9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80"/>
            <p:cNvSpPr txBox="1">
              <a:spLocks noChangeArrowheads="1"/>
            </p:cNvSpPr>
            <p:nvPr/>
          </p:nvSpPr>
          <p:spPr bwMode="auto">
            <a:xfrm flipH="1">
              <a:off x="2465093" y="2530299"/>
              <a:ext cx="899606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dirty="0">
                  <a:solidFill>
                    <a:srgbClr val="000000"/>
                  </a:solidFill>
                </a:rPr>
                <a:t>e</a:t>
              </a:r>
              <a:r>
                <a:rPr lang="en-US" altLang="x-none" sz="1000" b="1" kern="1200" dirty="0" smtClean="0">
                  <a:solidFill>
                    <a:srgbClr val="000000"/>
                  </a:solidFill>
                </a:rPr>
                <a:t>ts.x wps</a:t>
              </a: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.y 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637187" y="3014664"/>
              <a:ext cx="2720876" cy="117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80"/>
            <p:cNvSpPr txBox="1">
              <a:spLocks noChangeArrowheads="1"/>
            </p:cNvSpPr>
            <p:nvPr/>
          </p:nvSpPr>
          <p:spPr bwMode="auto">
            <a:xfrm flipH="1">
              <a:off x="5363737" y="2699681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dirty="0">
                  <a:solidFill>
                    <a:srgbClr val="000000"/>
                  </a:solidFill>
                </a:rPr>
                <a:t>e</a:t>
              </a: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ts.x 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368778" y="3468246"/>
              <a:ext cx="1117996" cy="179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499346" y="2691674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34835" y="3087288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</p:grp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32334"/>
              </p:ext>
            </p:extLst>
          </p:nvPr>
        </p:nvGraphicFramePr>
        <p:xfrm>
          <a:off x="498835" y="3510769"/>
          <a:ext cx="8001003" cy="302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4445">
                  <a:extLst>
                    <a:ext uri="{9D8B030D-6E8A-4147-A177-3AD203B41FA5}">
                      <a16:colId xmlns:a16="http://schemas.microsoft.com/office/drawing/2014/main" val="2528640936"/>
                    </a:ext>
                  </a:extLst>
                </a:gridCol>
                <a:gridCol w="2306683">
                  <a:extLst>
                    <a:ext uri="{9D8B030D-6E8A-4147-A177-3AD203B41FA5}">
                      <a16:colId xmlns:a16="http://schemas.microsoft.com/office/drawing/2014/main" val="412653999"/>
                    </a:ext>
                  </a:extLst>
                </a:gridCol>
                <a:gridCol w="2809875">
                  <a:extLst>
                    <a:ext uri="{9D8B030D-6E8A-4147-A177-3AD203B41FA5}">
                      <a16:colId xmlns:a16="http://schemas.microsoft.com/office/drawing/2014/main" val="1858938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Originating WPS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Transit NS/EP NGN-PS Provider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Terminating NS/EP Service Provider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Handset</a:t>
                      </a:r>
                      <a:r>
                        <a:rPr lang="en-US" sz="1200" baseline="0" dirty="0" smtClean="0"/>
                        <a:t> subscribed for NS/EP NGN-PS and is registered</a:t>
                      </a:r>
                      <a:r>
                        <a:rPr lang="en-US" sz="1200" dirty="0" smtClean="0"/>
                        <a:t>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User initiates FC call (i.e., *272)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SP performs normal NS/EP NGN-PS processing (i.e., subscription validation) and populates ets and wps name spaces with provisioned values</a:t>
                      </a:r>
                      <a:endParaRPr lang="en-US" sz="1200" dirty="0" smtClean="0"/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RPH is signed by WPS SP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TN signed by WPS SP (SHAKEN</a:t>
                      </a:r>
                      <a:r>
                        <a:rPr lang="en-US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process)</a:t>
                      </a:r>
                      <a:endParaRPr lang="en-US" sz="1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Transit NS/EP NGN-PS Provider: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Signed RPH passed unchanged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Signed TN passed unchanged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Terminating NS/EP Service Provider: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Validates signed RPH (NS/EP NGN-PS process)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If validation</a:t>
                      </a:r>
                      <a:r>
                        <a:rPr lang="en-US" sz="1200" baseline="0" dirty="0" smtClean="0"/>
                        <a:t> is successful, Invite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en-US" sz="1200" baseline="0" dirty="0" smtClean="0"/>
                        <a:t>forwarded within terminating network with RPH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If validation is not successful, decision to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(a) s</a:t>
                      </a:r>
                      <a:r>
                        <a:rPr lang="en-US" sz="1200" baseline="0" dirty="0" smtClean="0"/>
                        <a:t>trip RPH or (b) keep RPH is based on carrier local policy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Signed TN is verified (SHAKEN process) and displayed accordingly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Note: Call information is not provided to CVT (e.g., 3</a:t>
                      </a:r>
                      <a:r>
                        <a:rPr lang="en-US" sz="1200" baseline="30000" dirty="0" smtClean="0">
                          <a:solidFill>
                            <a:srgbClr val="FF0000"/>
                          </a:solidFill>
                        </a:rPr>
                        <a:t>rd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party analytics) 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593148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016267" y="2791177"/>
            <a:ext cx="1322806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19035" y="2969293"/>
            <a:ext cx="1322806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02931" y="2485944"/>
            <a:ext cx="1322806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[rph:"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auth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98007" y="2685248"/>
            <a:ext cx="1322806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[rph:"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auth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8033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3: </a:t>
            </a:r>
            <a:r>
              <a:rPr lang="en-US" smtClean="0"/>
              <a:t>TN</a:t>
            </a:r>
            <a:r>
              <a:rPr lang="en-US" dirty="0" smtClean="0"/>
              <a:t> and RPH Signed FC+AN Call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66687" y="631500"/>
            <a:ext cx="8639175" cy="2442984"/>
            <a:chOff x="166687" y="1200150"/>
            <a:chExt cx="8639175" cy="2442984"/>
          </a:xfrm>
        </p:grpSpPr>
        <p:sp>
          <p:nvSpPr>
            <p:cNvPr id="4" name="Rounded Rectangle 3"/>
            <p:cNvSpPr/>
            <p:nvPr/>
          </p:nvSpPr>
          <p:spPr>
            <a:xfrm>
              <a:off x="1019175" y="1200150"/>
              <a:ext cx="1114425" cy="971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00850" y="1200150"/>
              <a:ext cx="1114425" cy="971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6325" y="1409700"/>
              <a:ext cx="1009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Originating WPS</a:t>
              </a:r>
              <a:endParaRPr lang="en-US" sz="1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981325" y="1200150"/>
              <a:ext cx="1114425" cy="971550"/>
              <a:chOff x="2695575" y="1200150"/>
              <a:chExt cx="1114425" cy="97155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695575" y="1200150"/>
                <a:ext cx="1114425" cy="9715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52725" y="1200805"/>
                <a:ext cx="1009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Originating NS/EP NGN-PS Provider</a:t>
                </a:r>
                <a:endParaRPr lang="en-US" sz="14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91075" y="1200150"/>
              <a:ext cx="1114425" cy="971550"/>
              <a:chOff x="4600575" y="1200150"/>
              <a:chExt cx="1114425" cy="97155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600575" y="1200150"/>
                <a:ext cx="1114425" cy="9715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29150" y="1208871"/>
                <a:ext cx="1009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Transit NS/EP NGN-PS Provider</a:t>
                </a:r>
                <a:endParaRPr lang="en-US" sz="1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815137" y="1266021"/>
              <a:ext cx="10953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Terminating NS/EP NGN-PS Provider</a:t>
              </a:r>
              <a:endParaRPr lang="en-US" sz="1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6687" y="1409700"/>
              <a:ext cx="638175" cy="419100"/>
              <a:chOff x="166687" y="1409700"/>
              <a:chExt cx="638175" cy="4191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71475" y="1409700"/>
                <a:ext cx="228600" cy="419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6687" y="1465361"/>
                <a:ext cx="638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UE</a:t>
                </a:r>
                <a:endParaRPr lang="en-US" sz="14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167687" y="1354038"/>
              <a:ext cx="638175" cy="419100"/>
              <a:chOff x="166687" y="1409700"/>
              <a:chExt cx="638175" cy="4191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71475" y="1409700"/>
                <a:ext cx="228600" cy="419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6687" y="1465361"/>
                <a:ext cx="638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UE</a:t>
                </a:r>
                <a:endParaRPr lang="en-US" sz="1400" dirty="0"/>
              </a:p>
            </p:txBody>
          </p:sp>
        </p:grpSp>
        <p:cxnSp>
          <p:nvCxnSpPr>
            <p:cNvPr id="25" name="Straight Connector 24"/>
            <p:cNvCxnSpPr>
              <a:stCxn id="4" idx="2"/>
            </p:cNvCxnSpPr>
            <p:nvPr/>
          </p:nvCxnSpPr>
          <p:spPr>
            <a:xfrm flipH="1">
              <a:off x="1568079" y="2171700"/>
              <a:ext cx="8309" cy="1471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2"/>
            </p:cNvCxnSpPr>
            <p:nvPr/>
          </p:nvCxnSpPr>
          <p:spPr>
            <a:xfrm flipH="1">
              <a:off x="3518753" y="2154912"/>
              <a:ext cx="24547" cy="14882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295306" y="2149434"/>
              <a:ext cx="17263" cy="14937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9" idx="2"/>
            </p:cNvCxnSpPr>
            <p:nvPr/>
          </p:nvCxnSpPr>
          <p:spPr>
            <a:xfrm flipH="1">
              <a:off x="7346741" y="2171700"/>
              <a:ext cx="11322" cy="1471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" idx="2"/>
            </p:cNvCxnSpPr>
            <p:nvPr/>
          </p:nvCxnSpPr>
          <p:spPr>
            <a:xfrm flipH="1">
              <a:off x="485773" y="1828800"/>
              <a:ext cx="2" cy="18143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2"/>
            </p:cNvCxnSpPr>
            <p:nvPr/>
          </p:nvCxnSpPr>
          <p:spPr>
            <a:xfrm flipH="1">
              <a:off x="8486774" y="1773138"/>
              <a:ext cx="1" cy="18597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85774" y="2533650"/>
              <a:ext cx="1090613" cy="95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45294" y="2266950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1. Invite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74005" y="2401788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614486" y="2694709"/>
              <a:ext cx="192405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538537" y="2867025"/>
              <a:ext cx="178593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652460" y="3024013"/>
              <a:ext cx="1322806" cy="246221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33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ppt</a:t>
              </a:r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[rph:"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“]</a:t>
              </a:r>
              <a:endParaRPr lang="en-US" sz="1000" b="1" dirty="0">
                <a:solidFill>
                  <a:srgbClr val="03373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Text Box 80"/>
            <p:cNvSpPr txBox="1">
              <a:spLocks noChangeArrowheads="1"/>
            </p:cNvSpPr>
            <p:nvPr/>
          </p:nvSpPr>
          <p:spPr bwMode="auto">
            <a:xfrm flipH="1">
              <a:off x="4299830" y="2546865"/>
              <a:ext cx="934872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wps.y2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 Box 80"/>
            <p:cNvSpPr txBox="1">
              <a:spLocks noChangeArrowheads="1"/>
            </p:cNvSpPr>
            <p:nvPr/>
          </p:nvSpPr>
          <p:spPr bwMode="auto">
            <a:xfrm flipH="1">
              <a:off x="2439352" y="2396949"/>
              <a:ext cx="970138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dirty="0">
                  <a:solidFill>
                    <a:srgbClr val="000000"/>
                  </a:solidFill>
                </a:rPr>
                <a:t>e</a:t>
              </a:r>
              <a:r>
                <a:rPr lang="en-US" altLang="x-none" sz="1000" b="1" kern="1200" dirty="0" smtClean="0">
                  <a:solidFill>
                    <a:srgbClr val="000000"/>
                  </a:solidFill>
                </a:rPr>
                <a:t>ts.x wps</a:t>
              </a: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.y1 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312569" y="2957513"/>
              <a:ext cx="2045494" cy="142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80"/>
            <p:cNvSpPr txBox="1">
              <a:spLocks noChangeArrowheads="1"/>
            </p:cNvSpPr>
            <p:nvPr/>
          </p:nvSpPr>
          <p:spPr bwMode="auto">
            <a:xfrm flipH="1">
              <a:off x="6116210" y="2633006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34874" y="2936202"/>
              <a:ext cx="1322806" cy="246221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33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ppt</a:t>
              </a:r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[rph:"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“]</a:t>
              </a:r>
              <a:endParaRPr lang="en-US" sz="1000" b="1" dirty="0">
                <a:solidFill>
                  <a:srgbClr val="033736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368778" y="3468246"/>
              <a:ext cx="1117996" cy="179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455777" y="2469654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42296" y="2605949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34835" y="3087288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</p:grp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430169"/>
              </p:ext>
            </p:extLst>
          </p:nvPr>
        </p:nvGraphicFramePr>
        <p:xfrm>
          <a:off x="287384" y="3393202"/>
          <a:ext cx="8582298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266">
                  <a:extLst>
                    <a:ext uri="{9D8B030D-6E8A-4147-A177-3AD203B41FA5}">
                      <a16:colId xmlns:a16="http://schemas.microsoft.com/office/drawing/2014/main" val="2528640936"/>
                    </a:ext>
                  </a:extLst>
                </a:gridCol>
                <a:gridCol w="2801367">
                  <a:extLst>
                    <a:ext uri="{9D8B030D-6E8A-4147-A177-3AD203B41FA5}">
                      <a16:colId xmlns:a16="http://schemas.microsoft.com/office/drawing/2014/main" val="412653999"/>
                    </a:ext>
                  </a:extLst>
                </a:gridCol>
                <a:gridCol w="1619794">
                  <a:extLst>
                    <a:ext uri="{9D8B030D-6E8A-4147-A177-3AD203B41FA5}">
                      <a16:colId xmlns:a16="http://schemas.microsoft.com/office/drawing/2014/main" val="973094101"/>
                    </a:ext>
                  </a:extLst>
                </a:gridCol>
                <a:gridCol w="2050871">
                  <a:extLst>
                    <a:ext uri="{9D8B030D-6E8A-4147-A177-3AD203B41FA5}">
                      <a16:colId xmlns:a16="http://schemas.microsoft.com/office/drawing/2014/main" val="1858938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Originating WPS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Originating NS/EP NGN-PS (IXC) Provider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Transit NS/EP NGN-PS Provider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Terminating NS/EP NGN-PS Provider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Handset</a:t>
                      </a:r>
                      <a:r>
                        <a:rPr lang="en-US" sz="1200" baseline="0" dirty="0" smtClean="0"/>
                        <a:t> subscribed for NS/EP NGN-PS and is registered</a:t>
                      </a:r>
                      <a:r>
                        <a:rPr lang="en-US" sz="1200" dirty="0" smtClean="0"/>
                        <a:t>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User initiates FC+AN call (i.e., *272+NCS-GETS)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SP performs normal NS/EP NGN-PS processing (i.e., subscription validation) and populates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ets and </a:t>
                      </a:r>
                      <a:r>
                        <a:rPr lang="en-US" sz="1200" baseline="0" dirty="0" smtClean="0"/>
                        <a:t>wps name spaces with provisioned values</a:t>
                      </a:r>
                      <a:endParaRPr lang="en-US" sz="1200" dirty="0" smtClean="0"/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RPH is signed by WPS SP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TN Signed (SHAKEN process)</a:t>
                      </a:r>
                      <a:endParaRPr lang="en-US" sz="12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NS/EP NGN-PS Provider: 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Performs normal NS/EP NGN-PS processing (including PIN validation) and RPH ets</a:t>
                      </a:r>
                      <a:r>
                        <a:rPr lang="en-US" sz="1200" baseline="0" dirty="0" smtClean="0"/>
                        <a:t> and wps </a:t>
                      </a:r>
                      <a:r>
                        <a:rPr lang="en-US" sz="1200" dirty="0" smtClean="0"/>
                        <a:t>name</a:t>
                      </a:r>
                      <a:r>
                        <a:rPr lang="en-US" sz="1200" baseline="0" dirty="0" smtClean="0"/>
                        <a:t> spaces are</a:t>
                      </a:r>
                      <a:r>
                        <a:rPr lang="en-US" sz="1200" dirty="0" smtClean="0"/>
                        <a:t> populated with provisioned values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where the wps value is set to the user priority 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RPH of outgoing SIP Invite is signed using PASSPorT extension and included in a SIP identity header since RPH was changed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Received signed TN is discarded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Option: Sign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new TN in separate identity header or new TN is not signed separately?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Transit NS/EP NGN-PS Provider: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May validate the signed RPH to determine whether priority is provided within transit network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Signed RPH passed unchanged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Signed TN passed unchanged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Terminating NS/EP NGN-PS </a:t>
                      </a:r>
                      <a:r>
                        <a:rPr lang="en-US" sz="1200" baseline="0" dirty="0" smtClean="0"/>
                        <a:t>Provider</a:t>
                      </a:r>
                      <a:r>
                        <a:rPr lang="en-US" sz="1200" dirty="0" smtClean="0"/>
                        <a:t>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Validates signed RPH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If validation is successful, Invite is forwarded within Terminating network with the RPH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If validation is not successful decision to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(a) </a:t>
                      </a:r>
                      <a:r>
                        <a:rPr lang="en-US" sz="1200" dirty="0" smtClean="0"/>
                        <a:t>strip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RPH</a:t>
                      </a:r>
                      <a:r>
                        <a:rPr lang="en-US" sz="1200" dirty="0" smtClean="0"/>
                        <a:t> or (b) keep RPH is based on carrier local policy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If signed TN was expected and not received use info in signed RPH for verified Caller-ID or display TN as verified as a default for RPH call?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593148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845100" y="2722259"/>
            <a:ext cx="1322806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27836" y="2726146"/>
            <a:ext cx="1322806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2460" y="2779326"/>
            <a:ext cx="1322806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0230" y="2386313"/>
            <a:ext cx="1322806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[rph:"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auth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822" y="3067870"/>
            <a:ext cx="7472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There may be a Transit provider between the WPS and Originating NS/EP NGN Provider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887953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134" y="76200"/>
            <a:ext cx="9483634" cy="467591"/>
          </a:xfrm>
        </p:spPr>
        <p:txBody>
          <a:bodyPr/>
          <a:lstStyle/>
          <a:p>
            <a:r>
              <a:rPr lang="en-US" dirty="0" smtClean="0"/>
              <a:t>Use Case 4: TN and RPH Signed GETS-NT or AN+GETS-PDN Calls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66687" y="696815"/>
            <a:ext cx="8639175" cy="2442984"/>
            <a:chOff x="166687" y="1200150"/>
            <a:chExt cx="8639175" cy="2442984"/>
          </a:xfrm>
        </p:grpSpPr>
        <p:sp>
          <p:nvSpPr>
            <p:cNvPr id="4" name="Rounded Rectangle 3"/>
            <p:cNvSpPr/>
            <p:nvPr/>
          </p:nvSpPr>
          <p:spPr>
            <a:xfrm>
              <a:off x="1019175" y="1200150"/>
              <a:ext cx="1114425" cy="971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00850" y="1200150"/>
              <a:ext cx="1114425" cy="971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6325" y="1409700"/>
              <a:ext cx="1009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Originating LEC</a:t>
              </a:r>
              <a:endParaRPr lang="en-US" sz="1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981325" y="1200150"/>
              <a:ext cx="1114425" cy="971550"/>
              <a:chOff x="2695575" y="1200150"/>
              <a:chExt cx="1114425" cy="97155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695575" y="1200150"/>
                <a:ext cx="1114425" cy="9715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52725" y="1200805"/>
                <a:ext cx="1009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Originating NS/EP NGN-PS Provider</a:t>
                </a:r>
                <a:endParaRPr lang="en-US" sz="14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91075" y="1200150"/>
              <a:ext cx="1114425" cy="971550"/>
              <a:chOff x="4600575" y="1200150"/>
              <a:chExt cx="1114425" cy="97155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600575" y="1200150"/>
                <a:ext cx="1114425" cy="9715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29150" y="1208871"/>
                <a:ext cx="1009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Transit NS/EP NGN-PS Provider</a:t>
                </a:r>
                <a:endParaRPr lang="en-US" sz="1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815137" y="1266021"/>
              <a:ext cx="10953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Terminating NS/EP NGN-PS Provider</a:t>
              </a:r>
              <a:endParaRPr lang="en-US" sz="1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6687" y="1409700"/>
              <a:ext cx="638175" cy="419100"/>
              <a:chOff x="166687" y="1409700"/>
              <a:chExt cx="638175" cy="4191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71475" y="1409700"/>
                <a:ext cx="228600" cy="419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6687" y="1465361"/>
                <a:ext cx="638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UE</a:t>
                </a:r>
                <a:endParaRPr lang="en-US" sz="14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167687" y="1354038"/>
              <a:ext cx="638175" cy="419100"/>
              <a:chOff x="166687" y="1409700"/>
              <a:chExt cx="638175" cy="4191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71475" y="1409700"/>
                <a:ext cx="228600" cy="419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6687" y="1465361"/>
                <a:ext cx="638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UE</a:t>
                </a:r>
                <a:endParaRPr lang="en-US" sz="1400" dirty="0"/>
              </a:p>
            </p:txBody>
          </p:sp>
        </p:grpSp>
        <p:cxnSp>
          <p:nvCxnSpPr>
            <p:cNvPr id="25" name="Straight Connector 24"/>
            <p:cNvCxnSpPr>
              <a:stCxn id="4" idx="2"/>
            </p:cNvCxnSpPr>
            <p:nvPr/>
          </p:nvCxnSpPr>
          <p:spPr>
            <a:xfrm flipH="1">
              <a:off x="1568079" y="2171700"/>
              <a:ext cx="8309" cy="1471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2"/>
            </p:cNvCxnSpPr>
            <p:nvPr/>
          </p:nvCxnSpPr>
          <p:spPr>
            <a:xfrm flipH="1">
              <a:off x="3518753" y="2154912"/>
              <a:ext cx="24547" cy="14882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295306" y="2149434"/>
              <a:ext cx="17263" cy="14937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9" idx="2"/>
            </p:cNvCxnSpPr>
            <p:nvPr/>
          </p:nvCxnSpPr>
          <p:spPr>
            <a:xfrm flipH="1">
              <a:off x="7346741" y="2171700"/>
              <a:ext cx="11322" cy="1471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" idx="2"/>
            </p:cNvCxnSpPr>
            <p:nvPr/>
          </p:nvCxnSpPr>
          <p:spPr>
            <a:xfrm flipH="1">
              <a:off x="485773" y="1828800"/>
              <a:ext cx="2" cy="18143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2"/>
            </p:cNvCxnSpPr>
            <p:nvPr/>
          </p:nvCxnSpPr>
          <p:spPr>
            <a:xfrm flipH="1">
              <a:off x="8486774" y="1773138"/>
              <a:ext cx="1" cy="18597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85774" y="2466975"/>
              <a:ext cx="1090613" cy="95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45294" y="2190750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1. Invite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74005" y="2297013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614486" y="2589934"/>
              <a:ext cx="192405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538537" y="2714625"/>
              <a:ext cx="178593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652460" y="2985913"/>
              <a:ext cx="1322806" cy="246221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33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ppt</a:t>
              </a:r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[rph:"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“]</a:t>
              </a:r>
              <a:endParaRPr lang="en-US" sz="1000" b="1" dirty="0">
                <a:solidFill>
                  <a:srgbClr val="03373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Text Box 80"/>
            <p:cNvSpPr txBox="1">
              <a:spLocks noChangeArrowheads="1"/>
            </p:cNvSpPr>
            <p:nvPr/>
          </p:nvSpPr>
          <p:spPr bwMode="auto">
            <a:xfrm flipH="1">
              <a:off x="4335096" y="2394465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 Box 80"/>
            <p:cNvSpPr txBox="1">
              <a:spLocks noChangeArrowheads="1"/>
            </p:cNvSpPr>
            <p:nvPr/>
          </p:nvSpPr>
          <p:spPr bwMode="auto">
            <a:xfrm flipH="1">
              <a:off x="2507457" y="2311224"/>
              <a:ext cx="510076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312569" y="2919413"/>
              <a:ext cx="2045494" cy="142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80"/>
            <p:cNvSpPr txBox="1">
              <a:spLocks noChangeArrowheads="1"/>
            </p:cNvSpPr>
            <p:nvPr/>
          </p:nvSpPr>
          <p:spPr bwMode="auto">
            <a:xfrm flipH="1">
              <a:off x="6116210" y="2537756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5824" y="2755227"/>
              <a:ext cx="1322806" cy="246221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33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ppt</a:t>
              </a:r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[rph:"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“]</a:t>
              </a:r>
              <a:endParaRPr lang="en-US" sz="1000" b="1" dirty="0">
                <a:solidFill>
                  <a:srgbClr val="033736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7368778" y="3468246"/>
              <a:ext cx="1117996" cy="179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455777" y="2402979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42296" y="2567849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34835" y="3087288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</p:grp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916109"/>
              </p:ext>
            </p:extLst>
          </p:nvPr>
        </p:nvGraphicFramePr>
        <p:xfrm>
          <a:off x="195942" y="3327887"/>
          <a:ext cx="8817429" cy="283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5020">
                  <a:extLst>
                    <a:ext uri="{9D8B030D-6E8A-4147-A177-3AD203B41FA5}">
                      <a16:colId xmlns:a16="http://schemas.microsoft.com/office/drawing/2014/main" val="2528640936"/>
                    </a:ext>
                  </a:extLst>
                </a:gridCol>
                <a:gridCol w="2557728">
                  <a:extLst>
                    <a:ext uri="{9D8B030D-6E8A-4147-A177-3AD203B41FA5}">
                      <a16:colId xmlns:a16="http://schemas.microsoft.com/office/drawing/2014/main" val="412653999"/>
                    </a:ext>
                  </a:extLst>
                </a:gridCol>
                <a:gridCol w="2126952">
                  <a:extLst>
                    <a:ext uri="{9D8B030D-6E8A-4147-A177-3AD203B41FA5}">
                      <a16:colId xmlns:a16="http://schemas.microsoft.com/office/drawing/2014/main" val="973094101"/>
                    </a:ext>
                  </a:extLst>
                </a:gridCol>
                <a:gridCol w="2557729">
                  <a:extLst>
                    <a:ext uri="{9D8B030D-6E8A-4147-A177-3AD203B41FA5}">
                      <a16:colId xmlns:a16="http://schemas.microsoft.com/office/drawing/2014/main" val="1858938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Originating 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Originating NS/EP NGN-PS Provider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Transit NS/EP NGN-PS Provider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Terminating NS/EP NGN-PS Provider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LEC is not NGN-PS Service Provider: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User initiates GETS-NT</a:t>
                      </a:r>
                      <a:r>
                        <a:rPr lang="en-US" sz="1200" baseline="0" dirty="0" smtClean="0"/>
                        <a:t> or GETS-PDN call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Call</a:t>
                      </a:r>
                      <a:r>
                        <a:rPr lang="en-US" sz="1200" dirty="0" smtClean="0"/>
                        <a:t> identified</a:t>
                      </a:r>
                      <a:r>
                        <a:rPr lang="en-US" sz="1200" baseline="0" dirty="0" smtClean="0"/>
                        <a:t> as NS/EP based on dialed digits and </a:t>
                      </a:r>
                      <a:r>
                        <a:rPr lang="en-US" sz="1200" dirty="0" smtClean="0"/>
                        <a:t>routed to NS/EP NGN-PS Service Provider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RPH is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u="sng" baseline="0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signed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TN</a:t>
                      </a:r>
                      <a:r>
                        <a:rPr lang="en-US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Signed (SHAKEN 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NS/EP Service Provider: 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Performs normal NS/EP NGN-PS processing,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including PIN validation, translation and Caller-ID modification for anonymity and population</a:t>
                      </a:r>
                      <a:r>
                        <a:rPr lang="en-US" sz="1200" baseline="0" dirty="0" smtClean="0"/>
                        <a:t> of the RPH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namespaces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RPH of outgoing SIP Invite is signed using PASSPorT extension and included in a SIP identity header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Received signed TN is discarded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Option: Sign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new TN in separate identity header or new TN is not signed separately?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Transit NS/EP NGN-PS Provider: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May validate the signed RPH to determine whether Invite is forwarded within transit network with RPH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If validation is successful, Invite</a:t>
                      </a:r>
                      <a:r>
                        <a:rPr lang="en-US" sz="1200" baseline="0" dirty="0" smtClean="0"/>
                        <a:t> is forwarded within transit network with the RPH</a:t>
                      </a:r>
                      <a:endParaRPr lang="en-US" sz="1200" dirty="0" smtClean="0"/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If validation is not successful decision to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(a) </a:t>
                      </a:r>
                      <a:r>
                        <a:rPr lang="en-US" sz="1200" dirty="0" smtClean="0"/>
                        <a:t>strip RPH or (b) keep RPH is based on carrier local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Terminating NS/EP Service Provider: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Validates signed RPH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If validation</a:t>
                      </a:r>
                      <a:r>
                        <a:rPr lang="en-US" sz="1200" baseline="0" dirty="0" smtClean="0"/>
                        <a:t> is successful, Invite if forwarded within terminating network with RPH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If validation is not successful, decision to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(a) </a:t>
                      </a:r>
                      <a:r>
                        <a:rPr lang="en-US" sz="1200" baseline="0" dirty="0" smtClean="0"/>
                        <a:t>strip RPH or (b) keep RPH is based on carrier local policy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If signed TN was expected and not received use info in signed RPH for verified Caller-ID or display TN as verified as a default for RPH call?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593148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777288" y="2317249"/>
            <a:ext cx="1582618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 tn x]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06276" y="2687869"/>
            <a:ext cx="1582618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 tn y]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2243" y="2934542"/>
            <a:ext cx="1582618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 tn y]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3842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86775" cy="467591"/>
          </a:xfrm>
        </p:spPr>
        <p:txBody>
          <a:bodyPr/>
          <a:lstStyle/>
          <a:p>
            <a:r>
              <a:rPr lang="en-US" dirty="0" smtClean="0"/>
              <a:t>Use Case 5: TN and RPH Signed GETS-NT or AN+GETS-PDN Calls Terminating in non-NS/EP NGN-PS Network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66687" y="814382"/>
            <a:ext cx="8639175" cy="2442984"/>
            <a:chOff x="166687" y="1200150"/>
            <a:chExt cx="8639175" cy="2442984"/>
          </a:xfrm>
        </p:grpSpPr>
        <p:sp>
          <p:nvSpPr>
            <p:cNvPr id="4" name="Rounded Rectangle 3"/>
            <p:cNvSpPr/>
            <p:nvPr/>
          </p:nvSpPr>
          <p:spPr>
            <a:xfrm>
              <a:off x="1019175" y="1200150"/>
              <a:ext cx="1114425" cy="971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00850" y="1200150"/>
              <a:ext cx="1114425" cy="9715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6325" y="1409700"/>
              <a:ext cx="1009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Originating LEC</a:t>
              </a:r>
              <a:endParaRPr lang="en-US" sz="1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981325" y="1200150"/>
              <a:ext cx="1114425" cy="971550"/>
              <a:chOff x="2695575" y="1200150"/>
              <a:chExt cx="1114425" cy="97155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695575" y="1200150"/>
                <a:ext cx="1114425" cy="9715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52725" y="1200805"/>
                <a:ext cx="1009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Originating NS/EP NGN-PS Provider</a:t>
                </a:r>
                <a:endParaRPr lang="en-US" sz="1400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791075" y="1200150"/>
              <a:ext cx="1114425" cy="971550"/>
              <a:chOff x="4600575" y="1200150"/>
              <a:chExt cx="1114425" cy="97155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4600575" y="1200150"/>
                <a:ext cx="1114425" cy="9715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629150" y="1208871"/>
                <a:ext cx="1009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Transit NS/EP NGN-PS Provider</a:t>
                </a:r>
                <a:endParaRPr lang="en-US" sz="14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815137" y="1266021"/>
              <a:ext cx="1095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Terminating Network</a:t>
              </a:r>
              <a:endParaRPr lang="en-US" sz="1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66687" y="1409700"/>
              <a:ext cx="638175" cy="419100"/>
              <a:chOff x="166687" y="1409700"/>
              <a:chExt cx="638175" cy="4191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71475" y="1409700"/>
                <a:ext cx="228600" cy="419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6687" y="1465361"/>
                <a:ext cx="638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UE</a:t>
                </a:r>
                <a:endParaRPr lang="en-US" sz="14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167687" y="1354038"/>
              <a:ext cx="638175" cy="419100"/>
              <a:chOff x="166687" y="1409700"/>
              <a:chExt cx="638175" cy="4191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71475" y="1409700"/>
                <a:ext cx="228600" cy="41910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66687" y="1465361"/>
                <a:ext cx="6381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UE</a:t>
                </a:r>
                <a:endParaRPr lang="en-US" sz="1400" dirty="0"/>
              </a:p>
            </p:txBody>
          </p:sp>
        </p:grpSp>
        <p:cxnSp>
          <p:nvCxnSpPr>
            <p:cNvPr id="25" name="Straight Connector 24"/>
            <p:cNvCxnSpPr>
              <a:stCxn id="4" idx="2"/>
            </p:cNvCxnSpPr>
            <p:nvPr/>
          </p:nvCxnSpPr>
          <p:spPr>
            <a:xfrm flipH="1">
              <a:off x="1568079" y="2171700"/>
              <a:ext cx="8309" cy="1471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2"/>
            </p:cNvCxnSpPr>
            <p:nvPr/>
          </p:nvCxnSpPr>
          <p:spPr>
            <a:xfrm flipH="1">
              <a:off x="3518753" y="2154912"/>
              <a:ext cx="24547" cy="14882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5295306" y="2149434"/>
              <a:ext cx="17263" cy="14937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9" idx="2"/>
            </p:cNvCxnSpPr>
            <p:nvPr/>
          </p:nvCxnSpPr>
          <p:spPr>
            <a:xfrm flipH="1">
              <a:off x="7346741" y="2171700"/>
              <a:ext cx="11322" cy="1471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" idx="2"/>
            </p:cNvCxnSpPr>
            <p:nvPr/>
          </p:nvCxnSpPr>
          <p:spPr>
            <a:xfrm flipH="1">
              <a:off x="485773" y="1828800"/>
              <a:ext cx="2" cy="18143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2"/>
            </p:cNvCxnSpPr>
            <p:nvPr/>
          </p:nvCxnSpPr>
          <p:spPr>
            <a:xfrm flipH="1">
              <a:off x="8486774" y="1773138"/>
              <a:ext cx="1" cy="18597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85774" y="2447925"/>
              <a:ext cx="1090613" cy="95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45294" y="2190750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1. Invite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74005" y="2316063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1614486" y="2570884"/>
              <a:ext cx="192405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538537" y="2752725"/>
              <a:ext cx="178593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652460" y="2976388"/>
              <a:ext cx="1322806" cy="246221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33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ppt</a:t>
              </a:r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[rph:"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“]</a:t>
              </a:r>
              <a:endParaRPr lang="en-US" sz="1000" b="1" dirty="0">
                <a:solidFill>
                  <a:srgbClr val="033736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Text Box 80"/>
            <p:cNvSpPr txBox="1">
              <a:spLocks noChangeArrowheads="1"/>
            </p:cNvSpPr>
            <p:nvPr/>
          </p:nvSpPr>
          <p:spPr bwMode="auto">
            <a:xfrm flipH="1">
              <a:off x="4335096" y="2384940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 Box 80"/>
            <p:cNvSpPr txBox="1">
              <a:spLocks noChangeArrowheads="1"/>
            </p:cNvSpPr>
            <p:nvPr/>
          </p:nvSpPr>
          <p:spPr bwMode="auto">
            <a:xfrm flipH="1">
              <a:off x="2507457" y="2273124"/>
              <a:ext cx="510076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312569" y="2919413"/>
              <a:ext cx="2045494" cy="142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80"/>
            <p:cNvSpPr txBox="1">
              <a:spLocks noChangeArrowheads="1"/>
            </p:cNvSpPr>
            <p:nvPr/>
          </p:nvSpPr>
          <p:spPr bwMode="auto">
            <a:xfrm flipH="1">
              <a:off x="6116210" y="2594906"/>
              <a:ext cx="864339" cy="246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41388">
                <a:spcBef>
                  <a:spcPct val="25000"/>
                </a:spcBef>
                <a:buClr>
                  <a:srgbClr val="FF0000"/>
                </a:buClr>
                <a:buFont typeface="Wingdings 2" charset="2"/>
                <a:buChar char="®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41388">
                <a:spcBef>
                  <a:spcPct val="25000"/>
                </a:spcBef>
                <a:buClr>
                  <a:srgbClr val="FF0000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41388">
                <a:spcBef>
                  <a:spcPct val="25000"/>
                </a:spcBef>
                <a:buClr>
                  <a:srgbClr val="FF0000"/>
                </a:buClr>
                <a:buChar char="–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41388">
                <a:spcBef>
                  <a:spcPct val="25000"/>
                </a:spcBef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41388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F0000"/>
                </a:buClr>
                <a:buChar char="»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413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x-none" sz="1000" b="1" kern="1200" noProof="0" dirty="0" smtClean="0">
                  <a:solidFill>
                    <a:srgbClr val="000000"/>
                  </a:solidFill>
                </a:rPr>
                <a:t>ets.x wps.y</a:t>
              </a:r>
              <a:endParaRPr kumimoji="0" lang="en-US" altLang="x-non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30181" y="2812425"/>
              <a:ext cx="1322806" cy="246221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rgbClr val="FF33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ppt</a:t>
              </a:r>
              <a:r>
                <a:rPr lang="en-US" sz="1000" b="1" dirty="0">
                  <a:solidFill>
                    <a:srgbClr val="033736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[rph:"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auth</a:t>
              </a:r>
              <a:r>
                <a:rPr lang="en-US" sz="1000" b="1" dirty="0" smtClean="0">
                  <a:solidFill>
                    <a:srgbClr val="033736"/>
                  </a:solidFill>
                  <a:latin typeface="Arial Black" panose="020B0A04020102020204" pitchFamily="34" charset="0"/>
                </a:rPr>
                <a:t>“]</a:t>
              </a:r>
              <a:endParaRPr lang="en-US" sz="1000" b="1" dirty="0">
                <a:solidFill>
                  <a:srgbClr val="033736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7358062" y="3486150"/>
              <a:ext cx="1128712" cy="707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455777" y="2402979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42296" y="2567849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34835" y="3087288"/>
              <a:ext cx="10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. Invite</a:t>
              </a:r>
              <a:endParaRPr lang="en-US" sz="1400" dirty="0"/>
            </a:p>
          </p:txBody>
        </p:sp>
      </p:grp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637603"/>
              </p:ext>
            </p:extLst>
          </p:nvPr>
        </p:nvGraphicFramePr>
        <p:xfrm>
          <a:off x="235131" y="3393202"/>
          <a:ext cx="8660675" cy="302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6732">
                  <a:extLst>
                    <a:ext uri="{9D8B030D-6E8A-4147-A177-3AD203B41FA5}">
                      <a16:colId xmlns:a16="http://schemas.microsoft.com/office/drawing/2014/main" val="2528640936"/>
                    </a:ext>
                  </a:extLst>
                </a:gridCol>
                <a:gridCol w="2495006">
                  <a:extLst>
                    <a:ext uri="{9D8B030D-6E8A-4147-A177-3AD203B41FA5}">
                      <a16:colId xmlns:a16="http://schemas.microsoft.com/office/drawing/2014/main" val="412653999"/>
                    </a:ext>
                  </a:extLst>
                </a:gridCol>
                <a:gridCol w="2142308">
                  <a:extLst>
                    <a:ext uri="{9D8B030D-6E8A-4147-A177-3AD203B41FA5}">
                      <a16:colId xmlns:a16="http://schemas.microsoft.com/office/drawing/2014/main" val="973094101"/>
                    </a:ext>
                  </a:extLst>
                </a:gridCol>
                <a:gridCol w="2416629">
                  <a:extLst>
                    <a:ext uri="{9D8B030D-6E8A-4147-A177-3AD203B41FA5}">
                      <a16:colId xmlns:a16="http://schemas.microsoft.com/office/drawing/2014/main" val="1858938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Originating LEC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Originating NS/EP NGN-PS Provider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Transit NS/EP NGN-PS Provider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Terminating Network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LEC is not NGN-PS Service Provider: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User initiates GETS-NT</a:t>
                      </a:r>
                      <a:r>
                        <a:rPr lang="en-US" sz="1200" baseline="0" dirty="0" smtClean="0"/>
                        <a:t> or GETS-PDN call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Call</a:t>
                      </a:r>
                      <a:r>
                        <a:rPr lang="en-US" sz="1200" dirty="0" smtClean="0"/>
                        <a:t> identified</a:t>
                      </a:r>
                      <a:r>
                        <a:rPr lang="en-US" sz="1200" baseline="0" dirty="0" smtClean="0"/>
                        <a:t> as NS/EP based on dialed digits and </a:t>
                      </a:r>
                      <a:r>
                        <a:rPr lang="en-US" sz="1200" dirty="0" smtClean="0"/>
                        <a:t>routed to NS/EP NGN-PS Service Provider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RPH is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u="sng" baseline="0" dirty="0" smtClean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signed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TN Signed (SHAKEN process)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NS/EP Service Provider: 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Performs normal NS/EP NGN-PS processing,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including PIN validation, translation and Caller-ID modification for anonymity and population</a:t>
                      </a:r>
                      <a:r>
                        <a:rPr lang="en-US" sz="1200" baseline="0" dirty="0" smtClean="0"/>
                        <a:t> of the RPH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namespaces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RPH of outgoing SIP Invite is signed using PASSPorT extension and included in a SIP identity header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Received signed TN is discarded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Option: Sign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new TN in separate identity header or new TN is not signed separately?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Transit NS/EP NGN-PS Provider: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May validate the signed RPH to determine whether Invite is forwarded within transit network with RPH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If validation is successful, Invite</a:t>
                      </a:r>
                      <a:r>
                        <a:rPr lang="en-US" sz="1200" baseline="0" dirty="0" smtClean="0"/>
                        <a:t> is forwarded within transit network with the RPH</a:t>
                      </a:r>
                      <a:endParaRPr lang="en-US" sz="1200" dirty="0" smtClean="0"/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If validation is not successful decision to (a) strip RPH or (b) keep RPH is based on carrier local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Terminating Network is </a:t>
                      </a:r>
                      <a:r>
                        <a:rPr lang="en-US" sz="1200" b="1" u="sng" dirty="0" smtClean="0"/>
                        <a:t>NOT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NS/EP Service Provider: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Terminating network is NOT NS/EP NGN-PS SP:</a:t>
                      </a:r>
                      <a:r>
                        <a:rPr lang="en-US" sz="1200" baseline="0" dirty="0" smtClean="0"/>
                        <a:t> RPH processing and priority treatment not required therefore validation of signed RPH not required</a:t>
                      </a:r>
                      <a:endParaRPr lang="en-US" sz="1200" dirty="0" smtClean="0"/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If signed TN was expected and not received use of info in signed RPH for verified Caller-ID may not be possible if “rph” ppt is not supported?</a:t>
                      </a:r>
                    </a:p>
                    <a:p>
                      <a:pPr marL="137160" indent="-13716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Should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display TN as verified as a default for RPH call?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593148"/>
                  </a:ext>
                </a:extLst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663190" y="2304639"/>
            <a:ext cx="1582618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 tn x]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27994" y="2752300"/>
            <a:ext cx="1582618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 tn y]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0411" y="2913064"/>
            <a:ext cx="1582618" cy="246221"/>
          </a:xfrm>
          <a:prstGeom prst="rect">
            <a:avLst/>
          </a:prstGeom>
          <a:solidFill>
            <a:srgbClr val="FFC000"/>
          </a:solidFill>
          <a:ln w="28575">
            <a:solidFill>
              <a:srgbClr val="FF33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ppt</a:t>
            </a:r>
            <a:r>
              <a:rPr lang="en-US" sz="1000" b="1" dirty="0">
                <a:solidFill>
                  <a:srgbClr val="033736"/>
                </a:solidFill>
                <a:latin typeface="Arial Black" panose="020B0A04020102020204" pitchFamily="34" charset="0"/>
              </a:rPr>
              <a:t> 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[“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shaken</a:t>
            </a:r>
            <a:r>
              <a:rPr lang="en-US" sz="1000" b="1" dirty="0" smtClean="0">
                <a:solidFill>
                  <a:srgbClr val="033736"/>
                </a:solidFill>
                <a:latin typeface="Arial Black" panose="020B0A04020102020204" pitchFamily="34" charset="0"/>
              </a:rPr>
              <a:t>“ tn y]</a:t>
            </a:r>
            <a:endParaRPr lang="en-US" sz="1000" b="1" dirty="0">
              <a:solidFill>
                <a:srgbClr val="03373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2299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OEC Service Provider Council Discussion</a:t>
            </a:r>
          </a:p>
          <a:p>
            <a:pPr lvl="1"/>
            <a:r>
              <a:rPr lang="en-US" dirty="0" smtClean="0"/>
              <a:t>NS/EP NGN-PS service providers will not include separate identity headers for signed TN and RPH.  </a:t>
            </a:r>
          </a:p>
          <a:p>
            <a:pPr lvl="1"/>
            <a:r>
              <a:rPr lang="en-US" dirty="0" smtClean="0"/>
              <a:t>When the SIP RPH is signed, a separate token for the</a:t>
            </a:r>
            <a:r>
              <a:rPr lang="en-US" dirty="0" smtClean="0"/>
              <a:t> TN will not be included (i.e., an NS/EP NGN-PS provider will replaced a signed TN in a received message with a signed RPH in the outgoing message) </a:t>
            </a:r>
            <a:endParaRPr lang="en-US" dirty="0" smtClean="0"/>
          </a:p>
          <a:p>
            <a:r>
              <a:rPr lang="en-US" dirty="0" smtClean="0"/>
              <a:t>Issue: Terminating Network Handling of signed RPH when signed TN is expected</a:t>
            </a:r>
          </a:p>
          <a:p>
            <a:pPr lvl="1"/>
            <a:r>
              <a:rPr lang="en-US" dirty="0" smtClean="0"/>
              <a:t>Need </a:t>
            </a:r>
            <a:r>
              <a:rPr lang="en-US" dirty="0" smtClean="0"/>
              <a:t>to specify behavior of a non-NS/EP NGN-PS network expecting to receive a signed </a:t>
            </a:r>
            <a:r>
              <a:rPr lang="en-US" dirty="0"/>
              <a:t>TN </a:t>
            </a:r>
            <a:r>
              <a:rPr lang="en-US" dirty="0" smtClean="0"/>
              <a:t>but receives a signed RPH</a:t>
            </a:r>
            <a:endParaRPr lang="en-US" dirty="0" smtClean="0"/>
          </a:p>
          <a:p>
            <a:r>
              <a:rPr lang="en-US" dirty="0" smtClean="0"/>
              <a:t>Proposal</a:t>
            </a:r>
            <a:endParaRPr lang="en-US" dirty="0" smtClean="0"/>
          </a:p>
          <a:p>
            <a:pPr lvl="1"/>
            <a:r>
              <a:rPr lang="en-US" dirty="0" smtClean="0"/>
              <a:t>Update ATIS-1000074 (SHAKEN) to include statement indicating </a:t>
            </a:r>
            <a:r>
              <a:rPr lang="en-US" dirty="0" smtClean="0"/>
              <a:t>that if a signed RPH is received and there is no signed TN, the information in the signed RPH should be used for Call Validation Treatment (CVT) (and provide pointer to </a:t>
            </a:r>
            <a:r>
              <a:rPr lang="en-US" dirty="0" smtClean="0"/>
              <a:t>the RPH </a:t>
            </a:r>
            <a:r>
              <a:rPr lang="en-US" dirty="0" smtClean="0"/>
              <a:t>Signing standard)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54361"/>
      </p:ext>
    </p:extLst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Vencore Labs Theme Slides">
  <a:themeElements>
    <a:clrScheme name="Vencore Palette">
      <a:dk1>
        <a:srgbClr val="000000"/>
      </a:dk1>
      <a:lt1>
        <a:srgbClr val="FFFFFF"/>
      </a:lt1>
      <a:dk2>
        <a:srgbClr val="0A5A6F"/>
      </a:dk2>
      <a:lt2>
        <a:srgbClr val="DDDDDD"/>
      </a:lt2>
      <a:accent1>
        <a:srgbClr val="002F5A"/>
      </a:accent1>
      <a:accent2>
        <a:srgbClr val="0A5A6F"/>
      </a:accent2>
      <a:accent3>
        <a:srgbClr val="007558"/>
      </a:accent3>
      <a:accent4>
        <a:srgbClr val="4F0053"/>
      </a:accent4>
      <a:accent5>
        <a:srgbClr val="FF8533"/>
      </a:accent5>
      <a:accent6>
        <a:srgbClr val="AA2121"/>
      </a:accent6>
      <a:hlink>
        <a:srgbClr val="0F3C69"/>
      </a:hlink>
      <a:folHlink>
        <a:srgbClr val="148C6E"/>
      </a:folHlink>
    </a:clrScheme>
    <a:fontScheme name="Vencor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C6D9B592034D42B6279E19D1583203" ma:contentTypeVersion="1" ma:contentTypeDescription="Create a new document." ma:contentTypeScope="" ma:versionID="1d5f7c7087276e281b696e65b97b05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D9B5DC-AAC9-4B81-B570-3B212C3BD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4733970-14BF-4074-8DE9-682A8BE0CA25}">
  <ds:schemaRefs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8136EA-896C-4102-A0AE-6BBDA0B38F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27041</TotalTime>
  <Words>1961</Words>
  <Application>Microsoft Office PowerPoint</Application>
  <PresentationFormat>On-screen Show (4:3)</PresentationFormat>
  <Paragraphs>253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Avenir Roman</vt:lpstr>
      <vt:lpstr>Calibri</vt:lpstr>
      <vt:lpstr>Helvetica</vt:lpstr>
      <vt:lpstr>Helvetica Light</vt:lpstr>
      <vt:lpstr>Vencore Labs Theme Slides</vt:lpstr>
      <vt:lpstr>SIP RPH and TN Signing Cross Relationship</vt:lpstr>
      <vt:lpstr>Overview</vt:lpstr>
      <vt:lpstr>TN and RPH Signing Use Case Examples</vt:lpstr>
      <vt:lpstr>Use Case 1: TN and RPH Signing of AN Calls</vt:lpstr>
      <vt:lpstr>Use Case 2: TN Signed FC+DN Call</vt:lpstr>
      <vt:lpstr>Use Case 3: TN and RPH Signed FC+AN Call</vt:lpstr>
      <vt:lpstr>Use Case 4: TN and RPH Signed GETS-NT or AN+GETS-PDN Calls</vt:lpstr>
      <vt:lpstr>Use Case 5: TN and RPH Signed GETS-NT or AN+GETS-PDN Calls Terminating in non-NS/EP NGN-PS Network</vt:lpstr>
      <vt:lpstr>Summary of Key 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SPC Standards Breakout</dc:title>
  <dc:creator>Singh, Ray P</dc:creator>
  <cp:lastModifiedBy>singh</cp:lastModifiedBy>
  <cp:revision>840</cp:revision>
  <cp:lastPrinted>2018-07-18T14:15:00Z</cp:lastPrinted>
  <dcterms:modified xsi:type="dcterms:W3CDTF">2018-10-23T15:26:48Z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164f8555-383c-4f09-9e16-8cd3dc611e7f</vt:lpwstr>
  </property>
  <property fmtid="{D5CDD505-2E9C-101B-9397-08002B2CF9AE}" pid="3" name="ContentTypeId">
    <vt:lpwstr>0x010100D0C6D9B592034D42B6279E19D1583203</vt:lpwstr>
  </property>
  <property fmtid="{D5CDD505-2E9C-101B-9397-08002B2CF9AE}" pid="4" name="_dlc_DocIdUrl">
    <vt:lpwstr>https://expsites.thesiorg.com/teams/Corp-Comms/_layouts/DocIdRedir.aspx?ID=JZPE5ZVKSS4Q-15-1352JZPE5ZVKSS4Q-15-1352</vt:lpwstr>
  </property>
  <property fmtid="{D5CDD505-2E9C-101B-9397-08002B2CF9AE}" pid="5" name="_dlc_DocId">
    <vt:lpwstr>JZPE5ZVKSS4Q-15-1352</vt:lpwstr>
  </property>
</Properties>
</file>