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0" r:id="rId2"/>
    <p:sldId id="412" r:id="rId3"/>
    <p:sldId id="441" r:id="rId4"/>
    <p:sldId id="433" r:id="rId5"/>
    <p:sldId id="434" r:id="rId6"/>
    <p:sldId id="435" r:id="rId7"/>
    <p:sldId id="436" r:id="rId8"/>
    <p:sldId id="437" r:id="rId9"/>
    <p:sldId id="442" r:id="rId10"/>
    <p:sldId id="443" r:id="rId11"/>
    <p:sldId id="420" r:id="rId12"/>
    <p:sldId id="456" r:id="rId13"/>
    <p:sldId id="452" r:id="rId14"/>
    <p:sldId id="457" r:id="rId15"/>
    <p:sldId id="458" r:id="rId16"/>
    <p:sldId id="459" r:id="rId17"/>
    <p:sldId id="460" r:id="rId18"/>
    <p:sldId id="461" r:id="rId19"/>
    <p:sldId id="462" r:id="rId20"/>
    <p:sldId id="444" r:id="rId21"/>
    <p:sldId id="414" r:id="rId22"/>
    <p:sldId id="415" r:id="rId23"/>
    <p:sldId id="416" r:id="rId24"/>
    <p:sldId id="42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E6E6E6"/>
    <a:srgbClr val="CCFFCC"/>
    <a:srgbClr val="FFFFCC"/>
    <a:srgbClr val="FFCCCC"/>
    <a:srgbClr val="CC9999"/>
    <a:srgbClr val="FFFFFF"/>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30" autoAdjust="0"/>
    <p:restoredTop sz="99376" autoAdjust="0"/>
  </p:normalViewPr>
  <p:slideViewPr>
    <p:cSldViewPr snapToGrid="0">
      <p:cViewPr>
        <p:scale>
          <a:sx n="100" d="100"/>
          <a:sy n="100" d="100"/>
        </p:scale>
        <p:origin x="-224" y="-4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A10D92-664C-474C-AC8B-F5BF8B443A5B}"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CDCE8-D093-432A-B885-EF5C8CF852A1}" type="slidenum">
              <a:rPr lang="en-US" smtClean="0"/>
              <a:t>‹#›</a:t>
            </a:fld>
            <a:endParaRPr lang="en-US"/>
          </a:p>
        </p:txBody>
      </p:sp>
    </p:spTree>
    <p:extLst>
      <p:ext uri="{BB962C8B-B14F-4D97-AF65-F5344CB8AC3E}">
        <p14:creationId xmlns:p14="http://schemas.microsoft.com/office/powerpoint/2010/main" val="37624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A10D92-664C-474C-AC8B-F5BF8B443A5B}"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CDCE8-D093-432A-B885-EF5C8CF852A1}" type="slidenum">
              <a:rPr lang="en-US" smtClean="0"/>
              <a:t>‹#›</a:t>
            </a:fld>
            <a:endParaRPr lang="en-US"/>
          </a:p>
        </p:txBody>
      </p:sp>
    </p:spTree>
    <p:extLst>
      <p:ext uri="{BB962C8B-B14F-4D97-AF65-F5344CB8AC3E}">
        <p14:creationId xmlns:p14="http://schemas.microsoft.com/office/powerpoint/2010/main" val="939619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A10D92-664C-474C-AC8B-F5BF8B443A5B}"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CDCE8-D093-432A-B885-EF5C8CF852A1}" type="slidenum">
              <a:rPr lang="en-US" smtClean="0"/>
              <a:t>‹#›</a:t>
            </a:fld>
            <a:endParaRPr lang="en-US"/>
          </a:p>
        </p:txBody>
      </p:sp>
    </p:spTree>
    <p:extLst>
      <p:ext uri="{BB962C8B-B14F-4D97-AF65-F5344CB8AC3E}">
        <p14:creationId xmlns:p14="http://schemas.microsoft.com/office/powerpoint/2010/main" val="342135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A10D92-664C-474C-AC8B-F5BF8B443A5B}"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CDCE8-D093-432A-B885-EF5C8CF852A1}" type="slidenum">
              <a:rPr lang="en-US" smtClean="0"/>
              <a:t>‹#›</a:t>
            </a:fld>
            <a:endParaRPr lang="en-US"/>
          </a:p>
        </p:txBody>
      </p:sp>
    </p:spTree>
    <p:extLst>
      <p:ext uri="{BB962C8B-B14F-4D97-AF65-F5344CB8AC3E}">
        <p14:creationId xmlns:p14="http://schemas.microsoft.com/office/powerpoint/2010/main" val="176677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A10D92-664C-474C-AC8B-F5BF8B443A5B}"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CDCE8-D093-432A-B885-EF5C8CF852A1}" type="slidenum">
              <a:rPr lang="en-US" smtClean="0"/>
              <a:t>‹#›</a:t>
            </a:fld>
            <a:endParaRPr lang="en-US"/>
          </a:p>
        </p:txBody>
      </p:sp>
    </p:spTree>
    <p:extLst>
      <p:ext uri="{BB962C8B-B14F-4D97-AF65-F5344CB8AC3E}">
        <p14:creationId xmlns:p14="http://schemas.microsoft.com/office/powerpoint/2010/main" val="1790166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A10D92-664C-474C-AC8B-F5BF8B443A5B}"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CDCE8-D093-432A-B885-EF5C8CF852A1}" type="slidenum">
              <a:rPr lang="en-US" smtClean="0"/>
              <a:t>‹#›</a:t>
            </a:fld>
            <a:endParaRPr lang="en-US"/>
          </a:p>
        </p:txBody>
      </p:sp>
    </p:spTree>
    <p:extLst>
      <p:ext uri="{BB962C8B-B14F-4D97-AF65-F5344CB8AC3E}">
        <p14:creationId xmlns:p14="http://schemas.microsoft.com/office/powerpoint/2010/main" val="230206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A10D92-664C-474C-AC8B-F5BF8B443A5B}" type="datetimeFigureOut">
              <a:rPr lang="en-US" smtClean="0"/>
              <a:t>8/6/18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CDCE8-D093-432A-B885-EF5C8CF852A1}" type="slidenum">
              <a:rPr lang="en-US" smtClean="0"/>
              <a:t>‹#›</a:t>
            </a:fld>
            <a:endParaRPr lang="en-US"/>
          </a:p>
        </p:txBody>
      </p:sp>
    </p:spTree>
    <p:extLst>
      <p:ext uri="{BB962C8B-B14F-4D97-AF65-F5344CB8AC3E}">
        <p14:creationId xmlns:p14="http://schemas.microsoft.com/office/powerpoint/2010/main" val="224318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A10D92-664C-474C-AC8B-F5BF8B443A5B}"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CDCE8-D093-432A-B885-EF5C8CF852A1}" type="slidenum">
              <a:rPr lang="en-US" smtClean="0"/>
              <a:t>‹#›</a:t>
            </a:fld>
            <a:endParaRPr lang="en-US"/>
          </a:p>
        </p:txBody>
      </p:sp>
    </p:spTree>
    <p:extLst>
      <p:ext uri="{BB962C8B-B14F-4D97-AF65-F5344CB8AC3E}">
        <p14:creationId xmlns:p14="http://schemas.microsoft.com/office/powerpoint/2010/main" val="386610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10D92-664C-474C-AC8B-F5BF8B443A5B}" type="datetimeFigureOut">
              <a:rPr lang="en-US" smtClean="0"/>
              <a:t>8/6/18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CDCE8-D093-432A-B885-EF5C8CF852A1}" type="slidenum">
              <a:rPr lang="en-US" smtClean="0"/>
              <a:t>‹#›</a:t>
            </a:fld>
            <a:endParaRPr lang="en-US"/>
          </a:p>
        </p:txBody>
      </p:sp>
    </p:spTree>
    <p:extLst>
      <p:ext uri="{BB962C8B-B14F-4D97-AF65-F5344CB8AC3E}">
        <p14:creationId xmlns:p14="http://schemas.microsoft.com/office/powerpoint/2010/main" val="2425860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A10D92-664C-474C-AC8B-F5BF8B443A5B}"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CDCE8-D093-432A-B885-EF5C8CF852A1}" type="slidenum">
              <a:rPr lang="en-US" smtClean="0"/>
              <a:t>‹#›</a:t>
            </a:fld>
            <a:endParaRPr lang="en-US"/>
          </a:p>
        </p:txBody>
      </p:sp>
    </p:spTree>
    <p:extLst>
      <p:ext uri="{BB962C8B-B14F-4D97-AF65-F5344CB8AC3E}">
        <p14:creationId xmlns:p14="http://schemas.microsoft.com/office/powerpoint/2010/main" val="1047147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A10D92-664C-474C-AC8B-F5BF8B443A5B}"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CDCE8-D093-432A-B885-EF5C8CF852A1}" type="slidenum">
              <a:rPr lang="en-US" smtClean="0"/>
              <a:t>‹#›</a:t>
            </a:fld>
            <a:endParaRPr lang="en-US"/>
          </a:p>
        </p:txBody>
      </p:sp>
    </p:spTree>
    <p:extLst>
      <p:ext uri="{BB962C8B-B14F-4D97-AF65-F5344CB8AC3E}">
        <p14:creationId xmlns:p14="http://schemas.microsoft.com/office/powerpoint/2010/main" val="16079079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10D92-664C-474C-AC8B-F5BF8B443A5B}" type="datetimeFigureOut">
              <a:rPr lang="en-US" smtClean="0"/>
              <a:t>8/6/18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CDCE8-D093-432A-B885-EF5C8CF852A1}" type="slidenum">
              <a:rPr lang="en-US" smtClean="0"/>
              <a:t>‹#›</a:t>
            </a:fld>
            <a:endParaRPr lang="en-US"/>
          </a:p>
        </p:txBody>
      </p:sp>
    </p:spTree>
    <p:extLst>
      <p:ext uri="{BB962C8B-B14F-4D97-AF65-F5344CB8AC3E}">
        <p14:creationId xmlns:p14="http://schemas.microsoft.com/office/powerpoint/2010/main" val="1601642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sip:anonymous@Aborder.sp.u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sip:anonymous@Aborder.sp.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6300" y="1122363"/>
            <a:ext cx="10261600" cy="2387600"/>
          </a:xfrm>
        </p:spPr>
        <p:txBody>
          <a:bodyPr>
            <a:normAutofit/>
          </a:bodyPr>
          <a:lstStyle/>
          <a:p>
            <a:r>
              <a:rPr lang="en-US" sz="4000" dirty="0" smtClean="0"/>
              <a:t>End</a:t>
            </a:r>
            <a:r>
              <a:rPr lang="en-US" sz="4000" dirty="0"/>
              <a:t>-to-End SHAKEN for </a:t>
            </a:r>
            <a:br>
              <a:rPr lang="en-US" sz="4000" dirty="0"/>
            </a:br>
            <a:r>
              <a:rPr lang="en-US" sz="4000" dirty="0" smtClean="0"/>
              <a:t>PBX INVITE retargeting </a:t>
            </a:r>
            <a:r>
              <a:rPr lang="en-US" sz="4000" dirty="0"/>
              <a:t>Use Cases</a:t>
            </a:r>
          </a:p>
        </p:txBody>
      </p:sp>
      <p:sp>
        <p:nvSpPr>
          <p:cNvPr id="3" name="Subtitle 2"/>
          <p:cNvSpPr>
            <a:spLocks noGrp="1"/>
          </p:cNvSpPr>
          <p:nvPr>
            <p:ph type="subTitle" idx="1"/>
          </p:nvPr>
        </p:nvSpPr>
        <p:spPr>
          <a:xfrm>
            <a:off x="1435100" y="3602038"/>
            <a:ext cx="9144000" cy="1655762"/>
          </a:xfrm>
        </p:spPr>
        <p:txBody>
          <a:bodyPr/>
          <a:lstStyle/>
          <a:p>
            <a:r>
              <a:rPr lang="en-US" dirty="0"/>
              <a:t>Russ </a:t>
            </a:r>
            <a:r>
              <a:rPr lang="en-US" dirty="0" err="1"/>
              <a:t>Penar</a:t>
            </a:r>
            <a:r>
              <a:rPr lang="en-US" dirty="0"/>
              <a:t> (Microsoft)</a:t>
            </a:r>
          </a:p>
          <a:p>
            <a:r>
              <a:rPr lang="en-US" dirty="0"/>
              <a:t>David Hancock (Comcast)</a:t>
            </a:r>
          </a:p>
        </p:txBody>
      </p:sp>
    </p:spTree>
    <p:extLst>
      <p:ext uri="{BB962C8B-B14F-4D97-AF65-F5344CB8AC3E}">
        <p14:creationId xmlns:p14="http://schemas.microsoft.com/office/powerpoint/2010/main" val="3554350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7800" y="-3175"/>
            <a:ext cx="11760200" cy="663575"/>
          </a:xfrm>
        </p:spPr>
        <p:txBody>
          <a:bodyPr>
            <a:normAutofit/>
          </a:bodyPr>
          <a:lstStyle/>
          <a:p>
            <a:r>
              <a:rPr lang="en-US" sz="2000" dirty="0" smtClean="0"/>
              <a:t>Use-case 7</a:t>
            </a:r>
            <a:r>
              <a:rPr lang="en-US" sz="1800" dirty="0" smtClean="0"/>
              <a:t>: </a:t>
            </a:r>
            <a:r>
              <a:rPr lang="en-US" sz="1800" dirty="0"/>
              <a:t>SimRing &amp; </a:t>
            </a:r>
            <a:r>
              <a:rPr lang="en-US" sz="1800" dirty="0" smtClean="0"/>
              <a:t>Call-Forward </a:t>
            </a:r>
            <a:r>
              <a:rPr lang="en-US" sz="1800" dirty="0"/>
              <a:t>(</a:t>
            </a:r>
            <a:r>
              <a:rPr lang="en-US" sz="1800" dirty="0" err="1"/>
              <a:t>Priv</a:t>
            </a:r>
            <a:r>
              <a:rPr lang="en-US" sz="1800" dirty="0"/>
              <a:t> T1)</a:t>
            </a:r>
            <a:endParaRPr lang="en-US" sz="2000" i="1" dirty="0"/>
          </a:p>
        </p:txBody>
      </p:sp>
      <p:grpSp>
        <p:nvGrpSpPr>
          <p:cNvPr id="99" name="Group 98"/>
          <p:cNvGrpSpPr/>
          <p:nvPr/>
        </p:nvGrpSpPr>
        <p:grpSpPr>
          <a:xfrm>
            <a:off x="317500" y="1447801"/>
            <a:ext cx="582349" cy="4902200"/>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PSTN</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295900" y="1447801"/>
            <a:ext cx="582349" cy="4749800"/>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0" name="TextBox 69"/>
          <p:cNvSpPr txBox="1"/>
          <p:nvPr/>
        </p:nvSpPr>
        <p:spPr>
          <a:xfrm>
            <a:off x="5747475" y="3415299"/>
            <a:ext cx="3650690" cy="90653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sip:+12124446666@Bborder1.pbx.us</a:t>
            </a:r>
          </a:p>
          <a:p>
            <a:pPr>
              <a:lnSpc>
                <a:spcPct val="90000"/>
              </a:lnSpc>
              <a:spcBef>
                <a:spcPts val="267"/>
              </a:spcBef>
            </a:pPr>
            <a:r>
              <a:rPr lang="en-US" sz="1400" dirty="0">
                <a:solidFill>
                  <a:srgbClr val="000000"/>
                </a:solidFill>
                <a:cs typeface="Times"/>
              </a:rPr>
              <a:t>From: </a:t>
            </a:r>
            <a:r>
              <a:rPr lang="en-US" sz="1400" dirty="0" err="1">
                <a:solidFill>
                  <a:srgbClr val="000000"/>
                </a:solidFill>
                <a:cs typeface="Times"/>
                <a:hlinkClick r:id="rId2"/>
              </a:rPr>
              <a:t>sip:anonymous@Aborder.sp.us</a:t>
            </a:r>
            <a:endParaRPr lang="en-US" sz="1400" dirty="0">
              <a:solidFill>
                <a:srgbClr val="000000"/>
              </a:solidFill>
              <a:cs typeface="Times"/>
            </a:endParaRPr>
          </a:p>
          <a:p>
            <a:pPr>
              <a:lnSpc>
                <a:spcPct val="90000"/>
              </a:lnSpc>
              <a:spcBef>
                <a:spcPts val="267"/>
              </a:spcBef>
            </a:pPr>
            <a:r>
              <a:rPr lang="en-US" sz="1400" dirty="0" err="1">
                <a:solidFill>
                  <a:srgbClr val="000000"/>
                </a:solidFill>
                <a:cs typeface="Times"/>
              </a:rPr>
              <a:t>PAI:sip</a:t>
            </a:r>
            <a:r>
              <a:rPr lang="en-US" sz="1400" dirty="0">
                <a:solidFill>
                  <a:srgbClr val="000000"/>
                </a:solidFill>
                <a:cs typeface="Times"/>
              </a:rPr>
              <a:t>:+15553339999@</a:t>
            </a:r>
            <a:r>
              <a:rPr lang="en-US" sz="1400" dirty="0" smtClean="0">
                <a:solidFill>
                  <a:srgbClr val="000000"/>
                </a:solidFill>
                <a:cs typeface="Times"/>
              </a:rPr>
              <a:t>Aborder.sp.us</a:t>
            </a:r>
          </a:p>
          <a:p>
            <a:pPr>
              <a:lnSpc>
                <a:spcPct val="90000"/>
              </a:lnSpc>
              <a:spcBef>
                <a:spcPts val="267"/>
              </a:spcBef>
            </a:pPr>
            <a:r>
              <a:rPr lang="en-US" sz="1400" dirty="0" smtClean="0">
                <a:solidFill>
                  <a:srgbClr val="000000"/>
                </a:solidFill>
                <a:cs typeface="Times"/>
              </a:rPr>
              <a:t>Privacy: id</a:t>
            </a:r>
            <a:endParaRPr lang="en-US" sz="1400" dirty="0">
              <a:solidFill>
                <a:srgbClr val="000000"/>
              </a:solidFill>
              <a:cs typeface="Times"/>
            </a:endParaRPr>
          </a:p>
        </p:txBody>
      </p:sp>
      <p:grpSp>
        <p:nvGrpSpPr>
          <p:cNvPr id="76" name="Group 75"/>
          <p:cNvGrpSpPr/>
          <p:nvPr/>
        </p:nvGrpSpPr>
        <p:grpSpPr>
          <a:xfrm>
            <a:off x="5575300" y="3139971"/>
            <a:ext cx="42545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0" name="TextBox 79"/>
          <p:cNvSpPr txBox="1"/>
          <p:nvPr/>
        </p:nvSpPr>
        <p:spPr>
          <a:xfrm>
            <a:off x="5514614" y="3021418"/>
            <a:ext cx="41500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a:t>
            </a:r>
            <a:r>
              <a:rPr lang="en-US" sz="1400" dirty="0">
                <a:solidFill>
                  <a:srgbClr val="000000"/>
                </a:solidFill>
                <a:cs typeface="Times"/>
              </a:rPr>
              <a:t>sip:+12124446666</a:t>
            </a:r>
            <a:r>
              <a:rPr lang="en-US" sz="1400" b="1" dirty="0">
                <a:solidFill>
                  <a:srgbClr val="000000"/>
                </a:solidFill>
                <a:latin typeface="+mj-lt"/>
                <a:cs typeface="Times"/>
              </a:rPr>
              <a:t>@Bborder1.pbx.us</a:t>
            </a:r>
          </a:p>
        </p:txBody>
      </p:sp>
      <p:grpSp>
        <p:nvGrpSpPr>
          <p:cNvPr id="81" name="Group 80"/>
          <p:cNvGrpSpPr/>
          <p:nvPr/>
        </p:nvGrpSpPr>
        <p:grpSpPr>
          <a:xfrm>
            <a:off x="9559392" y="2692400"/>
            <a:ext cx="582349" cy="3175000"/>
            <a:chOff x="515715" y="868010"/>
            <a:chExt cx="436762" cy="3795392"/>
          </a:xfrm>
        </p:grpSpPr>
        <p:sp>
          <p:nvSpPr>
            <p:cNvPr id="82" name="Rounded Rectangle 81"/>
            <p:cNvSpPr/>
            <p:nvPr/>
          </p:nvSpPr>
          <p:spPr bwMode="auto">
            <a:xfrm>
              <a:off x="515715" y="868010"/>
              <a:ext cx="436762" cy="4099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277911"/>
              <a:ext cx="0" cy="3385491"/>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5" name="TextBox 84"/>
          <p:cNvSpPr txBox="1"/>
          <p:nvPr/>
        </p:nvSpPr>
        <p:spPr>
          <a:xfrm>
            <a:off x="5714074" y="4934955"/>
            <a:ext cx="4250363"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sip:anonymous@Bborder2.</a:t>
            </a:r>
            <a:r>
              <a:rPr lang="en-US" sz="1400" dirty="0" smtClean="0">
                <a:solidFill>
                  <a:srgbClr val="000000"/>
                </a:solidFill>
                <a:cs typeface="Times"/>
              </a:rPr>
              <a:t>pbx.us</a:t>
            </a:r>
          </a:p>
          <a:p>
            <a:pPr>
              <a:lnSpc>
                <a:spcPct val="90000"/>
              </a:lnSpc>
              <a:spcBef>
                <a:spcPts val="267"/>
              </a:spcBef>
            </a:pPr>
            <a:r>
              <a:rPr lang="en-US" sz="1400" dirty="0" smtClean="0">
                <a:solidFill>
                  <a:srgbClr val="000000"/>
                </a:solidFill>
                <a:cs typeface="Times"/>
              </a:rPr>
              <a:t>Privacy: id</a:t>
            </a:r>
            <a:endParaRPr lang="en-US" sz="1400" dirty="0">
              <a:solidFill>
                <a:srgbClr val="000000"/>
              </a:solidFill>
              <a:cs typeface="Times"/>
            </a:endParaRPr>
          </a:p>
          <a:p>
            <a:pPr>
              <a:lnSpc>
                <a:spcPct val="90000"/>
              </a:lnSpc>
              <a:spcBef>
                <a:spcPts val="267"/>
              </a:spcBef>
            </a:pP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Referred-By: sip:+12124446666@Bborder3.</a:t>
            </a:r>
            <a:r>
              <a:rPr lang="en-US" sz="1400" dirty="0" smtClean="0">
                <a:solidFill>
                  <a:srgbClr val="000000"/>
                </a:solidFill>
                <a:cs typeface="Times"/>
              </a:rPr>
              <a:t>pbx.us</a:t>
            </a:r>
            <a:endParaRPr lang="en-US" sz="1400" dirty="0">
              <a:solidFill>
                <a:srgbClr val="000000"/>
              </a:solidFill>
              <a:cs typeface="Times"/>
            </a:endParaRPr>
          </a:p>
        </p:txBody>
      </p:sp>
      <p:grpSp>
        <p:nvGrpSpPr>
          <p:cNvPr id="86" name="Group 85"/>
          <p:cNvGrpSpPr/>
          <p:nvPr/>
        </p:nvGrpSpPr>
        <p:grpSpPr>
          <a:xfrm flipH="1">
            <a:off x="5575300" y="4676671"/>
            <a:ext cx="42799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0" name="TextBox 89"/>
          <p:cNvSpPr txBox="1"/>
          <p:nvPr/>
        </p:nvSpPr>
        <p:spPr>
          <a:xfrm>
            <a:off x="5514614" y="4545418"/>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[2] INVITE </a:t>
            </a:r>
            <a:r>
              <a:rPr lang="en-US" sz="1400" dirty="0">
                <a:solidFill>
                  <a:srgbClr val="000000"/>
                </a:solidFill>
                <a:cs typeface="Times"/>
              </a:rPr>
              <a:t>sip:+15551112222</a:t>
            </a:r>
            <a:r>
              <a:rPr lang="en-US" sz="1400" b="1" dirty="0">
                <a:solidFill>
                  <a:srgbClr val="000000"/>
                </a:solidFill>
                <a:latin typeface="+mj-lt"/>
                <a:cs typeface="Times"/>
              </a:rPr>
              <a:t>@Aborder.sp.us</a:t>
            </a:r>
          </a:p>
        </p:txBody>
      </p:sp>
      <p:sp>
        <p:nvSpPr>
          <p:cNvPr id="73" name="TextBox 72"/>
          <p:cNvSpPr txBox="1"/>
          <p:nvPr/>
        </p:nvSpPr>
        <p:spPr>
          <a:xfrm>
            <a:off x="9753600" y="4203700"/>
            <a:ext cx="184666" cy="369332"/>
          </a:xfrm>
          <a:prstGeom prst="rect">
            <a:avLst/>
          </a:prstGeom>
          <a:noFill/>
        </p:spPr>
        <p:txBody>
          <a:bodyPr wrap="none" rtlCol="0">
            <a:spAutoFit/>
          </a:bodyPr>
          <a:lstStyle/>
          <a:p>
            <a:r>
              <a:rPr lang="en-US" dirty="0"/>
              <a:t> </a:t>
            </a:r>
          </a:p>
        </p:txBody>
      </p:sp>
      <p:sp>
        <p:nvSpPr>
          <p:cNvPr id="58" name="TextBox 57"/>
          <p:cNvSpPr txBox="1"/>
          <p:nvPr/>
        </p:nvSpPr>
        <p:spPr>
          <a:xfrm>
            <a:off x="5588000" y="5435600"/>
            <a:ext cx="184666" cy="369332"/>
          </a:xfrm>
          <a:prstGeom prst="rect">
            <a:avLst/>
          </a:prstGeom>
          <a:noFill/>
        </p:spPr>
        <p:txBody>
          <a:bodyPr wrap="none" rtlCol="0">
            <a:spAutoFit/>
          </a:bodyPr>
          <a:lstStyle/>
          <a:p>
            <a:r>
              <a:rPr lang="en-US" dirty="0"/>
              <a:t> </a:t>
            </a:r>
          </a:p>
        </p:txBody>
      </p:sp>
      <p:sp>
        <p:nvSpPr>
          <p:cNvPr id="59" name="TextBox 58"/>
          <p:cNvSpPr txBox="1"/>
          <p:nvPr/>
        </p:nvSpPr>
        <p:spPr>
          <a:xfrm>
            <a:off x="4356100" y="5676900"/>
            <a:ext cx="184666" cy="369332"/>
          </a:xfrm>
          <a:prstGeom prst="rect">
            <a:avLst/>
          </a:prstGeom>
          <a:noFill/>
        </p:spPr>
        <p:txBody>
          <a:bodyPr wrap="none" rtlCol="0">
            <a:spAutoFit/>
          </a:bodyPr>
          <a:lstStyle/>
          <a:p>
            <a:r>
              <a:rPr lang="en-US" dirty="0"/>
              <a:t> </a:t>
            </a:r>
          </a:p>
        </p:txBody>
      </p:sp>
      <p:grpSp>
        <p:nvGrpSpPr>
          <p:cNvPr id="53" name="Group 52">
            <a:extLst>
              <a:ext uri="{FF2B5EF4-FFF2-40B4-BE49-F238E27FC236}">
                <a16:creationId xmlns="" xmlns:a16="http://schemas.microsoft.com/office/drawing/2014/main" id="{6BFAC9C4-DA3D-46C6-B984-103F79F0FBE7}"/>
              </a:ext>
            </a:extLst>
          </p:cNvPr>
          <p:cNvGrpSpPr/>
          <p:nvPr/>
        </p:nvGrpSpPr>
        <p:grpSpPr>
          <a:xfrm>
            <a:off x="608674" y="2064031"/>
            <a:ext cx="4966623" cy="360355"/>
            <a:chOff x="812800" y="1519768"/>
            <a:chExt cx="1865690" cy="270266"/>
          </a:xfrm>
        </p:grpSpPr>
        <p:cxnSp>
          <p:nvCxnSpPr>
            <p:cNvPr id="54" name="Straight Arrow Connector 53">
              <a:extLst>
                <a:ext uri="{FF2B5EF4-FFF2-40B4-BE49-F238E27FC236}">
                  <a16:creationId xmlns="" xmlns:a16="http://schemas.microsoft.com/office/drawing/2014/main" id="{4DA67CEC-7D6A-44DC-B9C4-69D7133CA1B7}"/>
                </a:ext>
              </a:extLst>
            </p:cNvPr>
            <p:cNvCxnSpPr>
              <a:stCxn id="55" idx="1"/>
              <a:endCxn id="56" idx="3"/>
            </p:cNvCxnSpPr>
            <p:nvPr/>
          </p:nvCxnSpPr>
          <p:spPr bwMode="auto">
            <a:xfrm>
              <a:off x="812800" y="1654901"/>
              <a:ext cx="1865690" cy="0"/>
            </a:xfrm>
            <a:prstGeom prst="straightConnector1">
              <a:avLst/>
            </a:prstGeom>
            <a:ln>
              <a:solidFill>
                <a:schemeClr val="tx1"/>
              </a:solidFill>
              <a:tailEnd type="arrow"/>
            </a:ln>
          </p:spPr>
        </p:cxnSp>
        <p:sp>
          <p:nvSpPr>
            <p:cNvPr id="55" name="TextBox 54">
              <a:extLst>
                <a:ext uri="{FF2B5EF4-FFF2-40B4-BE49-F238E27FC236}">
                  <a16:creationId xmlns="" xmlns:a16="http://schemas.microsoft.com/office/drawing/2014/main" id="{E49BB1CA-2566-4756-9716-45C5667C456B}"/>
                </a:ext>
              </a:extLst>
            </p:cNvPr>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56" name="TextBox 55">
              <a:extLst>
                <a:ext uri="{FF2B5EF4-FFF2-40B4-BE49-F238E27FC236}">
                  <a16:creationId xmlns="" xmlns:a16="http://schemas.microsoft.com/office/drawing/2014/main" id="{50084DE1-4BE6-4431-94B5-6EA4226247B0}"/>
                </a:ext>
              </a:extLst>
            </p:cNvPr>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34" name="TextBox 33"/>
          <p:cNvSpPr txBox="1"/>
          <p:nvPr/>
        </p:nvSpPr>
        <p:spPr>
          <a:xfrm>
            <a:off x="5689600" y="5435600"/>
            <a:ext cx="184666" cy="369332"/>
          </a:xfrm>
          <a:prstGeom prst="rect">
            <a:avLst/>
          </a:prstGeom>
          <a:noFill/>
        </p:spPr>
        <p:txBody>
          <a:bodyPr wrap="none" rtlCol="0">
            <a:spAutoFit/>
          </a:bodyPr>
          <a:lstStyle/>
          <a:p>
            <a:r>
              <a:rPr lang="en-US" dirty="0"/>
              <a:t> </a:t>
            </a:r>
          </a:p>
        </p:txBody>
      </p:sp>
      <p:sp>
        <p:nvSpPr>
          <p:cNvPr id="35" name="TextBox 34"/>
          <p:cNvSpPr txBox="1"/>
          <p:nvPr/>
        </p:nvSpPr>
        <p:spPr>
          <a:xfrm>
            <a:off x="2768600" y="5105400"/>
            <a:ext cx="1775847" cy="338554"/>
          </a:xfrm>
          <a:prstGeom prst="rect">
            <a:avLst/>
          </a:prstGeom>
          <a:noFill/>
        </p:spPr>
        <p:txBody>
          <a:bodyPr wrap="none" rtlCol="0">
            <a:spAutoFit/>
          </a:bodyPr>
          <a:lstStyle/>
          <a:p>
            <a:r>
              <a:rPr lang="en-US" sz="1600" dirty="0" smtClean="0"/>
              <a:t>Calling </a:t>
            </a:r>
            <a:r>
              <a:rPr lang="en-US" sz="1600" dirty="0" smtClean="0"/>
              <a:t>TN (private)</a:t>
            </a:r>
            <a:endParaRPr lang="en-US" sz="1600" dirty="0"/>
          </a:p>
        </p:txBody>
      </p:sp>
      <p:sp>
        <p:nvSpPr>
          <p:cNvPr id="36" name="TextBox 35"/>
          <p:cNvSpPr txBox="1"/>
          <p:nvPr/>
        </p:nvSpPr>
        <p:spPr>
          <a:xfrm>
            <a:off x="3263900" y="5778500"/>
            <a:ext cx="1821432" cy="338554"/>
          </a:xfrm>
          <a:prstGeom prst="rect">
            <a:avLst/>
          </a:prstGeom>
          <a:noFill/>
        </p:spPr>
        <p:txBody>
          <a:bodyPr wrap="none" rtlCol="0">
            <a:spAutoFit/>
          </a:bodyPr>
          <a:lstStyle/>
          <a:p>
            <a:r>
              <a:rPr lang="en-US" sz="1600" dirty="0" smtClean="0"/>
              <a:t>PBX Xfer control TN</a:t>
            </a:r>
            <a:endParaRPr lang="en-US" sz="1600" dirty="0"/>
          </a:p>
        </p:txBody>
      </p:sp>
      <p:cxnSp>
        <p:nvCxnSpPr>
          <p:cNvPr id="37" name="Straight Arrow Connector 36"/>
          <p:cNvCxnSpPr>
            <a:stCxn id="35" idx="3"/>
            <a:endCxn id="39" idx="3"/>
          </p:cNvCxnSpPr>
          <p:nvPr/>
        </p:nvCxnSpPr>
        <p:spPr>
          <a:xfrm>
            <a:off x="4544447" y="5274677"/>
            <a:ext cx="1240919" cy="26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36" idx="3"/>
            <a:endCxn id="40" idx="3"/>
          </p:cNvCxnSpPr>
          <p:nvPr/>
        </p:nvCxnSpPr>
        <p:spPr>
          <a:xfrm>
            <a:off x="5085332" y="5947777"/>
            <a:ext cx="687334" cy="26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flipH="1">
            <a:off x="5785366" y="5092700"/>
            <a:ext cx="297934" cy="369332"/>
          </a:xfrm>
          <a:prstGeom prst="rect">
            <a:avLst/>
          </a:prstGeom>
          <a:noFill/>
        </p:spPr>
        <p:txBody>
          <a:bodyPr wrap="square" rtlCol="0">
            <a:spAutoFit/>
          </a:bodyPr>
          <a:lstStyle/>
          <a:p>
            <a:r>
              <a:rPr lang="en-US" dirty="0" smtClean="0"/>
              <a:t> </a:t>
            </a:r>
            <a:endParaRPr lang="en-US" dirty="0"/>
          </a:p>
        </p:txBody>
      </p:sp>
      <p:sp>
        <p:nvSpPr>
          <p:cNvPr id="40" name="TextBox 39"/>
          <p:cNvSpPr txBox="1"/>
          <p:nvPr/>
        </p:nvSpPr>
        <p:spPr>
          <a:xfrm flipH="1">
            <a:off x="5772666" y="5765800"/>
            <a:ext cx="297934" cy="369332"/>
          </a:xfrm>
          <a:prstGeom prst="rect">
            <a:avLst/>
          </a:prstGeom>
          <a:noFill/>
        </p:spPr>
        <p:txBody>
          <a:bodyPr wrap="square" rtlCol="0">
            <a:spAutoFit/>
          </a:bodyPr>
          <a:lstStyle/>
          <a:p>
            <a:r>
              <a:rPr lang="en-US" dirty="0" smtClean="0"/>
              <a:t> </a:t>
            </a:r>
            <a:endParaRPr lang="en-US" dirty="0"/>
          </a:p>
        </p:txBody>
      </p:sp>
      <p:sp>
        <p:nvSpPr>
          <p:cNvPr id="43" name="TextBox 42"/>
          <p:cNvSpPr txBox="1"/>
          <p:nvPr/>
        </p:nvSpPr>
        <p:spPr>
          <a:xfrm>
            <a:off x="971923" y="758264"/>
            <a:ext cx="9349434" cy="369332"/>
          </a:xfrm>
          <a:prstGeom prst="rect">
            <a:avLst/>
          </a:prstGeom>
          <a:noFill/>
        </p:spPr>
        <p:txBody>
          <a:bodyPr wrap="none" rtlCol="0">
            <a:spAutoFit/>
          </a:bodyPr>
          <a:lstStyle/>
          <a:p>
            <a:r>
              <a:rPr lang="en-US" dirty="0" smtClean="0"/>
              <a:t>Use Case: TN 5553339999 calls PBX TN 2124446666 which (blind) transfers call to TN 5551112222</a:t>
            </a:r>
            <a:endParaRPr lang="en-US" dirty="0"/>
          </a:p>
        </p:txBody>
      </p:sp>
    </p:spTree>
    <p:extLst>
      <p:ext uri="{BB962C8B-B14F-4D97-AF65-F5344CB8AC3E}">
        <p14:creationId xmlns:p14="http://schemas.microsoft.com/office/powerpoint/2010/main" val="1505935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46200" y="2921000"/>
            <a:ext cx="9347199" cy="954107"/>
          </a:xfrm>
          <a:prstGeom prst="rect">
            <a:avLst/>
          </a:prstGeom>
          <a:noFill/>
        </p:spPr>
        <p:txBody>
          <a:bodyPr wrap="square" rtlCol="0">
            <a:spAutoFit/>
          </a:bodyPr>
          <a:lstStyle/>
          <a:p>
            <a:pPr algn="ctr"/>
            <a:r>
              <a:rPr lang="en-US" sz="2800" dirty="0" smtClean="0">
                <a:solidFill>
                  <a:srgbClr val="3366FF"/>
                </a:solidFill>
              </a:rPr>
              <a:t>SHAKEN-div specification procedures for delivering end-to-end SHAKEN authentication info when PBX retargets INVITE</a:t>
            </a:r>
          </a:p>
        </p:txBody>
      </p:sp>
    </p:spTree>
    <p:extLst>
      <p:ext uri="{BB962C8B-B14F-4D97-AF65-F5344CB8AC3E}">
        <p14:creationId xmlns:p14="http://schemas.microsoft.com/office/powerpoint/2010/main" val="273645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66701"/>
            <a:ext cx="10515600" cy="863600"/>
          </a:xfrm>
        </p:spPr>
        <p:txBody>
          <a:bodyPr>
            <a:normAutofit/>
          </a:bodyPr>
          <a:lstStyle/>
          <a:p>
            <a:r>
              <a:rPr lang="en-US" sz="3200" dirty="0" smtClean="0"/>
              <a:t>PBX Retargeted INVITE procedure overview</a:t>
            </a:r>
            <a:endParaRPr lang="en-US" sz="3200" dirty="0"/>
          </a:p>
        </p:txBody>
      </p:sp>
      <p:sp>
        <p:nvSpPr>
          <p:cNvPr id="3" name="Content Placeholder 2"/>
          <p:cNvSpPr>
            <a:spLocks noGrp="1"/>
          </p:cNvSpPr>
          <p:nvPr>
            <p:ph idx="1"/>
          </p:nvPr>
        </p:nvSpPr>
        <p:spPr/>
        <p:txBody>
          <a:bodyPr>
            <a:normAutofit/>
          </a:bodyPr>
          <a:lstStyle/>
          <a:p>
            <a:endParaRPr lang="en-US" sz="2400" dirty="0" smtClean="0"/>
          </a:p>
          <a:p>
            <a:r>
              <a:rPr lang="en-US" sz="2400" dirty="0" smtClean="0"/>
              <a:t>Host SP shall perform "div" authentication for retargeted INVITE</a:t>
            </a:r>
          </a:p>
          <a:p>
            <a:pPr lvl="5"/>
            <a:endParaRPr lang="en-US" sz="1600" dirty="0" smtClean="0"/>
          </a:p>
          <a:p>
            <a:r>
              <a:rPr lang="en-US" sz="2400" dirty="0" smtClean="0"/>
              <a:t>Any "shaken" and "div" authentication information added by upstream authentication services shall be conveyed intact in the retargeted INVITE sent to downstream networks </a:t>
            </a:r>
          </a:p>
          <a:p>
            <a:pPr lvl="1"/>
            <a:r>
              <a:rPr lang="en-US" sz="2000" dirty="0" smtClean="0"/>
              <a:t>The host SP is free to select the mechanism for conveying this information; i.e., the actual mechanism is not normatively specified, but is based on </a:t>
            </a:r>
            <a:r>
              <a:rPr lang="en-US" sz="2000" dirty="0"/>
              <a:t>local policies and end-user device </a:t>
            </a:r>
            <a:r>
              <a:rPr lang="en-US" sz="2000" dirty="0" smtClean="0"/>
              <a:t>capabilities</a:t>
            </a:r>
          </a:p>
          <a:p>
            <a:pPr lvl="1"/>
            <a:r>
              <a:rPr lang="en-US" sz="2000" dirty="0"/>
              <a:t>I</a:t>
            </a:r>
            <a:r>
              <a:rPr lang="en-US" sz="2000" dirty="0" smtClean="0"/>
              <a:t>nformative example: if local policies allow the host SP to include Identity headers in INVITE requests sent to the PBX, and the PBX includes these Identity headers when it retargets an INVITE request back to the host SP, then the mechanism could work as illustrated in the following slides</a:t>
            </a:r>
          </a:p>
        </p:txBody>
      </p:sp>
      <p:sp>
        <p:nvSpPr>
          <p:cNvPr id="5" name="TextBox 4"/>
          <p:cNvSpPr txBox="1"/>
          <p:nvPr/>
        </p:nvSpPr>
        <p:spPr>
          <a:xfrm>
            <a:off x="774700" y="1625600"/>
            <a:ext cx="11559104" cy="523220"/>
          </a:xfrm>
          <a:prstGeom prst="rect">
            <a:avLst/>
          </a:prstGeom>
          <a:noFill/>
        </p:spPr>
        <p:txBody>
          <a:bodyPr wrap="none" rtlCol="0">
            <a:spAutoFit/>
          </a:bodyPr>
          <a:lstStyle/>
          <a:p>
            <a:r>
              <a:rPr lang="en-US" sz="2800" dirty="0" smtClean="0"/>
              <a:t>If host SP wants to support e2e SHAKEN for INVITEs retargeted by PBX, then</a:t>
            </a:r>
            <a:r>
              <a:rPr lang="mr-IN" sz="2800" dirty="0" smtClean="0"/>
              <a:t>…</a:t>
            </a:r>
            <a:endParaRPr lang="en-US" sz="2800" dirty="0"/>
          </a:p>
        </p:txBody>
      </p:sp>
    </p:spTree>
    <p:extLst>
      <p:ext uri="{BB962C8B-B14F-4D97-AF65-F5344CB8AC3E}">
        <p14:creationId xmlns:p14="http://schemas.microsoft.com/office/powerpoint/2010/main" val="973877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603810" y="12420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a:solidFill>
                  <a:srgbClr val="000000"/>
                </a:solidFill>
                <a:cs typeface="Times"/>
              </a:rPr>
              <a:t>sp-b.com</a:t>
            </a:r>
          </a:p>
          <a:p>
            <a:pPr>
              <a:lnSpc>
                <a:spcPct val="90000"/>
              </a:lnSpc>
              <a:spcBef>
                <a:spcPts val="267"/>
              </a:spcBef>
            </a:pPr>
            <a:r>
              <a:rPr lang="en-US" sz="1400" dirty="0">
                <a:solidFill>
                  <a:srgbClr val="000000"/>
                </a:solidFill>
                <a:cs typeface="Times"/>
              </a:rPr>
              <a:t>From: </a:t>
            </a:r>
            <a:r>
              <a:rPr lang="en-US" sz="1400" dirty="0" smtClean="0">
                <a:solidFill>
                  <a:srgbClr val="000000"/>
                </a:solidFill>
                <a:cs typeface="Times"/>
              </a:rPr>
              <a:t>sip:</a:t>
            </a:r>
            <a:r>
              <a:rPr lang="tr-TR" sz="1400" dirty="0">
                <a:solidFill>
                  <a:srgbClr val="000000"/>
                </a:solidFill>
                <a:cs typeface="Times"/>
              </a:rPr>
              <a:t>+12125557777</a:t>
            </a:r>
            <a:r>
              <a:rPr lang="en-US" sz="1400" dirty="0" smtClean="0">
                <a:solidFill>
                  <a:srgbClr val="000000"/>
                </a:solidFill>
                <a:cs typeface="Times"/>
              </a:rPr>
              <a:t>@</a:t>
            </a:r>
            <a:r>
              <a:rPr lang="en-US" sz="1400" dirty="0">
                <a:solidFill>
                  <a:srgbClr val="000000"/>
                </a:solidFill>
                <a:cs typeface="Times"/>
              </a:rPr>
              <a:t>sp-a.com</a:t>
            </a:r>
          </a:p>
          <a:p>
            <a:pPr>
              <a:lnSpc>
                <a:spcPct val="90000"/>
              </a:lnSpc>
              <a:spcBef>
                <a:spcPts val="267"/>
              </a:spcBef>
            </a:pPr>
            <a:r>
              <a:rPr lang="en-US" sz="1400" dirty="0">
                <a:solidFill>
                  <a:srgbClr val="000000"/>
                </a:solidFill>
                <a:cs typeface="Times"/>
              </a:rPr>
              <a:t>PAID: sip</a:t>
            </a:r>
            <a:r>
              <a:rPr lang="en-US" sz="1400" dirty="0">
                <a:solidFill>
                  <a:srgbClr val="000000"/>
                </a:solidFill>
                <a:cs typeface="Times"/>
              </a:rPr>
              <a:t>:+12125557777@</a:t>
            </a:r>
            <a:r>
              <a:rPr lang="en-US" sz="1400" dirty="0">
                <a:solidFill>
                  <a:srgbClr val="000000"/>
                </a:solidFill>
                <a:cs typeface="Times"/>
              </a:rPr>
              <a:t>sp-a.com</a:t>
            </a:r>
          </a:p>
          <a:p>
            <a:pPr>
              <a:lnSpc>
                <a:spcPct val="90000"/>
              </a:lnSpc>
              <a:spcBef>
                <a:spcPts val="267"/>
              </a:spcBef>
            </a:pPr>
            <a:r>
              <a:rPr lang="en-US" sz="1400" dirty="0">
                <a:solidFill>
                  <a:srgbClr val="000000"/>
                </a:solidFill>
                <a:cs typeface="Times"/>
              </a:rPr>
              <a:t>Identity: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grpSp>
        <p:nvGrpSpPr>
          <p:cNvPr id="64" name="Group 63"/>
          <p:cNvGrpSpPr/>
          <p:nvPr/>
        </p:nvGrpSpPr>
        <p:grpSpPr>
          <a:xfrm>
            <a:off x="444500" y="1069871"/>
            <a:ext cx="4991100" cy="360355"/>
            <a:chOff x="812800" y="1519768"/>
            <a:chExt cx="1865690" cy="270266"/>
          </a:xfrm>
        </p:grpSpPr>
        <p:cxnSp>
          <p:nvCxnSpPr>
            <p:cNvPr id="65" name="Straight Arrow Connector 64"/>
            <p:cNvCxnSpPr>
              <a:stCxn id="66" idx="1"/>
              <a:endCxn id="67" idx="3"/>
            </p:cNvCxnSpPr>
            <p:nvPr/>
          </p:nvCxnSpPr>
          <p:spPr bwMode="auto">
            <a:xfrm>
              <a:off x="812800" y="1654901"/>
              <a:ext cx="1865690" cy="0"/>
            </a:xfrm>
            <a:prstGeom prst="straightConnector1">
              <a:avLst/>
            </a:prstGeom>
            <a:ln>
              <a:solidFill>
                <a:schemeClr val="tx1"/>
              </a:solidFill>
              <a:tailEnd type="arrow"/>
            </a:ln>
          </p:spPr>
        </p:cxnSp>
        <p:sp>
          <p:nvSpPr>
            <p:cNvPr id="66" name="TextBox 65"/>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67" name="TextBox 66"/>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68" name="TextBox 67"/>
          <p:cNvSpPr txBox="1"/>
          <p:nvPr/>
        </p:nvSpPr>
        <p:spPr>
          <a:xfrm>
            <a:off x="447314" y="925918"/>
            <a:ext cx="36293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en-US" sz="1400" b="1" dirty="0">
                <a:solidFill>
                  <a:srgbClr val="000000"/>
                </a:solidFill>
                <a:latin typeface="+mj-lt"/>
                <a:cs typeface="Times"/>
              </a:rPr>
              <a:t>sp-b.com</a:t>
            </a:r>
          </a:p>
        </p:txBody>
      </p:sp>
      <p:grpSp>
        <p:nvGrpSpPr>
          <p:cNvPr id="99" name="Group 98"/>
          <p:cNvGrpSpPr/>
          <p:nvPr/>
        </p:nvGrpSpPr>
        <p:grpSpPr>
          <a:xfrm>
            <a:off x="165100" y="596900"/>
            <a:ext cx="582349" cy="6146799"/>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596900"/>
            <a:ext cx="582349" cy="6121399"/>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SP-b</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76" name="Group 75"/>
          <p:cNvGrpSpPr/>
          <p:nvPr/>
        </p:nvGrpSpPr>
        <p:grpSpPr>
          <a:xfrm>
            <a:off x="5422900" y="1171471"/>
            <a:ext cx="42545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1" name="Group 80"/>
          <p:cNvGrpSpPr/>
          <p:nvPr/>
        </p:nvGrpSpPr>
        <p:grpSpPr>
          <a:xfrm>
            <a:off x="9385300" y="520701"/>
            <a:ext cx="582349" cy="3873499"/>
            <a:chOff x="515715" y="837647"/>
            <a:chExt cx="436762" cy="3825755"/>
          </a:xfrm>
        </p:grpSpPr>
        <p:sp>
          <p:nvSpPr>
            <p:cNvPr id="82" name="Rounded Rectangle 81"/>
            <p:cNvSpPr/>
            <p:nvPr/>
          </p:nvSpPr>
          <p:spPr bwMode="auto">
            <a:xfrm>
              <a:off x="515715" y="837647"/>
              <a:ext cx="436762" cy="31019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147843"/>
              <a:ext cx="0" cy="3515559"/>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6" name="Group 85"/>
          <p:cNvGrpSpPr/>
          <p:nvPr/>
        </p:nvGrpSpPr>
        <p:grpSpPr>
          <a:xfrm flipH="1">
            <a:off x="5422900" y="2733571"/>
            <a:ext cx="42545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42" name="Group 41"/>
          <p:cNvGrpSpPr/>
          <p:nvPr/>
        </p:nvGrpSpPr>
        <p:grpSpPr>
          <a:xfrm>
            <a:off x="11417300" y="2743200"/>
            <a:ext cx="582349" cy="3975099"/>
            <a:chOff x="515715" y="868010"/>
            <a:chExt cx="436762" cy="3795392"/>
          </a:xfrm>
        </p:grpSpPr>
        <p:sp>
          <p:nvSpPr>
            <p:cNvPr id="43" name="Rounded Rectangle 42"/>
            <p:cNvSpPr/>
            <p:nvPr/>
          </p:nvSpPr>
          <p:spPr bwMode="auto">
            <a:xfrm>
              <a:off x="515715" y="868010"/>
              <a:ext cx="436762" cy="30314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SP-c</a:t>
              </a:r>
            </a:p>
            <a:p>
              <a:pPr algn="ctr"/>
              <a:endParaRPr lang="en-US" sz="1600" b="1" dirty="0">
                <a:sym typeface="Arial" pitchFamily="-107" charset="0"/>
              </a:endParaRPr>
            </a:p>
          </p:txBody>
        </p:sp>
        <p:cxnSp>
          <p:nvCxnSpPr>
            <p:cNvPr id="44" name="Straight Connector 43"/>
            <p:cNvCxnSpPr>
              <a:stCxn id="43" idx="2"/>
              <a:endCxn id="45" idx="2"/>
            </p:cNvCxnSpPr>
            <p:nvPr/>
          </p:nvCxnSpPr>
          <p:spPr bwMode="auto">
            <a:xfrm>
              <a:off x="734096" y="1171156"/>
              <a:ext cx="0" cy="3492246"/>
            </a:xfrm>
            <a:prstGeom prst="line">
              <a:avLst/>
            </a:prstGeom>
            <a:ln>
              <a:solidFill>
                <a:schemeClr val="tx1"/>
              </a:solidFill>
              <a:tailEnd type="none" w="med" len="lg"/>
            </a:ln>
          </p:spPr>
        </p:cxnSp>
        <p:sp>
          <p:nvSpPr>
            <p:cNvPr id="45" name="TextBox 44"/>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33" name="Group 32"/>
          <p:cNvGrpSpPr/>
          <p:nvPr/>
        </p:nvGrpSpPr>
        <p:grpSpPr>
          <a:xfrm>
            <a:off x="5435600" y="4790971"/>
            <a:ext cx="6286500" cy="360355"/>
            <a:chOff x="812800" y="1519768"/>
            <a:chExt cx="1865690" cy="270266"/>
          </a:xfrm>
        </p:grpSpPr>
        <p:cxnSp>
          <p:nvCxnSpPr>
            <p:cNvPr id="34" name="Straight Arrow Connector 33"/>
            <p:cNvCxnSpPr>
              <a:stCxn id="35" idx="1"/>
              <a:endCxn id="36" idx="3"/>
            </p:cNvCxnSpPr>
            <p:nvPr/>
          </p:nvCxnSpPr>
          <p:spPr bwMode="auto">
            <a:xfrm>
              <a:off x="812800" y="1654901"/>
              <a:ext cx="1865690" cy="0"/>
            </a:xfrm>
            <a:prstGeom prst="straightConnector1">
              <a:avLst/>
            </a:prstGeom>
            <a:ln>
              <a:solidFill>
                <a:schemeClr val="tx1"/>
              </a:solidFill>
              <a:tailEnd type="arrow"/>
            </a:ln>
          </p:spPr>
        </p:cxnSp>
        <p:sp>
          <p:nvSpPr>
            <p:cNvPr id="35" name="TextBox 34"/>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36" name="TextBox 35"/>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58" name="TextBox 57"/>
          <p:cNvSpPr txBox="1"/>
          <p:nvPr/>
        </p:nvSpPr>
        <p:spPr>
          <a:xfrm>
            <a:off x="5435600" y="3492500"/>
            <a:ext cx="184666" cy="369332"/>
          </a:xfrm>
          <a:prstGeom prst="rect">
            <a:avLst/>
          </a:prstGeom>
          <a:noFill/>
        </p:spPr>
        <p:txBody>
          <a:bodyPr wrap="none" rtlCol="0">
            <a:spAutoFit/>
          </a:bodyPr>
          <a:lstStyle/>
          <a:p>
            <a:r>
              <a:rPr lang="en-US" dirty="0"/>
              <a:t> </a:t>
            </a:r>
          </a:p>
        </p:txBody>
      </p:sp>
      <p:sp>
        <p:nvSpPr>
          <p:cNvPr id="54" name="TextBox 53"/>
          <p:cNvSpPr txBox="1"/>
          <p:nvPr/>
        </p:nvSpPr>
        <p:spPr>
          <a:xfrm>
            <a:off x="5518710" y="13690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Bborder1.pbx.us</a:t>
            </a:r>
          </a:p>
          <a:p>
            <a:pPr>
              <a:lnSpc>
                <a:spcPct val="90000"/>
              </a:lnSpc>
              <a:spcBef>
                <a:spcPts val="267"/>
              </a:spcBef>
            </a:pPr>
            <a:r>
              <a:rPr lang="en-US" sz="1400" dirty="0" smtClean="0">
                <a:solidFill>
                  <a:srgbClr val="000000"/>
                </a:solidFill>
                <a:cs typeface="Times"/>
              </a:rPr>
              <a:t>From</a:t>
            </a:r>
            <a:r>
              <a:rPr lang="en-US" sz="1400" dirty="0">
                <a:solidFill>
                  <a:srgbClr val="000000"/>
                </a:solidFill>
                <a:cs typeface="Times"/>
              </a:rPr>
              <a:t>: </a:t>
            </a:r>
            <a:r>
              <a:rPr lang="en-US" sz="1400" dirty="0" smtClean="0">
                <a:solidFill>
                  <a:srgbClr val="000000"/>
                </a:solidFill>
                <a:cs typeface="Times"/>
              </a:rPr>
              <a:t>sip:</a:t>
            </a:r>
            <a:r>
              <a:rPr lang="tr-TR" sz="1400" dirty="0">
                <a:solidFill>
                  <a:srgbClr val="000000"/>
                </a:solidFill>
                <a:cs typeface="Times"/>
              </a:rPr>
              <a:t>+12125557777</a:t>
            </a:r>
            <a:r>
              <a:rPr lang="en-US" sz="1400" dirty="0">
                <a:solidFill>
                  <a:srgbClr val="000000"/>
                </a:solidFill>
                <a:cs typeface="Times"/>
              </a:rPr>
              <a:t>@Bborder1.</a:t>
            </a:r>
            <a:r>
              <a:rPr lang="en-US" sz="1400" dirty="0" smtClean="0">
                <a:solidFill>
                  <a:srgbClr val="000000"/>
                </a:solidFill>
                <a:cs typeface="Times"/>
              </a:rPr>
              <a:t>pbx.us</a:t>
            </a:r>
          </a:p>
          <a:p>
            <a:pPr>
              <a:lnSpc>
                <a:spcPct val="90000"/>
              </a:lnSpc>
              <a:spcBef>
                <a:spcPts val="267"/>
              </a:spcBef>
            </a:pPr>
            <a:r>
              <a:rPr lang="en-US" sz="1400" dirty="0" smtClean="0">
                <a:solidFill>
                  <a:srgbClr val="000000"/>
                </a:solidFill>
                <a:cs typeface="Times"/>
              </a:rPr>
              <a:t>PAID</a:t>
            </a:r>
            <a:r>
              <a:rPr lang="en-US" sz="1400" dirty="0">
                <a:solidFill>
                  <a:srgbClr val="000000"/>
                </a:solidFill>
                <a:cs typeface="Times"/>
              </a:rPr>
              <a:t>: sip</a:t>
            </a:r>
            <a:r>
              <a:rPr lang="en-US" sz="1400" dirty="0">
                <a:solidFill>
                  <a:srgbClr val="000000"/>
                </a:solidFill>
                <a:cs typeface="Times"/>
              </a:rPr>
              <a:t>:+12125557777</a:t>
            </a:r>
            <a:r>
              <a:rPr lang="en-US" sz="1400" dirty="0" smtClean="0">
                <a:solidFill>
                  <a:srgbClr val="000000"/>
                </a:solidFill>
                <a:cs typeface="Times"/>
              </a:rPr>
              <a:t>@</a:t>
            </a:r>
            <a:r>
              <a:rPr lang="en-US" sz="1400" dirty="0">
                <a:solidFill>
                  <a:srgbClr val="000000"/>
                </a:solidFill>
                <a:cs typeface="Times"/>
              </a:rPr>
              <a:t>Aborder.sp.us</a:t>
            </a: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55" name="TextBox 54"/>
          <p:cNvSpPr txBox="1"/>
          <p:nvPr/>
        </p:nvSpPr>
        <p:spPr>
          <a:xfrm>
            <a:off x="5362214" y="10656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[2]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nb-NO" sz="1400" b="1" dirty="0">
                <a:solidFill>
                  <a:srgbClr val="000000"/>
                </a:solidFill>
                <a:latin typeface="+mj-lt"/>
                <a:cs typeface="Times"/>
              </a:rPr>
              <a:t>Bborder1.pbx.us</a:t>
            </a:r>
            <a:endParaRPr lang="en-US" sz="1400" b="1" dirty="0">
              <a:solidFill>
                <a:srgbClr val="000000"/>
              </a:solidFill>
              <a:latin typeface="+mj-lt"/>
              <a:cs typeface="Times"/>
            </a:endParaRPr>
          </a:p>
        </p:txBody>
      </p:sp>
      <p:sp>
        <p:nvSpPr>
          <p:cNvPr id="56" name="TextBox 55"/>
          <p:cNvSpPr txBox="1"/>
          <p:nvPr/>
        </p:nvSpPr>
        <p:spPr>
          <a:xfrm>
            <a:off x="5582210" y="2918405"/>
            <a:ext cx="4361890" cy="1362809"/>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t>
            </a:r>
            <a:r>
              <a:rPr lang="en-US" sz="1400" dirty="0" smtClean="0">
                <a:solidFill>
                  <a:srgbClr val="000000"/>
                </a:solidFill>
                <a:cs typeface="Times"/>
              </a:rPr>
              <a:t>@</a:t>
            </a:r>
            <a:r>
              <a:rPr lang="en-US" sz="1400" dirty="0">
                <a:solidFill>
                  <a:srgbClr val="000000"/>
                </a:solidFill>
                <a:cs typeface="Times"/>
              </a:rPr>
              <a:t>Aborder.sp.us</a:t>
            </a:r>
          </a:p>
          <a:p>
            <a:pPr>
              <a:lnSpc>
                <a:spcPct val="90000"/>
              </a:lnSpc>
              <a:spcBef>
                <a:spcPts val="267"/>
              </a:spcBef>
            </a:pPr>
            <a:r>
              <a:rPr lang="en-US" sz="1400" dirty="0" smtClean="0">
                <a:solidFill>
                  <a:srgbClr val="000000"/>
                </a:solidFill>
                <a:cs typeface="Times"/>
              </a:rPr>
              <a:t>From</a:t>
            </a:r>
            <a:r>
              <a:rPr lang="en-US" sz="1400" dirty="0">
                <a:solidFill>
                  <a:srgbClr val="000000"/>
                </a:solidFill>
                <a:cs typeface="Times"/>
              </a:rPr>
              <a:t>: sip:+12125557777@Bborder2.pbx.us</a:t>
            </a:r>
          </a:p>
          <a:p>
            <a:pPr>
              <a:lnSpc>
                <a:spcPct val="90000"/>
              </a:lnSpc>
              <a:spcBef>
                <a:spcPts val="267"/>
              </a:spcBef>
            </a:pPr>
            <a:r>
              <a:rPr lang="en-US" sz="1400" dirty="0">
                <a:solidFill>
                  <a:srgbClr val="000000"/>
                </a:solidFill>
                <a:cs typeface="Times"/>
              </a:rPr>
              <a:t>Referred-By: sip:+12124446666@Bborder3.pbx.us</a:t>
            </a:r>
          </a:p>
          <a:p>
            <a:pPr>
              <a:lnSpc>
                <a:spcPct val="90000"/>
              </a:lnSpc>
              <a:spcBef>
                <a:spcPts val="267"/>
              </a:spcBef>
            </a:pPr>
            <a:r>
              <a:rPr lang="en-US" sz="1400" dirty="0">
                <a:solidFill>
                  <a:srgbClr val="000000"/>
                </a:solidFill>
                <a:cs typeface="Times"/>
              </a:rPr>
              <a:t>History-Info: sip: +12124446666@Bborder3.pbx.us</a:t>
            </a: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61" name="TextBox 60"/>
          <p:cNvSpPr txBox="1"/>
          <p:nvPr/>
        </p:nvSpPr>
        <p:spPr>
          <a:xfrm>
            <a:off x="5425714" y="26150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[3]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a:solidFill>
                  <a:srgbClr val="000000"/>
                </a:solidFill>
                <a:latin typeface="+mj-lt"/>
                <a:cs typeface="Times"/>
              </a:rPr>
              <a:t>Aborder.sp.us</a:t>
            </a:r>
          </a:p>
        </p:txBody>
      </p:sp>
      <p:sp>
        <p:nvSpPr>
          <p:cNvPr id="109" name="TextBox 108"/>
          <p:cNvSpPr txBox="1"/>
          <p:nvPr/>
        </p:nvSpPr>
        <p:spPr>
          <a:xfrm>
            <a:off x="4660900" y="3873500"/>
            <a:ext cx="184666" cy="369332"/>
          </a:xfrm>
          <a:prstGeom prst="rect">
            <a:avLst/>
          </a:prstGeom>
          <a:noFill/>
        </p:spPr>
        <p:txBody>
          <a:bodyPr wrap="none" rtlCol="0">
            <a:spAutoFit/>
          </a:bodyPr>
          <a:lstStyle/>
          <a:p>
            <a:r>
              <a:rPr lang="en-US" dirty="0"/>
              <a:t> </a:t>
            </a:r>
          </a:p>
        </p:txBody>
      </p:sp>
      <p:sp>
        <p:nvSpPr>
          <p:cNvPr id="110" name="TextBox 109"/>
          <p:cNvSpPr txBox="1"/>
          <p:nvPr/>
        </p:nvSpPr>
        <p:spPr>
          <a:xfrm>
            <a:off x="5480610" y="4950405"/>
            <a:ext cx="6546290" cy="1590948"/>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From: sip:+12125557777</a:t>
            </a:r>
            <a:r>
              <a:rPr lang="en-US" sz="1400" dirty="0" smtClean="0">
                <a:solidFill>
                  <a:srgbClr val="000000"/>
                </a:solidFill>
                <a:cs typeface="Times"/>
              </a:rPr>
              <a:t>@[host</a:t>
            </a:r>
            <a:r>
              <a:rPr lang="en-US" sz="1400" dirty="0">
                <a:solidFill>
                  <a:srgbClr val="000000"/>
                </a:solidFill>
                <a:cs typeface="Times"/>
              </a:rPr>
              <a:t>-name]</a:t>
            </a:r>
          </a:p>
          <a:p>
            <a:pPr>
              <a:lnSpc>
                <a:spcPct val="90000"/>
              </a:lnSpc>
              <a:spcBef>
                <a:spcPts val="267"/>
              </a:spcBef>
            </a:pPr>
            <a:r>
              <a:rPr lang="en-US" sz="1400" dirty="0" smtClean="0">
                <a:solidFill>
                  <a:srgbClr val="000000"/>
                </a:solidFill>
                <a:cs typeface="Times"/>
              </a:rPr>
              <a:t>Referred</a:t>
            </a:r>
            <a:r>
              <a:rPr lang="en-US" sz="1400" dirty="0">
                <a:solidFill>
                  <a:srgbClr val="000000"/>
                </a:solidFill>
                <a:cs typeface="Times"/>
              </a:rPr>
              <a:t>-By: sip:+12124446666</a:t>
            </a:r>
            <a:r>
              <a:rPr lang="en-US" sz="1400" dirty="0" smtClean="0">
                <a:solidFill>
                  <a:srgbClr val="000000"/>
                </a:solidFill>
                <a:cs typeface="Times"/>
              </a:rPr>
              <a:t>@[host</a:t>
            </a:r>
            <a:r>
              <a:rPr lang="en-US" sz="1400" dirty="0">
                <a:solidFill>
                  <a:srgbClr val="000000"/>
                </a:solidFill>
                <a:cs typeface="Times"/>
              </a:rPr>
              <a:t>-name</a:t>
            </a:r>
            <a:r>
              <a:rPr lang="en-US" sz="1400" dirty="0" smtClean="0">
                <a:solidFill>
                  <a:srgbClr val="000000"/>
                </a:solidFill>
                <a:cs typeface="Times"/>
              </a:rPr>
              <a:t>]</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History-Info: sip: +12124446666</a:t>
            </a:r>
            <a:r>
              <a:rPr lang="en-US" sz="1400" dirty="0" smtClean="0">
                <a:solidFill>
                  <a:srgbClr val="000000"/>
                </a:solidFill>
                <a:cs typeface="Times"/>
              </a:rPr>
              <a:t>@[host</a:t>
            </a:r>
            <a:r>
              <a:rPr lang="en-US" sz="1400" dirty="0">
                <a:solidFill>
                  <a:srgbClr val="000000"/>
                </a:solidFill>
                <a:cs typeface="Times"/>
              </a:rPr>
              <a:t>-name]</a:t>
            </a: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 dest=</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 </a:t>
            </a:r>
            <a:endParaRPr lang="en-US" sz="1400" dirty="0" smtClean="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a:t>
            </a:r>
            <a:r>
              <a:rPr lang="en-US" sz="1400" dirty="0" smtClean="0">
                <a:solidFill>
                  <a:srgbClr val="000000"/>
                </a:solidFill>
                <a:cs typeface="Times"/>
              </a:rPr>
              <a:t>div PASSporT </a:t>
            </a:r>
            <a:r>
              <a:rPr lang="en-US" sz="1400" dirty="0">
                <a:solidFill>
                  <a:srgbClr val="000000"/>
                </a:solidFill>
                <a:cs typeface="Times"/>
              </a:rPr>
              <a:t>{orig=12125557777, dest</a:t>
            </a:r>
            <a:r>
              <a:rPr lang="en-US" sz="1400" dirty="0" smtClean="0">
                <a:solidFill>
                  <a:srgbClr val="000000"/>
                </a:solidFill>
                <a:cs typeface="Times"/>
              </a:rPr>
              <a:t>=</a:t>
            </a:r>
            <a:r>
              <a:rPr lang="cs-CZ" sz="1400" dirty="0" smtClean="0">
                <a:solidFill>
                  <a:srgbClr val="000000"/>
                </a:solidFill>
                <a:cs typeface="Times"/>
              </a:rPr>
              <a:t>15551112222</a:t>
            </a:r>
            <a:r>
              <a:rPr lang="en-US" sz="1400" dirty="0" smtClean="0">
                <a:solidFill>
                  <a:srgbClr val="000000"/>
                </a:solidFill>
                <a:cs typeface="Times"/>
              </a:rPr>
              <a:t>, div=</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a:p>
            <a:pPr>
              <a:lnSpc>
                <a:spcPct val="90000"/>
              </a:lnSpc>
              <a:spcBef>
                <a:spcPts val="267"/>
              </a:spcBef>
            </a:pPr>
            <a:endParaRPr lang="en-US" sz="1400" dirty="0">
              <a:solidFill>
                <a:srgbClr val="000000"/>
              </a:solidFill>
              <a:cs typeface="Times"/>
            </a:endParaRPr>
          </a:p>
        </p:txBody>
      </p:sp>
      <p:sp>
        <p:nvSpPr>
          <p:cNvPr id="111" name="TextBox 110"/>
          <p:cNvSpPr txBox="1"/>
          <p:nvPr/>
        </p:nvSpPr>
        <p:spPr>
          <a:xfrm>
            <a:off x="5425714" y="46470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[4]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smtClean="0">
                <a:solidFill>
                  <a:srgbClr val="000000"/>
                </a:solidFill>
                <a:latin typeface="+mj-lt"/>
                <a:cs typeface="Times"/>
              </a:rPr>
              <a:t>sp-c</a:t>
            </a:r>
            <a:r>
              <a:rPr lang="nb-NO" sz="1400" b="1" dirty="0" smtClean="0">
                <a:solidFill>
                  <a:srgbClr val="000000"/>
                </a:solidFill>
                <a:latin typeface="+mj-lt"/>
                <a:cs typeface="Times"/>
              </a:rPr>
              <a:t>.com</a:t>
            </a:r>
            <a:endParaRPr lang="nb-NO" sz="1400" b="1" dirty="0">
              <a:solidFill>
                <a:srgbClr val="000000"/>
              </a:solidFill>
              <a:latin typeface="+mj-lt"/>
              <a:cs typeface="Times"/>
            </a:endParaRPr>
          </a:p>
        </p:txBody>
      </p:sp>
      <p:sp>
        <p:nvSpPr>
          <p:cNvPr id="125" name="TextBox 124"/>
          <p:cNvSpPr txBox="1"/>
          <p:nvPr/>
        </p:nvSpPr>
        <p:spPr>
          <a:xfrm>
            <a:off x="2260600" y="3781604"/>
            <a:ext cx="184666" cy="369332"/>
          </a:xfrm>
          <a:prstGeom prst="rect">
            <a:avLst/>
          </a:prstGeom>
          <a:noFill/>
        </p:spPr>
        <p:txBody>
          <a:bodyPr wrap="none" rtlCol="0">
            <a:spAutoFit/>
          </a:bodyPr>
          <a:lstStyle/>
          <a:p>
            <a:r>
              <a:rPr lang="en-US" dirty="0"/>
              <a:t> </a:t>
            </a:r>
          </a:p>
        </p:txBody>
      </p:sp>
      <p:sp>
        <p:nvSpPr>
          <p:cNvPr id="126" name="TextBox 125"/>
          <p:cNvSpPr txBox="1"/>
          <p:nvPr/>
        </p:nvSpPr>
        <p:spPr>
          <a:xfrm>
            <a:off x="1689100" y="3759200"/>
            <a:ext cx="1763524" cy="338554"/>
          </a:xfrm>
          <a:prstGeom prst="rect">
            <a:avLst/>
          </a:prstGeom>
          <a:noFill/>
        </p:spPr>
        <p:txBody>
          <a:bodyPr wrap="none" rtlCol="0">
            <a:spAutoFit/>
          </a:bodyPr>
          <a:lstStyle/>
          <a:p>
            <a:r>
              <a:rPr lang="en-US" sz="1600" dirty="0" smtClean="0"/>
              <a:t>PBX retargeting TN</a:t>
            </a:r>
            <a:endParaRPr lang="en-US" sz="1600" dirty="0"/>
          </a:p>
        </p:txBody>
      </p:sp>
      <p:cxnSp>
        <p:nvCxnSpPr>
          <p:cNvPr id="127" name="Straight Arrow Connector 126"/>
          <p:cNvCxnSpPr>
            <a:stCxn id="126" idx="3"/>
            <a:endCxn id="128" idx="1"/>
          </p:cNvCxnSpPr>
          <p:nvPr/>
        </p:nvCxnSpPr>
        <p:spPr>
          <a:xfrm flipV="1">
            <a:off x="3452624" y="3499366"/>
            <a:ext cx="2236976" cy="429111"/>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128" name="TextBox 127"/>
          <p:cNvSpPr txBox="1"/>
          <p:nvPr/>
        </p:nvSpPr>
        <p:spPr>
          <a:xfrm>
            <a:off x="5689600" y="3314700"/>
            <a:ext cx="184666" cy="369332"/>
          </a:xfrm>
          <a:prstGeom prst="rect">
            <a:avLst/>
          </a:prstGeom>
          <a:noFill/>
        </p:spPr>
        <p:txBody>
          <a:bodyPr wrap="none" rtlCol="0">
            <a:spAutoFit/>
          </a:bodyPr>
          <a:lstStyle/>
          <a:p>
            <a:r>
              <a:rPr lang="en-US" dirty="0" smtClean="0"/>
              <a:t> </a:t>
            </a:r>
            <a:endParaRPr lang="en-US" dirty="0"/>
          </a:p>
        </p:txBody>
      </p:sp>
      <p:cxnSp>
        <p:nvCxnSpPr>
          <p:cNvPr id="129" name="Straight Arrow Connector 128"/>
          <p:cNvCxnSpPr>
            <a:stCxn id="126" idx="3"/>
            <a:endCxn id="130" idx="1"/>
          </p:cNvCxnSpPr>
          <p:nvPr/>
        </p:nvCxnSpPr>
        <p:spPr>
          <a:xfrm flipV="1">
            <a:off x="3452624" y="3702566"/>
            <a:ext cx="2249676" cy="225911"/>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130" name="TextBox 129"/>
          <p:cNvSpPr txBox="1"/>
          <p:nvPr/>
        </p:nvSpPr>
        <p:spPr>
          <a:xfrm>
            <a:off x="5702300" y="3517900"/>
            <a:ext cx="184666" cy="369332"/>
          </a:xfrm>
          <a:prstGeom prst="rect">
            <a:avLst/>
          </a:prstGeom>
          <a:noFill/>
        </p:spPr>
        <p:txBody>
          <a:bodyPr wrap="none" rtlCol="0">
            <a:spAutoFit/>
          </a:bodyPr>
          <a:lstStyle/>
          <a:p>
            <a:r>
              <a:rPr lang="en-US" dirty="0" smtClean="0"/>
              <a:t> </a:t>
            </a:r>
            <a:endParaRPr lang="en-US" dirty="0"/>
          </a:p>
        </p:txBody>
      </p:sp>
      <p:cxnSp>
        <p:nvCxnSpPr>
          <p:cNvPr id="131" name="Straight Arrow Connector 130"/>
          <p:cNvCxnSpPr>
            <a:stCxn id="126" idx="3"/>
            <a:endCxn id="132" idx="1"/>
          </p:cNvCxnSpPr>
          <p:nvPr/>
        </p:nvCxnSpPr>
        <p:spPr>
          <a:xfrm>
            <a:off x="3452624" y="3928477"/>
            <a:ext cx="4205476" cy="2693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132" name="TextBox 131"/>
          <p:cNvSpPr txBox="1"/>
          <p:nvPr/>
        </p:nvSpPr>
        <p:spPr>
          <a:xfrm>
            <a:off x="7658100" y="4013200"/>
            <a:ext cx="184666" cy="369332"/>
          </a:xfrm>
          <a:prstGeom prst="rect">
            <a:avLst/>
          </a:prstGeom>
          <a:noFill/>
        </p:spPr>
        <p:txBody>
          <a:bodyPr wrap="none" rtlCol="0">
            <a:spAutoFit/>
          </a:bodyPr>
          <a:lstStyle/>
          <a:p>
            <a:r>
              <a:rPr lang="en-US" dirty="0" smtClean="0"/>
              <a:t> </a:t>
            </a:r>
            <a:endParaRPr lang="en-US" dirty="0"/>
          </a:p>
        </p:txBody>
      </p:sp>
      <p:sp>
        <p:nvSpPr>
          <p:cNvPr id="18" name="TextBox 17"/>
          <p:cNvSpPr txBox="1"/>
          <p:nvPr/>
        </p:nvSpPr>
        <p:spPr>
          <a:xfrm>
            <a:off x="647700" y="4267200"/>
            <a:ext cx="4559300" cy="1569660"/>
          </a:xfrm>
          <a:prstGeom prst="rect">
            <a:avLst/>
          </a:prstGeom>
          <a:noFill/>
        </p:spPr>
        <p:txBody>
          <a:bodyPr wrap="square" rtlCol="0">
            <a:spAutoFit/>
          </a:bodyPr>
          <a:lstStyle/>
          <a:p>
            <a:r>
              <a:rPr lang="en-US" sz="1600" dirty="0" smtClean="0"/>
              <a:t>In this case SP-b can choose where to get the retargeting TN, based on local policy.</a:t>
            </a:r>
          </a:p>
          <a:p>
            <a:endParaRPr lang="en-US" sz="1600" dirty="0" smtClean="0"/>
          </a:p>
          <a:p>
            <a:r>
              <a:rPr lang="en-US" sz="1600" dirty="0" smtClean="0"/>
              <a:t>Local policy would also dictate how SP-b deals with the case where the PBX forwards call internally between messages [2] and [3]. </a:t>
            </a:r>
            <a:endParaRPr lang="en-US" sz="1600" dirty="0"/>
          </a:p>
        </p:txBody>
      </p:sp>
      <p:sp>
        <p:nvSpPr>
          <p:cNvPr id="134" name="Title 2"/>
          <p:cNvSpPr>
            <a:spLocks noGrp="1"/>
          </p:cNvSpPr>
          <p:nvPr>
            <p:ph type="title"/>
          </p:nvPr>
        </p:nvSpPr>
        <p:spPr>
          <a:xfrm>
            <a:off x="177800" y="-3175"/>
            <a:ext cx="11760200" cy="663575"/>
          </a:xfrm>
        </p:spPr>
        <p:txBody>
          <a:bodyPr>
            <a:normAutofit/>
          </a:bodyPr>
          <a:lstStyle/>
          <a:p>
            <a:r>
              <a:rPr lang="en-US" sz="2000" dirty="0" smtClean="0"/>
              <a:t>Use-case-1</a:t>
            </a:r>
            <a:r>
              <a:rPr lang="en-US" sz="1800" dirty="0" smtClean="0"/>
              <a:t>: </a:t>
            </a:r>
            <a:r>
              <a:rPr lang="en-US" sz="1800" dirty="0"/>
              <a:t>SimRing &amp; </a:t>
            </a:r>
            <a:r>
              <a:rPr lang="en-US" sz="1800" dirty="0" smtClean="0"/>
              <a:t>Call-Forward (T1 client)</a:t>
            </a:r>
            <a:endParaRPr lang="en-US" sz="2000" i="1" dirty="0"/>
          </a:p>
        </p:txBody>
      </p:sp>
    </p:spTree>
    <p:extLst>
      <p:ext uri="{BB962C8B-B14F-4D97-AF65-F5344CB8AC3E}">
        <p14:creationId xmlns:p14="http://schemas.microsoft.com/office/powerpoint/2010/main" val="875837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603810" y="12420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a:solidFill>
                  <a:srgbClr val="000000"/>
                </a:solidFill>
                <a:cs typeface="Times"/>
              </a:rPr>
              <a:t>sp-b.com</a:t>
            </a:r>
          </a:p>
          <a:p>
            <a:pPr>
              <a:lnSpc>
                <a:spcPct val="90000"/>
              </a:lnSpc>
              <a:spcBef>
                <a:spcPts val="267"/>
              </a:spcBef>
            </a:pPr>
            <a:r>
              <a:rPr lang="en-US" sz="1400" dirty="0">
                <a:solidFill>
                  <a:srgbClr val="000000"/>
                </a:solidFill>
                <a:cs typeface="Times"/>
              </a:rPr>
              <a:t>From: </a:t>
            </a:r>
            <a:r>
              <a:rPr lang="en-US" sz="1400" dirty="0" smtClean="0">
                <a:solidFill>
                  <a:srgbClr val="000000"/>
                </a:solidFill>
                <a:cs typeface="Times"/>
              </a:rPr>
              <a:t>sip:</a:t>
            </a:r>
            <a:r>
              <a:rPr lang="tr-TR" sz="1400" dirty="0">
                <a:solidFill>
                  <a:srgbClr val="000000"/>
                </a:solidFill>
                <a:cs typeface="Times"/>
              </a:rPr>
              <a:t>+12125557777</a:t>
            </a:r>
            <a:r>
              <a:rPr lang="en-US" sz="1400" dirty="0" smtClean="0">
                <a:solidFill>
                  <a:srgbClr val="000000"/>
                </a:solidFill>
                <a:cs typeface="Times"/>
              </a:rPr>
              <a:t>@</a:t>
            </a:r>
            <a:r>
              <a:rPr lang="en-US" sz="1400" dirty="0">
                <a:solidFill>
                  <a:srgbClr val="000000"/>
                </a:solidFill>
                <a:cs typeface="Times"/>
              </a:rPr>
              <a:t>sp-a.com</a:t>
            </a:r>
          </a:p>
          <a:p>
            <a:pPr>
              <a:lnSpc>
                <a:spcPct val="90000"/>
              </a:lnSpc>
              <a:spcBef>
                <a:spcPts val="267"/>
              </a:spcBef>
            </a:pPr>
            <a:r>
              <a:rPr lang="en-US" sz="1400" dirty="0">
                <a:solidFill>
                  <a:srgbClr val="000000"/>
                </a:solidFill>
                <a:cs typeface="Times"/>
              </a:rPr>
              <a:t>PAID: sip</a:t>
            </a:r>
            <a:r>
              <a:rPr lang="en-US" sz="1400" dirty="0">
                <a:solidFill>
                  <a:srgbClr val="000000"/>
                </a:solidFill>
                <a:cs typeface="Times"/>
              </a:rPr>
              <a:t>:+12125557777@</a:t>
            </a:r>
            <a:r>
              <a:rPr lang="en-US" sz="1400" dirty="0">
                <a:solidFill>
                  <a:srgbClr val="000000"/>
                </a:solidFill>
                <a:cs typeface="Times"/>
              </a:rPr>
              <a:t>sp-a.com</a:t>
            </a:r>
          </a:p>
          <a:p>
            <a:pPr>
              <a:lnSpc>
                <a:spcPct val="90000"/>
              </a:lnSpc>
              <a:spcBef>
                <a:spcPts val="267"/>
              </a:spcBef>
            </a:pPr>
            <a:r>
              <a:rPr lang="en-US" sz="1400" dirty="0">
                <a:solidFill>
                  <a:srgbClr val="000000"/>
                </a:solidFill>
                <a:cs typeface="Times"/>
              </a:rPr>
              <a:t>Identity: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grpSp>
        <p:nvGrpSpPr>
          <p:cNvPr id="64" name="Group 63"/>
          <p:cNvGrpSpPr/>
          <p:nvPr/>
        </p:nvGrpSpPr>
        <p:grpSpPr>
          <a:xfrm>
            <a:off x="444500" y="1069871"/>
            <a:ext cx="4991100" cy="360355"/>
            <a:chOff x="812800" y="1519768"/>
            <a:chExt cx="1865690" cy="270266"/>
          </a:xfrm>
        </p:grpSpPr>
        <p:cxnSp>
          <p:nvCxnSpPr>
            <p:cNvPr id="65" name="Straight Arrow Connector 64"/>
            <p:cNvCxnSpPr>
              <a:stCxn id="66" idx="1"/>
              <a:endCxn id="67" idx="3"/>
            </p:cNvCxnSpPr>
            <p:nvPr/>
          </p:nvCxnSpPr>
          <p:spPr bwMode="auto">
            <a:xfrm>
              <a:off x="812800" y="1654901"/>
              <a:ext cx="1865690" cy="0"/>
            </a:xfrm>
            <a:prstGeom prst="straightConnector1">
              <a:avLst/>
            </a:prstGeom>
            <a:ln>
              <a:solidFill>
                <a:schemeClr val="tx1"/>
              </a:solidFill>
              <a:tailEnd type="arrow"/>
            </a:ln>
          </p:spPr>
        </p:cxnSp>
        <p:sp>
          <p:nvSpPr>
            <p:cNvPr id="66" name="TextBox 65"/>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67" name="TextBox 66"/>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68" name="TextBox 67"/>
          <p:cNvSpPr txBox="1"/>
          <p:nvPr/>
        </p:nvSpPr>
        <p:spPr>
          <a:xfrm>
            <a:off x="447314" y="925918"/>
            <a:ext cx="36293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en-US" sz="1400" b="1" dirty="0">
                <a:solidFill>
                  <a:srgbClr val="000000"/>
                </a:solidFill>
                <a:latin typeface="+mj-lt"/>
                <a:cs typeface="Times"/>
              </a:rPr>
              <a:t>sp-b.com</a:t>
            </a:r>
          </a:p>
        </p:txBody>
      </p:sp>
      <p:grpSp>
        <p:nvGrpSpPr>
          <p:cNvPr id="99" name="Group 98"/>
          <p:cNvGrpSpPr/>
          <p:nvPr/>
        </p:nvGrpSpPr>
        <p:grpSpPr>
          <a:xfrm>
            <a:off x="165100" y="596900"/>
            <a:ext cx="582349" cy="6146799"/>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596900"/>
            <a:ext cx="582349" cy="6121399"/>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SP-b</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76" name="Group 75"/>
          <p:cNvGrpSpPr/>
          <p:nvPr/>
        </p:nvGrpSpPr>
        <p:grpSpPr>
          <a:xfrm>
            <a:off x="5422900" y="1171471"/>
            <a:ext cx="42545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1" name="Group 80"/>
          <p:cNvGrpSpPr/>
          <p:nvPr/>
        </p:nvGrpSpPr>
        <p:grpSpPr>
          <a:xfrm>
            <a:off x="9385300" y="520701"/>
            <a:ext cx="582349" cy="3873499"/>
            <a:chOff x="515715" y="837647"/>
            <a:chExt cx="436762" cy="3825755"/>
          </a:xfrm>
        </p:grpSpPr>
        <p:sp>
          <p:nvSpPr>
            <p:cNvPr id="82" name="Rounded Rectangle 81"/>
            <p:cNvSpPr/>
            <p:nvPr/>
          </p:nvSpPr>
          <p:spPr bwMode="auto">
            <a:xfrm>
              <a:off x="515715" y="837647"/>
              <a:ext cx="436762" cy="31019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147843"/>
              <a:ext cx="0" cy="3515559"/>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6" name="Group 85"/>
          <p:cNvGrpSpPr/>
          <p:nvPr/>
        </p:nvGrpSpPr>
        <p:grpSpPr>
          <a:xfrm flipH="1">
            <a:off x="5422900" y="2733571"/>
            <a:ext cx="42545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42" name="Group 41"/>
          <p:cNvGrpSpPr/>
          <p:nvPr/>
        </p:nvGrpSpPr>
        <p:grpSpPr>
          <a:xfrm>
            <a:off x="11417300" y="2743200"/>
            <a:ext cx="582349" cy="3975099"/>
            <a:chOff x="515715" y="868010"/>
            <a:chExt cx="436762" cy="3795392"/>
          </a:xfrm>
        </p:grpSpPr>
        <p:sp>
          <p:nvSpPr>
            <p:cNvPr id="43" name="Rounded Rectangle 42"/>
            <p:cNvSpPr/>
            <p:nvPr/>
          </p:nvSpPr>
          <p:spPr bwMode="auto">
            <a:xfrm>
              <a:off x="515715" y="868010"/>
              <a:ext cx="436762" cy="30314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SP-c</a:t>
              </a:r>
            </a:p>
            <a:p>
              <a:pPr algn="ctr"/>
              <a:endParaRPr lang="en-US" sz="1600" b="1" dirty="0">
                <a:sym typeface="Arial" pitchFamily="-107" charset="0"/>
              </a:endParaRPr>
            </a:p>
          </p:txBody>
        </p:sp>
        <p:cxnSp>
          <p:nvCxnSpPr>
            <p:cNvPr id="44" name="Straight Connector 43"/>
            <p:cNvCxnSpPr>
              <a:stCxn id="43" idx="2"/>
              <a:endCxn id="45" idx="2"/>
            </p:cNvCxnSpPr>
            <p:nvPr/>
          </p:nvCxnSpPr>
          <p:spPr bwMode="auto">
            <a:xfrm>
              <a:off x="734096" y="1171156"/>
              <a:ext cx="0" cy="3492246"/>
            </a:xfrm>
            <a:prstGeom prst="line">
              <a:avLst/>
            </a:prstGeom>
            <a:ln>
              <a:solidFill>
                <a:schemeClr val="tx1"/>
              </a:solidFill>
              <a:tailEnd type="none" w="med" len="lg"/>
            </a:ln>
          </p:spPr>
        </p:cxnSp>
        <p:sp>
          <p:nvSpPr>
            <p:cNvPr id="45" name="TextBox 44"/>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33" name="Group 32"/>
          <p:cNvGrpSpPr/>
          <p:nvPr/>
        </p:nvGrpSpPr>
        <p:grpSpPr>
          <a:xfrm>
            <a:off x="5435600" y="4790971"/>
            <a:ext cx="6286500" cy="360355"/>
            <a:chOff x="812800" y="1519768"/>
            <a:chExt cx="1865690" cy="270266"/>
          </a:xfrm>
        </p:grpSpPr>
        <p:cxnSp>
          <p:nvCxnSpPr>
            <p:cNvPr id="34" name="Straight Arrow Connector 33"/>
            <p:cNvCxnSpPr>
              <a:stCxn id="35" idx="1"/>
              <a:endCxn id="36" idx="3"/>
            </p:cNvCxnSpPr>
            <p:nvPr/>
          </p:nvCxnSpPr>
          <p:spPr bwMode="auto">
            <a:xfrm>
              <a:off x="812800" y="1654901"/>
              <a:ext cx="1865690" cy="0"/>
            </a:xfrm>
            <a:prstGeom prst="straightConnector1">
              <a:avLst/>
            </a:prstGeom>
            <a:ln>
              <a:solidFill>
                <a:schemeClr val="tx1"/>
              </a:solidFill>
              <a:tailEnd type="arrow"/>
            </a:ln>
          </p:spPr>
        </p:cxnSp>
        <p:sp>
          <p:nvSpPr>
            <p:cNvPr id="35" name="TextBox 34"/>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36" name="TextBox 35"/>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58" name="TextBox 57"/>
          <p:cNvSpPr txBox="1"/>
          <p:nvPr/>
        </p:nvSpPr>
        <p:spPr>
          <a:xfrm>
            <a:off x="5435600" y="3492500"/>
            <a:ext cx="184666" cy="369332"/>
          </a:xfrm>
          <a:prstGeom prst="rect">
            <a:avLst/>
          </a:prstGeom>
          <a:noFill/>
        </p:spPr>
        <p:txBody>
          <a:bodyPr wrap="none" rtlCol="0">
            <a:spAutoFit/>
          </a:bodyPr>
          <a:lstStyle/>
          <a:p>
            <a:r>
              <a:rPr lang="en-US" dirty="0"/>
              <a:t> </a:t>
            </a:r>
          </a:p>
        </p:txBody>
      </p:sp>
      <p:sp>
        <p:nvSpPr>
          <p:cNvPr id="54" name="TextBox 53"/>
          <p:cNvSpPr txBox="1"/>
          <p:nvPr/>
        </p:nvSpPr>
        <p:spPr>
          <a:xfrm>
            <a:off x="5518710" y="13690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Bborder1.pbx.us</a:t>
            </a:r>
          </a:p>
          <a:p>
            <a:pPr>
              <a:lnSpc>
                <a:spcPct val="90000"/>
              </a:lnSpc>
              <a:spcBef>
                <a:spcPts val="267"/>
              </a:spcBef>
            </a:pPr>
            <a:r>
              <a:rPr lang="en-US" sz="1400" dirty="0" smtClean="0">
                <a:solidFill>
                  <a:srgbClr val="000000"/>
                </a:solidFill>
                <a:cs typeface="Times"/>
              </a:rPr>
              <a:t>From</a:t>
            </a:r>
            <a:r>
              <a:rPr lang="en-US" sz="1400" dirty="0">
                <a:solidFill>
                  <a:srgbClr val="000000"/>
                </a:solidFill>
                <a:cs typeface="Times"/>
              </a:rPr>
              <a:t>: </a:t>
            </a:r>
            <a:r>
              <a:rPr lang="en-US" sz="1400" dirty="0" smtClean="0">
                <a:solidFill>
                  <a:srgbClr val="000000"/>
                </a:solidFill>
                <a:cs typeface="Times"/>
              </a:rPr>
              <a:t>sip:</a:t>
            </a:r>
            <a:r>
              <a:rPr lang="tr-TR" sz="1400" dirty="0">
                <a:solidFill>
                  <a:srgbClr val="000000"/>
                </a:solidFill>
                <a:cs typeface="Times"/>
              </a:rPr>
              <a:t>+12125557777</a:t>
            </a:r>
            <a:r>
              <a:rPr lang="en-US" sz="1400" dirty="0">
                <a:solidFill>
                  <a:srgbClr val="000000"/>
                </a:solidFill>
                <a:cs typeface="Times"/>
              </a:rPr>
              <a:t>@Bborder1.</a:t>
            </a:r>
            <a:r>
              <a:rPr lang="en-US" sz="1400" dirty="0" smtClean="0">
                <a:solidFill>
                  <a:srgbClr val="000000"/>
                </a:solidFill>
                <a:cs typeface="Times"/>
              </a:rPr>
              <a:t>pbx.us</a:t>
            </a:r>
          </a:p>
          <a:p>
            <a:pPr>
              <a:lnSpc>
                <a:spcPct val="90000"/>
              </a:lnSpc>
              <a:spcBef>
                <a:spcPts val="267"/>
              </a:spcBef>
            </a:pPr>
            <a:r>
              <a:rPr lang="en-US" sz="1400" dirty="0" smtClean="0">
                <a:solidFill>
                  <a:srgbClr val="000000"/>
                </a:solidFill>
                <a:cs typeface="Times"/>
              </a:rPr>
              <a:t>PAID</a:t>
            </a:r>
            <a:r>
              <a:rPr lang="en-US" sz="1400" dirty="0">
                <a:solidFill>
                  <a:srgbClr val="000000"/>
                </a:solidFill>
                <a:cs typeface="Times"/>
              </a:rPr>
              <a:t>: sip</a:t>
            </a:r>
            <a:r>
              <a:rPr lang="en-US" sz="1400" dirty="0">
                <a:solidFill>
                  <a:srgbClr val="000000"/>
                </a:solidFill>
                <a:cs typeface="Times"/>
              </a:rPr>
              <a:t>:+12125557777</a:t>
            </a:r>
            <a:r>
              <a:rPr lang="en-US" sz="1400" dirty="0" smtClean="0">
                <a:solidFill>
                  <a:srgbClr val="000000"/>
                </a:solidFill>
                <a:cs typeface="Times"/>
              </a:rPr>
              <a:t>@</a:t>
            </a:r>
            <a:r>
              <a:rPr lang="en-US" sz="1400" dirty="0">
                <a:solidFill>
                  <a:srgbClr val="000000"/>
                </a:solidFill>
                <a:cs typeface="Times"/>
              </a:rPr>
              <a:t>Aborder.sp.us</a:t>
            </a: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55" name="TextBox 54"/>
          <p:cNvSpPr txBox="1"/>
          <p:nvPr/>
        </p:nvSpPr>
        <p:spPr>
          <a:xfrm>
            <a:off x="5362214" y="10656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[2]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nb-NO" sz="1400" b="1" dirty="0">
                <a:solidFill>
                  <a:srgbClr val="000000"/>
                </a:solidFill>
                <a:latin typeface="+mj-lt"/>
                <a:cs typeface="Times"/>
              </a:rPr>
              <a:t>Bborder1.pbx.us</a:t>
            </a:r>
            <a:endParaRPr lang="en-US" sz="1400" b="1" dirty="0">
              <a:solidFill>
                <a:srgbClr val="000000"/>
              </a:solidFill>
              <a:latin typeface="+mj-lt"/>
              <a:cs typeface="Times"/>
            </a:endParaRPr>
          </a:p>
        </p:txBody>
      </p:sp>
      <p:sp>
        <p:nvSpPr>
          <p:cNvPr id="56" name="TextBox 55"/>
          <p:cNvSpPr txBox="1"/>
          <p:nvPr/>
        </p:nvSpPr>
        <p:spPr>
          <a:xfrm>
            <a:off x="5582210" y="2918405"/>
            <a:ext cx="4361890" cy="90653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sip:+12125557777@Bborder2.pbx.us</a:t>
            </a: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61" name="TextBox 60"/>
          <p:cNvSpPr txBox="1"/>
          <p:nvPr/>
        </p:nvSpPr>
        <p:spPr>
          <a:xfrm>
            <a:off x="5425714" y="26150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[3]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a:solidFill>
                  <a:srgbClr val="000000"/>
                </a:solidFill>
                <a:latin typeface="+mj-lt"/>
                <a:cs typeface="Times"/>
              </a:rPr>
              <a:t>Aborder.sp.us</a:t>
            </a:r>
          </a:p>
        </p:txBody>
      </p:sp>
      <p:sp>
        <p:nvSpPr>
          <p:cNvPr id="109" name="TextBox 108"/>
          <p:cNvSpPr txBox="1"/>
          <p:nvPr/>
        </p:nvSpPr>
        <p:spPr>
          <a:xfrm>
            <a:off x="4660900" y="3873500"/>
            <a:ext cx="184666" cy="369332"/>
          </a:xfrm>
          <a:prstGeom prst="rect">
            <a:avLst/>
          </a:prstGeom>
          <a:noFill/>
        </p:spPr>
        <p:txBody>
          <a:bodyPr wrap="none" rtlCol="0">
            <a:spAutoFit/>
          </a:bodyPr>
          <a:lstStyle/>
          <a:p>
            <a:r>
              <a:rPr lang="en-US" dirty="0"/>
              <a:t> </a:t>
            </a:r>
          </a:p>
        </p:txBody>
      </p:sp>
      <p:sp>
        <p:nvSpPr>
          <p:cNvPr id="110" name="TextBox 109"/>
          <p:cNvSpPr txBox="1"/>
          <p:nvPr/>
        </p:nvSpPr>
        <p:spPr>
          <a:xfrm>
            <a:off x="5480610" y="4950405"/>
            <a:ext cx="65462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From: sip:+12125557777</a:t>
            </a:r>
            <a:r>
              <a:rPr lang="en-US" sz="1400" dirty="0" smtClean="0">
                <a:solidFill>
                  <a:srgbClr val="000000"/>
                </a:solidFill>
                <a:cs typeface="Times"/>
              </a:rPr>
              <a:t>@[host</a:t>
            </a:r>
            <a:r>
              <a:rPr lang="en-US" sz="1400" dirty="0">
                <a:solidFill>
                  <a:srgbClr val="000000"/>
                </a:solidFill>
                <a:cs typeface="Times"/>
              </a:rPr>
              <a:t>-name]</a:t>
            </a: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 dest=</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 </a:t>
            </a:r>
            <a:endParaRPr lang="en-US" sz="1400" dirty="0" smtClean="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a:t>
            </a:r>
            <a:r>
              <a:rPr lang="en-US" sz="1400" dirty="0" smtClean="0">
                <a:solidFill>
                  <a:srgbClr val="000000"/>
                </a:solidFill>
                <a:cs typeface="Times"/>
              </a:rPr>
              <a:t>div PASSporT </a:t>
            </a:r>
            <a:r>
              <a:rPr lang="en-US" sz="1400" dirty="0">
                <a:solidFill>
                  <a:srgbClr val="000000"/>
                </a:solidFill>
                <a:cs typeface="Times"/>
              </a:rPr>
              <a:t>{orig=12125557777, dest</a:t>
            </a:r>
            <a:r>
              <a:rPr lang="en-US" sz="1400" dirty="0" smtClean="0">
                <a:solidFill>
                  <a:srgbClr val="000000"/>
                </a:solidFill>
                <a:cs typeface="Times"/>
              </a:rPr>
              <a:t>=</a:t>
            </a:r>
            <a:r>
              <a:rPr lang="cs-CZ" sz="1400" dirty="0" smtClean="0">
                <a:solidFill>
                  <a:srgbClr val="000000"/>
                </a:solidFill>
                <a:cs typeface="Times"/>
              </a:rPr>
              <a:t>15551112222</a:t>
            </a:r>
            <a:r>
              <a:rPr lang="en-US" sz="1400" dirty="0" smtClean="0">
                <a:solidFill>
                  <a:srgbClr val="000000"/>
                </a:solidFill>
                <a:cs typeface="Times"/>
              </a:rPr>
              <a:t>, div=</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a:p>
            <a:pPr>
              <a:lnSpc>
                <a:spcPct val="90000"/>
              </a:lnSpc>
              <a:spcBef>
                <a:spcPts val="267"/>
              </a:spcBef>
            </a:pPr>
            <a:endParaRPr lang="en-US" sz="1400" dirty="0">
              <a:solidFill>
                <a:srgbClr val="000000"/>
              </a:solidFill>
              <a:cs typeface="Times"/>
            </a:endParaRPr>
          </a:p>
        </p:txBody>
      </p:sp>
      <p:sp>
        <p:nvSpPr>
          <p:cNvPr id="111" name="TextBox 110"/>
          <p:cNvSpPr txBox="1"/>
          <p:nvPr/>
        </p:nvSpPr>
        <p:spPr>
          <a:xfrm>
            <a:off x="5425714" y="46470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[4]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smtClean="0">
                <a:solidFill>
                  <a:srgbClr val="000000"/>
                </a:solidFill>
                <a:latin typeface="+mj-lt"/>
                <a:cs typeface="Times"/>
              </a:rPr>
              <a:t>sp-c</a:t>
            </a:r>
            <a:r>
              <a:rPr lang="nb-NO" sz="1400" b="1" dirty="0" smtClean="0">
                <a:solidFill>
                  <a:srgbClr val="000000"/>
                </a:solidFill>
                <a:latin typeface="+mj-lt"/>
                <a:cs typeface="Times"/>
              </a:rPr>
              <a:t>.com</a:t>
            </a:r>
            <a:endParaRPr lang="nb-NO" sz="1400" b="1" dirty="0">
              <a:solidFill>
                <a:srgbClr val="000000"/>
              </a:solidFill>
              <a:latin typeface="+mj-lt"/>
              <a:cs typeface="Times"/>
            </a:endParaRPr>
          </a:p>
        </p:txBody>
      </p:sp>
      <p:sp>
        <p:nvSpPr>
          <p:cNvPr id="125" name="TextBox 124"/>
          <p:cNvSpPr txBox="1"/>
          <p:nvPr/>
        </p:nvSpPr>
        <p:spPr>
          <a:xfrm>
            <a:off x="2260600" y="3781604"/>
            <a:ext cx="184666" cy="369332"/>
          </a:xfrm>
          <a:prstGeom prst="rect">
            <a:avLst/>
          </a:prstGeom>
          <a:noFill/>
        </p:spPr>
        <p:txBody>
          <a:bodyPr wrap="none" rtlCol="0">
            <a:spAutoFit/>
          </a:bodyPr>
          <a:lstStyle/>
          <a:p>
            <a:r>
              <a:rPr lang="en-US" dirty="0"/>
              <a:t> </a:t>
            </a:r>
          </a:p>
        </p:txBody>
      </p:sp>
      <p:sp>
        <p:nvSpPr>
          <p:cNvPr id="126" name="TextBox 125"/>
          <p:cNvSpPr txBox="1"/>
          <p:nvPr/>
        </p:nvSpPr>
        <p:spPr>
          <a:xfrm>
            <a:off x="2794000" y="3543300"/>
            <a:ext cx="1763524" cy="338554"/>
          </a:xfrm>
          <a:prstGeom prst="rect">
            <a:avLst/>
          </a:prstGeom>
          <a:noFill/>
        </p:spPr>
        <p:txBody>
          <a:bodyPr wrap="none" rtlCol="0">
            <a:spAutoFit/>
          </a:bodyPr>
          <a:lstStyle/>
          <a:p>
            <a:r>
              <a:rPr lang="en-US" sz="1600" dirty="0" smtClean="0"/>
              <a:t>PBX retargeting TN</a:t>
            </a:r>
            <a:endParaRPr lang="en-US" sz="1600" dirty="0"/>
          </a:p>
        </p:txBody>
      </p:sp>
      <p:sp>
        <p:nvSpPr>
          <p:cNvPr id="128" name="TextBox 127"/>
          <p:cNvSpPr txBox="1"/>
          <p:nvPr/>
        </p:nvSpPr>
        <p:spPr>
          <a:xfrm>
            <a:off x="5689600" y="3314700"/>
            <a:ext cx="184666" cy="369332"/>
          </a:xfrm>
          <a:prstGeom prst="rect">
            <a:avLst/>
          </a:prstGeom>
          <a:noFill/>
        </p:spPr>
        <p:txBody>
          <a:bodyPr wrap="none" rtlCol="0">
            <a:spAutoFit/>
          </a:bodyPr>
          <a:lstStyle/>
          <a:p>
            <a:r>
              <a:rPr lang="en-US" dirty="0" smtClean="0"/>
              <a:t> </a:t>
            </a:r>
            <a:endParaRPr lang="en-US" dirty="0"/>
          </a:p>
        </p:txBody>
      </p:sp>
      <p:sp>
        <p:nvSpPr>
          <p:cNvPr id="130" name="TextBox 129"/>
          <p:cNvSpPr txBox="1"/>
          <p:nvPr/>
        </p:nvSpPr>
        <p:spPr>
          <a:xfrm>
            <a:off x="5702300" y="3517900"/>
            <a:ext cx="184666" cy="369332"/>
          </a:xfrm>
          <a:prstGeom prst="rect">
            <a:avLst/>
          </a:prstGeom>
          <a:noFill/>
        </p:spPr>
        <p:txBody>
          <a:bodyPr wrap="none" rtlCol="0">
            <a:spAutoFit/>
          </a:bodyPr>
          <a:lstStyle/>
          <a:p>
            <a:r>
              <a:rPr lang="en-US" dirty="0" smtClean="0"/>
              <a:t> </a:t>
            </a:r>
            <a:endParaRPr lang="en-US" dirty="0"/>
          </a:p>
        </p:txBody>
      </p:sp>
      <p:cxnSp>
        <p:nvCxnSpPr>
          <p:cNvPr id="131" name="Straight Arrow Connector 130"/>
          <p:cNvCxnSpPr>
            <a:stCxn id="126" idx="3"/>
            <a:endCxn id="132" idx="1"/>
          </p:cNvCxnSpPr>
          <p:nvPr/>
        </p:nvCxnSpPr>
        <p:spPr>
          <a:xfrm>
            <a:off x="4557524" y="3712577"/>
            <a:ext cx="3100576" cy="26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132" name="TextBox 131"/>
          <p:cNvSpPr txBox="1"/>
          <p:nvPr/>
        </p:nvSpPr>
        <p:spPr>
          <a:xfrm>
            <a:off x="7658100" y="3530600"/>
            <a:ext cx="184666" cy="369332"/>
          </a:xfrm>
          <a:prstGeom prst="rect">
            <a:avLst/>
          </a:prstGeom>
          <a:noFill/>
        </p:spPr>
        <p:txBody>
          <a:bodyPr wrap="none" rtlCol="0">
            <a:spAutoFit/>
          </a:bodyPr>
          <a:lstStyle/>
          <a:p>
            <a:r>
              <a:rPr lang="en-US" dirty="0" smtClean="0"/>
              <a:t> </a:t>
            </a:r>
            <a:endParaRPr lang="en-US" dirty="0"/>
          </a:p>
        </p:txBody>
      </p:sp>
      <p:sp>
        <p:nvSpPr>
          <p:cNvPr id="18" name="TextBox 17"/>
          <p:cNvSpPr txBox="1"/>
          <p:nvPr/>
        </p:nvSpPr>
        <p:spPr>
          <a:xfrm>
            <a:off x="647700" y="4267200"/>
            <a:ext cx="4559300" cy="584776"/>
          </a:xfrm>
          <a:prstGeom prst="rect">
            <a:avLst/>
          </a:prstGeom>
          <a:noFill/>
        </p:spPr>
        <p:txBody>
          <a:bodyPr wrap="square" rtlCol="0">
            <a:spAutoFit/>
          </a:bodyPr>
          <a:lstStyle/>
          <a:p>
            <a:r>
              <a:rPr lang="en-US" sz="1600" dirty="0" smtClean="0"/>
              <a:t>In this case, SP-b has no choice but to identify retargeting TN from SHAKEN "dest" claim.</a:t>
            </a:r>
          </a:p>
        </p:txBody>
      </p:sp>
      <p:sp>
        <p:nvSpPr>
          <p:cNvPr id="57" name="Title 2"/>
          <p:cNvSpPr>
            <a:spLocks noGrp="1"/>
          </p:cNvSpPr>
          <p:nvPr>
            <p:ph type="title"/>
          </p:nvPr>
        </p:nvSpPr>
        <p:spPr>
          <a:xfrm>
            <a:off x="177800" y="-3175"/>
            <a:ext cx="11760200" cy="663575"/>
          </a:xfrm>
        </p:spPr>
        <p:txBody>
          <a:bodyPr>
            <a:normAutofit/>
          </a:bodyPr>
          <a:lstStyle/>
          <a:p>
            <a:r>
              <a:rPr lang="en-US" sz="2000" dirty="0" smtClean="0"/>
              <a:t>Use-case-2</a:t>
            </a:r>
            <a:r>
              <a:rPr lang="en-US" sz="1800" dirty="0" smtClean="0"/>
              <a:t>: Call-Forward </a:t>
            </a:r>
            <a:r>
              <a:rPr lang="en-US" sz="1800" dirty="0"/>
              <a:t>(</a:t>
            </a:r>
            <a:r>
              <a:rPr lang="en-US" sz="1800" dirty="0" smtClean="0"/>
              <a:t>T2 client)</a:t>
            </a:r>
            <a:endParaRPr lang="en-US" sz="2000" i="1" dirty="0"/>
          </a:p>
        </p:txBody>
      </p:sp>
    </p:spTree>
    <p:extLst>
      <p:ext uri="{BB962C8B-B14F-4D97-AF65-F5344CB8AC3E}">
        <p14:creationId xmlns:p14="http://schemas.microsoft.com/office/powerpoint/2010/main" val="966319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603810" y="12420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a:solidFill>
                  <a:srgbClr val="000000"/>
                </a:solidFill>
                <a:cs typeface="Times"/>
              </a:rPr>
              <a:t>sp-b.com</a:t>
            </a:r>
          </a:p>
          <a:p>
            <a:pPr>
              <a:lnSpc>
                <a:spcPct val="90000"/>
              </a:lnSpc>
              <a:spcBef>
                <a:spcPts val="267"/>
              </a:spcBef>
            </a:pPr>
            <a:r>
              <a:rPr lang="en-US" sz="1400" dirty="0">
                <a:solidFill>
                  <a:srgbClr val="000000"/>
                </a:solidFill>
                <a:cs typeface="Times"/>
              </a:rPr>
              <a:t>From: </a:t>
            </a:r>
            <a:r>
              <a:rPr lang="en-US" sz="1400" dirty="0" smtClean="0">
                <a:solidFill>
                  <a:srgbClr val="000000"/>
                </a:solidFill>
                <a:cs typeface="Times"/>
              </a:rPr>
              <a:t>sip:</a:t>
            </a:r>
            <a:r>
              <a:rPr lang="tr-TR" sz="1400" dirty="0">
                <a:solidFill>
                  <a:srgbClr val="000000"/>
                </a:solidFill>
                <a:cs typeface="Times"/>
              </a:rPr>
              <a:t>+12125557777</a:t>
            </a:r>
            <a:r>
              <a:rPr lang="en-US" sz="1400" dirty="0" smtClean="0">
                <a:solidFill>
                  <a:srgbClr val="000000"/>
                </a:solidFill>
                <a:cs typeface="Times"/>
              </a:rPr>
              <a:t>@</a:t>
            </a:r>
            <a:r>
              <a:rPr lang="en-US" sz="1400" dirty="0">
                <a:solidFill>
                  <a:srgbClr val="000000"/>
                </a:solidFill>
                <a:cs typeface="Times"/>
              </a:rPr>
              <a:t>sp-a.com</a:t>
            </a:r>
          </a:p>
          <a:p>
            <a:pPr>
              <a:lnSpc>
                <a:spcPct val="90000"/>
              </a:lnSpc>
              <a:spcBef>
                <a:spcPts val="267"/>
              </a:spcBef>
            </a:pPr>
            <a:r>
              <a:rPr lang="en-US" sz="1400" dirty="0">
                <a:solidFill>
                  <a:srgbClr val="000000"/>
                </a:solidFill>
                <a:cs typeface="Times"/>
              </a:rPr>
              <a:t>PAID: sip</a:t>
            </a:r>
            <a:r>
              <a:rPr lang="en-US" sz="1400" dirty="0">
                <a:solidFill>
                  <a:srgbClr val="000000"/>
                </a:solidFill>
                <a:cs typeface="Times"/>
              </a:rPr>
              <a:t>:+12125557777@</a:t>
            </a:r>
            <a:r>
              <a:rPr lang="en-US" sz="1400" dirty="0">
                <a:solidFill>
                  <a:srgbClr val="000000"/>
                </a:solidFill>
                <a:cs typeface="Times"/>
              </a:rPr>
              <a:t>sp-a.com</a:t>
            </a:r>
          </a:p>
          <a:p>
            <a:pPr>
              <a:lnSpc>
                <a:spcPct val="90000"/>
              </a:lnSpc>
              <a:spcBef>
                <a:spcPts val="267"/>
              </a:spcBef>
            </a:pPr>
            <a:r>
              <a:rPr lang="en-US" sz="1400" dirty="0">
                <a:solidFill>
                  <a:srgbClr val="000000"/>
                </a:solidFill>
                <a:cs typeface="Times"/>
              </a:rPr>
              <a:t>Identity: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grpSp>
        <p:nvGrpSpPr>
          <p:cNvPr id="64" name="Group 63"/>
          <p:cNvGrpSpPr/>
          <p:nvPr/>
        </p:nvGrpSpPr>
        <p:grpSpPr>
          <a:xfrm>
            <a:off x="444500" y="1069871"/>
            <a:ext cx="4991100" cy="360355"/>
            <a:chOff x="812800" y="1519768"/>
            <a:chExt cx="1865690" cy="270266"/>
          </a:xfrm>
        </p:grpSpPr>
        <p:cxnSp>
          <p:nvCxnSpPr>
            <p:cNvPr id="65" name="Straight Arrow Connector 64"/>
            <p:cNvCxnSpPr>
              <a:stCxn id="66" idx="1"/>
              <a:endCxn id="67" idx="3"/>
            </p:cNvCxnSpPr>
            <p:nvPr/>
          </p:nvCxnSpPr>
          <p:spPr bwMode="auto">
            <a:xfrm>
              <a:off x="812800" y="1654901"/>
              <a:ext cx="1865690" cy="0"/>
            </a:xfrm>
            <a:prstGeom prst="straightConnector1">
              <a:avLst/>
            </a:prstGeom>
            <a:ln>
              <a:solidFill>
                <a:schemeClr val="tx1"/>
              </a:solidFill>
              <a:tailEnd type="arrow"/>
            </a:ln>
          </p:spPr>
        </p:cxnSp>
        <p:sp>
          <p:nvSpPr>
            <p:cNvPr id="66" name="TextBox 65"/>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67" name="TextBox 66"/>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68" name="TextBox 67"/>
          <p:cNvSpPr txBox="1"/>
          <p:nvPr/>
        </p:nvSpPr>
        <p:spPr>
          <a:xfrm>
            <a:off x="447314" y="925918"/>
            <a:ext cx="36293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en-US" sz="1400" b="1" dirty="0">
                <a:solidFill>
                  <a:srgbClr val="000000"/>
                </a:solidFill>
                <a:latin typeface="+mj-lt"/>
                <a:cs typeface="Times"/>
              </a:rPr>
              <a:t>sp-b.com</a:t>
            </a:r>
          </a:p>
        </p:txBody>
      </p:sp>
      <p:grpSp>
        <p:nvGrpSpPr>
          <p:cNvPr id="99" name="Group 98"/>
          <p:cNvGrpSpPr/>
          <p:nvPr/>
        </p:nvGrpSpPr>
        <p:grpSpPr>
          <a:xfrm>
            <a:off x="165100" y="596900"/>
            <a:ext cx="582349" cy="6146799"/>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596900"/>
            <a:ext cx="582349" cy="6121399"/>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SP-b</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76" name="Group 75"/>
          <p:cNvGrpSpPr/>
          <p:nvPr/>
        </p:nvGrpSpPr>
        <p:grpSpPr>
          <a:xfrm>
            <a:off x="5422900" y="1171471"/>
            <a:ext cx="42545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1" name="Group 80"/>
          <p:cNvGrpSpPr/>
          <p:nvPr/>
        </p:nvGrpSpPr>
        <p:grpSpPr>
          <a:xfrm>
            <a:off x="9385300" y="520701"/>
            <a:ext cx="582349" cy="3873499"/>
            <a:chOff x="515715" y="837647"/>
            <a:chExt cx="436762" cy="3825755"/>
          </a:xfrm>
        </p:grpSpPr>
        <p:sp>
          <p:nvSpPr>
            <p:cNvPr id="82" name="Rounded Rectangle 81"/>
            <p:cNvSpPr/>
            <p:nvPr/>
          </p:nvSpPr>
          <p:spPr bwMode="auto">
            <a:xfrm>
              <a:off x="515715" y="837647"/>
              <a:ext cx="436762" cy="31019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147843"/>
              <a:ext cx="0" cy="3515559"/>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6" name="Group 85"/>
          <p:cNvGrpSpPr/>
          <p:nvPr/>
        </p:nvGrpSpPr>
        <p:grpSpPr>
          <a:xfrm flipH="1">
            <a:off x="5422900" y="2835171"/>
            <a:ext cx="42545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42" name="Group 41"/>
          <p:cNvGrpSpPr/>
          <p:nvPr/>
        </p:nvGrpSpPr>
        <p:grpSpPr>
          <a:xfrm>
            <a:off x="11417300" y="2743200"/>
            <a:ext cx="582349" cy="3975099"/>
            <a:chOff x="515715" y="868010"/>
            <a:chExt cx="436762" cy="3795392"/>
          </a:xfrm>
        </p:grpSpPr>
        <p:sp>
          <p:nvSpPr>
            <p:cNvPr id="43" name="Rounded Rectangle 42"/>
            <p:cNvSpPr/>
            <p:nvPr/>
          </p:nvSpPr>
          <p:spPr bwMode="auto">
            <a:xfrm>
              <a:off x="515715" y="868010"/>
              <a:ext cx="436762" cy="30314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SP-c</a:t>
              </a:r>
            </a:p>
            <a:p>
              <a:pPr algn="ctr"/>
              <a:endParaRPr lang="en-US" sz="1600" b="1" dirty="0">
                <a:sym typeface="Arial" pitchFamily="-107" charset="0"/>
              </a:endParaRPr>
            </a:p>
          </p:txBody>
        </p:sp>
        <p:cxnSp>
          <p:nvCxnSpPr>
            <p:cNvPr id="44" name="Straight Connector 43"/>
            <p:cNvCxnSpPr>
              <a:stCxn id="43" idx="2"/>
              <a:endCxn id="45" idx="2"/>
            </p:cNvCxnSpPr>
            <p:nvPr/>
          </p:nvCxnSpPr>
          <p:spPr bwMode="auto">
            <a:xfrm>
              <a:off x="734096" y="1171156"/>
              <a:ext cx="0" cy="3492246"/>
            </a:xfrm>
            <a:prstGeom prst="line">
              <a:avLst/>
            </a:prstGeom>
            <a:ln>
              <a:solidFill>
                <a:schemeClr val="tx1"/>
              </a:solidFill>
              <a:tailEnd type="none" w="med" len="lg"/>
            </a:ln>
          </p:spPr>
        </p:cxnSp>
        <p:sp>
          <p:nvSpPr>
            <p:cNvPr id="45" name="TextBox 44"/>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33" name="Group 32"/>
          <p:cNvGrpSpPr/>
          <p:nvPr/>
        </p:nvGrpSpPr>
        <p:grpSpPr>
          <a:xfrm>
            <a:off x="5435600" y="4790971"/>
            <a:ext cx="6286500" cy="360355"/>
            <a:chOff x="812800" y="1519768"/>
            <a:chExt cx="1865690" cy="270266"/>
          </a:xfrm>
        </p:grpSpPr>
        <p:cxnSp>
          <p:nvCxnSpPr>
            <p:cNvPr id="34" name="Straight Arrow Connector 33"/>
            <p:cNvCxnSpPr>
              <a:stCxn id="35" idx="1"/>
              <a:endCxn id="36" idx="3"/>
            </p:cNvCxnSpPr>
            <p:nvPr/>
          </p:nvCxnSpPr>
          <p:spPr bwMode="auto">
            <a:xfrm>
              <a:off x="812800" y="1654901"/>
              <a:ext cx="1865690" cy="0"/>
            </a:xfrm>
            <a:prstGeom prst="straightConnector1">
              <a:avLst/>
            </a:prstGeom>
            <a:ln>
              <a:solidFill>
                <a:schemeClr val="tx1"/>
              </a:solidFill>
              <a:tailEnd type="arrow"/>
            </a:ln>
          </p:spPr>
        </p:cxnSp>
        <p:sp>
          <p:nvSpPr>
            <p:cNvPr id="35" name="TextBox 34"/>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36" name="TextBox 35"/>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58" name="TextBox 57"/>
          <p:cNvSpPr txBox="1"/>
          <p:nvPr/>
        </p:nvSpPr>
        <p:spPr>
          <a:xfrm>
            <a:off x="5435600" y="3594100"/>
            <a:ext cx="184666" cy="369332"/>
          </a:xfrm>
          <a:prstGeom prst="rect">
            <a:avLst/>
          </a:prstGeom>
          <a:noFill/>
        </p:spPr>
        <p:txBody>
          <a:bodyPr wrap="none" rtlCol="0">
            <a:spAutoFit/>
          </a:bodyPr>
          <a:lstStyle/>
          <a:p>
            <a:r>
              <a:rPr lang="en-US" dirty="0"/>
              <a:t> </a:t>
            </a:r>
          </a:p>
        </p:txBody>
      </p:sp>
      <p:sp>
        <p:nvSpPr>
          <p:cNvPr id="54" name="TextBox 53"/>
          <p:cNvSpPr txBox="1"/>
          <p:nvPr/>
        </p:nvSpPr>
        <p:spPr>
          <a:xfrm>
            <a:off x="5518710" y="13690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Bborder1.pbx.us</a:t>
            </a:r>
          </a:p>
          <a:p>
            <a:pPr>
              <a:lnSpc>
                <a:spcPct val="90000"/>
              </a:lnSpc>
              <a:spcBef>
                <a:spcPts val="267"/>
              </a:spcBef>
            </a:pPr>
            <a:r>
              <a:rPr lang="en-US" sz="1400" dirty="0" smtClean="0">
                <a:solidFill>
                  <a:srgbClr val="000000"/>
                </a:solidFill>
                <a:cs typeface="Times"/>
              </a:rPr>
              <a:t>From</a:t>
            </a:r>
            <a:r>
              <a:rPr lang="en-US" sz="1400" dirty="0">
                <a:solidFill>
                  <a:srgbClr val="000000"/>
                </a:solidFill>
                <a:cs typeface="Times"/>
              </a:rPr>
              <a:t>: </a:t>
            </a:r>
            <a:r>
              <a:rPr lang="en-US" sz="1400" dirty="0" smtClean="0">
                <a:solidFill>
                  <a:srgbClr val="000000"/>
                </a:solidFill>
                <a:cs typeface="Times"/>
              </a:rPr>
              <a:t>sip:</a:t>
            </a:r>
            <a:r>
              <a:rPr lang="tr-TR" sz="1400" dirty="0">
                <a:solidFill>
                  <a:srgbClr val="000000"/>
                </a:solidFill>
                <a:cs typeface="Times"/>
              </a:rPr>
              <a:t>+12125557777</a:t>
            </a:r>
            <a:r>
              <a:rPr lang="en-US" sz="1400" dirty="0">
                <a:solidFill>
                  <a:srgbClr val="000000"/>
                </a:solidFill>
                <a:cs typeface="Times"/>
              </a:rPr>
              <a:t>@Bborder1.</a:t>
            </a:r>
            <a:r>
              <a:rPr lang="en-US" sz="1400" dirty="0" smtClean="0">
                <a:solidFill>
                  <a:srgbClr val="000000"/>
                </a:solidFill>
                <a:cs typeface="Times"/>
              </a:rPr>
              <a:t>pbx.us</a:t>
            </a:r>
          </a:p>
          <a:p>
            <a:pPr>
              <a:lnSpc>
                <a:spcPct val="90000"/>
              </a:lnSpc>
              <a:spcBef>
                <a:spcPts val="267"/>
              </a:spcBef>
            </a:pPr>
            <a:r>
              <a:rPr lang="en-US" sz="1400" dirty="0" smtClean="0">
                <a:solidFill>
                  <a:srgbClr val="000000"/>
                </a:solidFill>
                <a:cs typeface="Times"/>
              </a:rPr>
              <a:t>PAID</a:t>
            </a:r>
            <a:r>
              <a:rPr lang="en-US" sz="1400" dirty="0">
                <a:solidFill>
                  <a:srgbClr val="000000"/>
                </a:solidFill>
                <a:cs typeface="Times"/>
              </a:rPr>
              <a:t>: sip</a:t>
            </a:r>
            <a:r>
              <a:rPr lang="en-US" sz="1400" dirty="0">
                <a:solidFill>
                  <a:srgbClr val="000000"/>
                </a:solidFill>
                <a:cs typeface="Times"/>
              </a:rPr>
              <a:t>:+12125557777</a:t>
            </a:r>
            <a:r>
              <a:rPr lang="en-US" sz="1400" dirty="0" smtClean="0">
                <a:solidFill>
                  <a:srgbClr val="000000"/>
                </a:solidFill>
                <a:cs typeface="Times"/>
              </a:rPr>
              <a:t>@</a:t>
            </a:r>
            <a:r>
              <a:rPr lang="en-US" sz="1400" dirty="0">
                <a:solidFill>
                  <a:srgbClr val="000000"/>
                </a:solidFill>
                <a:cs typeface="Times"/>
              </a:rPr>
              <a:t>Aborder.sp.us</a:t>
            </a: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55" name="TextBox 54"/>
          <p:cNvSpPr txBox="1"/>
          <p:nvPr/>
        </p:nvSpPr>
        <p:spPr>
          <a:xfrm>
            <a:off x="5362214" y="10656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[2]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nb-NO" sz="1400" b="1" dirty="0">
                <a:solidFill>
                  <a:srgbClr val="000000"/>
                </a:solidFill>
                <a:latin typeface="+mj-lt"/>
                <a:cs typeface="Times"/>
              </a:rPr>
              <a:t>Bborder1.pbx.us</a:t>
            </a:r>
            <a:endParaRPr lang="en-US" sz="1400" b="1" dirty="0">
              <a:solidFill>
                <a:srgbClr val="000000"/>
              </a:solidFill>
              <a:latin typeface="+mj-lt"/>
              <a:cs typeface="Times"/>
            </a:endParaRPr>
          </a:p>
        </p:txBody>
      </p:sp>
      <p:sp>
        <p:nvSpPr>
          <p:cNvPr id="56" name="TextBox 55"/>
          <p:cNvSpPr txBox="1"/>
          <p:nvPr/>
        </p:nvSpPr>
        <p:spPr>
          <a:xfrm>
            <a:off x="5582210" y="30200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sip:+12125557777@Bborder2.</a:t>
            </a:r>
            <a:r>
              <a:rPr lang="en-US" sz="1400" dirty="0" smtClean="0">
                <a:solidFill>
                  <a:srgbClr val="000000"/>
                </a:solidFill>
                <a:cs typeface="Times"/>
              </a:rPr>
              <a:t>pbx.us</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Referred-By: sip:+12124446666@Bborder3.</a:t>
            </a:r>
            <a:r>
              <a:rPr lang="en-US" sz="1400" dirty="0" smtClean="0">
                <a:solidFill>
                  <a:srgbClr val="000000"/>
                </a:solidFill>
                <a:cs typeface="Times"/>
              </a:rPr>
              <a:t>pbx.us</a:t>
            </a:r>
            <a:endParaRPr lang="en-US" sz="1400" dirty="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61" name="TextBox 60"/>
          <p:cNvSpPr txBox="1"/>
          <p:nvPr/>
        </p:nvSpPr>
        <p:spPr>
          <a:xfrm>
            <a:off x="5425714" y="27166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[3]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a:solidFill>
                  <a:srgbClr val="000000"/>
                </a:solidFill>
                <a:latin typeface="+mj-lt"/>
                <a:cs typeface="Times"/>
              </a:rPr>
              <a:t>Aborder.sp.us</a:t>
            </a:r>
          </a:p>
        </p:txBody>
      </p:sp>
      <p:sp>
        <p:nvSpPr>
          <p:cNvPr id="109" name="TextBox 108"/>
          <p:cNvSpPr txBox="1"/>
          <p:nvPr/>
        </p:nvSpPr>
        <p:spPr>
          <a:xfrm>
            <a:off x="4660900" y="3975100"/>
            <a:ext cx="184666" cy="369332"/>
          </a:xfrm>
          <a:prstGeom prst="rect">
            <a:avLst/>
          </a:prstGeom>
          <a:noFill/>
        </p:spPr>
        <p:txBody>
          <a:bodyPr wrap="none" rtlCol="0">
            <a:spAutoFit/>
          </a:bodyPr>
          <a:lstStyle/>
          <a:p>
            <a:r>
              <a:rPr lang="en-US" dirty="0"/>
              <a:t> </a:t>
            </a:r>
          </a:p>
        </p:txBody>
      </p:sp>
      <p:sp>
        <p:nvSpPr>
          <p:cNvPr id="110" name="TextBox 109"/>
          <p:cNvSpPr txBox="1"/>
          <p:nvPr/>
        </p:nvSpPr>
        <p:spPr>
          <a:xfrm>
            <a:off x="5480610" y="4950405"/>
            <a:ext cx="6546290" cy="1362809"/>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From: sip:+12125557777</a:t>
            </a:r>
            <a:r>
              <a:rPr lang="en-US" sz="1400" dirty="0" smtClean="0">
                <a:solidFill>
                  <a:srgbClr val="000000"/>
                </a:solidFill>
                <a:cs typeface="Times"/>
              </a:rPr>
              <a:t>@[host</a:t>
            </a:r>
            <a:r>
              <a:rPr lang="en-US" sz="1400" dirty="0">
                <a:solidFill>
                  <a:srgbClr val="000000"/>
                </a:solidFill>
                <a:cs typeface="Times"/>
              </a:rPr>
              <a:t>-name]</a:t>
            </a:r>
          </a:p>
          <a:p>
            <a:pPr>
              <a:lnSpc>
                <a:spcPct val="90000"/>
              </a:lnSpc>
              <a:spcBef>
                <a:spcPts val="267"/>
              </a:spcBef>
            </a:pPr>
            <a:r>
              <a:rPr lang="en-US" sz="1400" dirty="0">
                <a:solidFill>
                  <a:srgbClr val="000000"/>
                </a:solidFill>
                <a:cs typeface="Times"/>
              </a:rPr>
              <a:t>Referred-By: sip:+12124446666</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 dest=</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 </a:t>
            </a:r>
            <a:endParaRPr lang="en-US" sz="1400" dirty="0" smtClean="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a:t>
            </a:r>
            <a:r>
              <a:rPr lang="en-US" sz="1400" dirty="0" smtClean="0">
                <a:solidFill>
                  <a:srgbClr val="000000"/>
                </a:solidFill>
                <a:cs typeface="Times"/>
              </a:rPr>
              <a:t>div PASSporT </a:t>
            </a:r>
            <a:r>
              <a:rPr lang="en-US" sz="1400" dirty="0">
                <a:solidFill>
                  <a:srgbClr val="000000"/>
                </a:solidFill>
                <a:cs typeface="Times"/>
              </a:rPr>
              <a:t>{orig=12125557777, dest</a:t>
            </a:r>
            <a:r>
              <a:rPr lang="en-US" sz="1400" dirty="0" smtClean="0">
                <a:solidFill>
                  <a:srgbClr val="000000"/>
                </a:solidFill>
                <a:cs typeface="Times"/>
              </a:rPr>
              <a:t>=</a:t>
            </a:r>
            <a:r>
              <a:rPr lang="cs-CZ" sz="1400" dirty="0" smtClean="0">
                <a:solidFill>
                  <a:srgbClr val="000000"/>
                </a:solidFill>
                <a:cs typeface="Times"/>
              </a:rPr>
              <a:t>15551112222</a:t>
            </a:r>
            <a:r>
              <a:rPr lang="en-US" sz="1400" dirty="0" smtClean="0">
                <a:solidFill>
                  <a:srgbClr val="000000"/>
                </a:solidFill>
                <a:cs typeface="Times"/>
              </a:rPr>
              <a:t>, div=</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a:p>
            <a:pPr>
              <a:lnSpc>
                <a:spcPct val="90000"/>
              </a:lnSpc>
              <a:spcBef>
                <a:spcPts val="267"/>
              </a:spcBef>
            </a:pPr>
            <a:endParaRPr lang="en-US" sz="1400" dirty="0">
              <a:solidFill>
                <a:srgbClr val="000000"/>
              </a:solidFill>
              <a:cs typeface="Times"/>
            </a:endParaRPr>
          </a:p>
        </p:txBody>
      </p:sp>
      <p:sp>
        <p:nvSpPr>
          <p:cNvPr id="111" name="TextBox 110"/>
          <p:cNvSpPr txBox="1"/>
          <p:nvPr/>
        </p:nvSpPr>
        <p:spPr>
          <a:xfrm>
            <a:off x="5425714" y="46470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[4]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smtClean="0">
                <a:solidFill>
                  <a:srgbClr val="000000"/>
                </a:solidFill>
                <a:latin typeface="+mj-lt"/>
                <a:cs typeface="Times"/>
              </a:rPr>
              <a:t>sp-c</a:t>
            </a:r>
            <a:r>
              <a:rPr lang="nb-NO" sz="1400" b="1" dirty="0" smtClean="0">
                <a:solidFill>
                  <a:srgbClr val="000000"/>
                </a:solidFill>
                <a:latin typeface="+mj-lt"/>
                <a:cs typeface="Times"/>
              </a:rPr>
              <a:t>.com</a:t>
            </a:r>
            <a:endParaRPr lang="nb-NO" sz="1400" b="1" dirty="0">
              <a:solidFill>
                <a:srgbClr val="000000"/>
              </a:solidFill>
              <a:latin typeface="+mj-lt"/>
              <a:cs typeface="Times"/>
            </a:endParaRPr>
          </a:p>
        </p:txBody>
      </p:sp>
      <p:sp>
        <p:nvSpPr>
          <p:cNvPr id="125" name="TextBox 124"/>
          <p:cNvSpPr txBox="1"/>
          <p:nvPr/>
        </p:nvSpPr>
        <p:spPr>
          <a:xfrm>
            <a:off x="2260600" y="3883204"/>
            <a:ext cx="184666" cy="369332"/>
          </a:xfrm>
          <a:prstGeom prst="rect">
            <a:avLst/>
          </a:prstGeom>
          <a:noFill/>
        </p:spPr>
        <p:txBody>
          <a:bodyPr wrap="none" rtlCol="0">
            <a:spAutoFit/>
          </a:bodyPr>
          <a:lstStyle/>
          <a:p>
            <a:r>
              <a:rPr lang="en-US" dirty="0"/>
              <a:t> </a:t>
            </a:r>
          </a:p>
        </p:txBody>
      </p:sp>
      <p:sp>
        <p:nvSpPr>
          <p:cNvPr id="126" name="TextBox 125"/>
          <p:cNvSpPr txBox="1"/>
          <p:nvPr/>
        </p:nvSpPr>
        <p:spPr>
          <a:xfrm>
            <a:off x="2794000" y="3708400"/>
            <a:ext cx="1763524" cy="338554"/>
          </a:xfrm>
          <a:prstGeom prst="rect">
            <a:avLst/>
          </a:prstGeom>
          <a:noFill/>
        </p:spPr>
        <p:txBody>
          <a:bodyPr wrap="none" rtlCol="0">
            <a:spAutoFit/>
          </a:bodyPr>
          <a:lstStyle/>
          <a:p>
            <a:r>
              <a:rPr lang="en-US" sz="1600" dirty="0" smtClean="0"/>
              <a:t>PBX retargeting TN</a:t>
            </a:r>
            <a:endParaRPr lang="en-US" sz="1600" dirty="0"/>
          </a:p>
        </p:txBody>
      </p:sp>
      <p:sp>
        <p:nvSpPr>
          <p:cNvPr id="128" name="TextBox 127"/>
          <p:cNvSpPr txBox="1"/>
          <p:nvPr/>
        </p:nvSpPr>
        <p:spPr>
          <a:xfrm>
            <a:off x="5689600" y="3416300"/>
            <a:ext cx="184666" cy="369332"/>
          </a:xfrm>
          <a:prstGeom prst="rect">
            <a:avLst/>
          </a:prstGeom>
          <a:noFill/>
        </p:spPr>
        <p:txBody>
          <a:bodyPr wrap="none" rtlCol="0">
            <a:spAutoFit/>
          </a:bodyPr>
          <a:lstStyle/>
          <a:p>
            <a:r>
              <a:rPr lang="en-US" dirty="0" smtClean="0"/>
              <a:t> </a:t>
            </a:r>
            <a:endParaRPr lang="en-US" dirty="0"/>
          </a:p>
        </p:txBody>
      </p:sp>
      <p:sp>
        <p:nvSpPr>
          <p:cNvPr id="130" name="TextBox 129"/>
          <p:cNvSpPr txBox="1"/>
          <p:nvPr/>
        </p:nvSpPr>
        <p:spPr>
          <a:xfrm>
            <a:off x="5702300" y="3619500"/>
            <a:ext cx="184666" cy="369332"/>
          </a:xfrm>
          <a:prstGeom prst="rect">
            <a:avLst/>
          </a:prstGeom>
          <a:noFill/>
        </p:spPr>
        <p:txBody>
          <a:bodyPr wrap="none" rtlCol="0">
            <a:spAutoFit/>
          </a:bodyPr>
          <a:lstStyle/>
          <a:p>
            <a:r>
              <a:rPr lang="en-US" dirty="0" smtClean="0"/>
              <a:t> </a:t>
            </a:r>
            <a:endParaRPr lang="en-US" dirty="0"/>
          </a:p>
        </p:txBody>
      </p:sp>
      <p:cxnSp>
        <p:nvCxnSpPr>
          <p:cNvPr id="131" name="Straight Arrow Connector 130"/>
          <p:cNvCxnSpPr>
            <a:stCxn id="126" idx="3"/>
            <a:endCxn id="132" idx="1"/>
          </p:cNvCxnSpPr>
          <p:nvPr/>
        </p:nvCxnSpPr>
        <p:spPr>
          <a:xfrm>
            <a:off x="4557524" y="3877677"/>
            <a:ext cx="3075176" cy="1677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132" name="TextBox 131"/>
          <p:cNvSpPr txBox="1"/>
          <p:nvPr/>
        </p:nvSpPr>
        <p:spPr>
          <a:xfrm>
            <a:off x="7632700" y="3860800"/>
            <a:ext cx="184666" cy="369332"/>
          </a:xfrm>
          <a:prstGeom prst="rect">
            <a:avLst/>
          </a:prstGeom>
          <a:noFill/>
        </p:spPr>
        <p:txBody>
          <a:bodyPr wrap="none" rtlCol="0">
            <a:spAutoFit/>
          </a:bodyPr>
          <a:lstStyle/>
          <a:p>
            <a:r>
              <a:rPr lang="en-US" dirty="0" smtClean="0"/>
              <a:t> </a:t>
            </a:r>
            <a:endParaRPr lang="en-US" dirty="0"/>
          </a:p>
        </p:txBody>
      </p:sp>
      <p:sp>
        <p:nvSpPr>
          <p:cNvPr id="53" name="Title 2"/>
          <p:cNvSpPr>
            <a:spLocks noGrp="1"/>
          </p:cNvSpPr>
          <p:nvPr>
            <p:ph type="title"/>
          </p:nvPr>
        </p:nvSpPr>
        <p:spPr>
          <a:xfrm>
            <a:off x="177800" y="-3175"/>
            <a:ext cx="11760200" cy="663575"/>
          </a:xfrm>
        </p:spPr>
        <p:txBody>
          <a:bodyPr>
            <a:normAutofit/>
          </a:bodyPr>
          <a:lstStyle/>
          <a:p>
            <a:r>
              <a:rPr lang="en-US" sz="2000" dirty="0" smtClean="0"/>
              <a:t>Use-case 3</a:t>
            </a:r>
            <a:r>
              <a:rPr lang="en-US" sz="1800" dirty="0" smtClean="0"/>
              <a:t>: </a:t>
            </a:r>
            <a:r>
              <a:rPr lang="en-US" sz="1800" dirty="0"/>
              <a:t>Transfer (Blind)</a:t>
            </a:r>
            <a:endParaRPr lang="en-US" sz="2000" i="1" dirty="0"/>
          </a:p>
        </p:txBody>
      </p:sp>
      <p:cxnSp>
        <p:nvCxnSpPr>
          <p:cNvPr id="59" name="Straight Arrow Connector 58"/>
          <p:cNvCxnSpPr>
            <a:stCxn id="126" idx="3"/>
            <a:endCxn id="60" idx="1"/>
          </p:cNvCxnSpPr>
          <p:nvPr/>
        </p:nvCxnSpPr>
        <p:spPr>
          <a:xfrm flipV="1">
            <a:off x="4557524" y="3588266"/>
            <a:ext cx="1081276" cy="289411"/>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5638800" y="3403600"/>
            <a:ext cx="184666" cy="369332"/>
          </a:xfrm>
          <a:prstGeom prst="rect">
            <a:avLst/>
          </a:prstGeom>
          <a:noFill/>
        </p:spPr>
        <p:txBody>
          <a:bodyPr wrap="none" rtlCol="0">
            <a:spAutoFit/>
          </a:bodyPr>
          <a:lstStyle/>
          <a:p>
            <a:r>
              <a:rPr lang="en-US" dirty="0" smtClean="0"/>
              <a:t> </a:t>
            </a:r>
            <a:endParaRPr lang="en-US" dirty="0"/>
          </a:p>
        </p:txBody>
      </p:sp>
    </p:spTree>
    <p:extLst>
      <p:ext uri="{BB962C8B-B14F-4D97-AF65-F5344CB8AC3E}">
        <p14:creationId xmlns:p14="http://schemas.microsoft.com/office/powerpoint/2010/main" val="2638100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603810" y="10007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a:solidFill>
                  <a:srgbClr val="000000"/>
                </a:solidFill>
                <a:cs typeface="Times"/>
              </a:rPr>
              <a:t>sp-b.com</a:t>
            </a:r>
          </a:p>
          <a:p>
            <a:pPr>
              <a:lnSpc>
                <a:spcPct val="90000"/>
              </a:lnSpc>
              <a:spcBef>
                <a:spcPts val="267"/>
              </a:spcBef>
            </a:pPr>
            <a:r>
              <a:rPr lang="en-US" sz="1400" dirty="0">
                <a:solidFill>
                  <a:srgbClr val="000000"/>
                </a:solidFill>
                <a:cs typeface="Times"/>
              </a:rPr>
              <a:t>From: </a:t>
            </a:r>
            <a:r>
              <a:rPr lang="en-US" sz="1400" dirty="0" smtClean="0">
                <a:solidFill>
                  <a:srgbClr val="000000"/>
                </a:solidFill>
                <a:cs typeface="Times"/>
              </a:rPr>
              <a:t>sip:</a:t>
            </a:r>
            <a:r>
              <a:rPr lang="tr-TR" sz="1400" dirty="0">
                <a:solidFill>
                  <a:srgbClr val="000000"/>
                </a:solidFill>
                <a:cs typeface="Times"/>
              </a:rPr>
              <a:t>+12125557777</a:t>
            </a:r>
            <a:r>
              <a:rPr lang="en-US" sz="1400" dirty="0" smtClean="0">
                <a:solidFill>
                  <a:srgbClr val="000000"/>
                </a:solidFill>
                <a:cs typeface="Times"/>
              </a:rPr>
              <a:t>@</a:t>
            </a:r>
            <a:r>
              <a:rPr lang="en-US" sz="1400" dirty="0">
                <a:solidFill>
                  <a:srgbClr val="000000"/>
                </a:solidFill>
                <a:cs typeface="Times"/>
              </a:rPr>
              <a:t>sp-a.com</a:t>
            </a:r>
          </a:p>
          <a:p>
            <a:pPr>
              <a:lnSpc>
                <a:spcPct val="90000"/>
              </a:lnSpc>
              <a:spcBef>
                <a:spcPts val="267"/>
              </a:spcBef>
            </a:pPr>
            <a:r>
              <a:rPr lang="en-US" sz="1400" dirty="0">
                <a:solidFill>
                  <a:srgbClr val="000000"/>
                </a:solidFill>
                <a:cs typeface="Times"/>
              </a:rPr>
              <a:t>PAID: sip</a:t>
            </a:r>
            <a:r>
              <a:rPr lang="en-US" sz="1400" dirty="0">
                <a:solidFill>
                  <a:srgbClr val="000000"/>
                </a:solidFill>
                <a:cs typeface="Times"/>
              </a:rPr>
              <a:t>:+12125557777@</a:t>
            </a:r>
            <a:r>
              <a:rPr lang="en-US" sz="1400" dirty="0">
                <a:solidFill>
                  <a:srgbClr val="000000"/>
                </a:solidFill>
                <a:cs typeface="Times"/>
              </a:rPr>
              <a:t>sp-a.com</a:t>
            </a:r>
          </a:p>
          <a:p>
            <a:pPr>
              <a:lnSpc>
                <a:spcPct val="90000"/>
              </a:lnSpc>
              <a:spcBef>
                <a:spcPts val="267"/>
              </a:spcBef>
            </a:pPr>
            <a:r>
              <a:rPr lang="en-US" sz="1400" dirty="0">
                <a:solidFill>
                  <a:srgbClr val="000000"/>
                </a:solidFill>
                <a:cs typeface="Times"/>
              </a:rPr>
              <a:t>Identity: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grpSp>
        <p:nvGrpSpPr>
          <p:cNvPr id="64" name="Group 63"/>
          <p:cNvGrpSpPr/>
          <p:nvPr/>
        </p:nvGrpSpPr>
        <p:grpSpPr>
          <a:xfrm>
            <a:off x="444500" y="828571"/>
            <a:ext cx="4991100" cy="360355"/>
            <a:chOff x="812800" y="1519768"/>
            <a:chExt cx="1865690" cy="270266"/>
          </a:xfrm>
        </p:grpSpPr>
        <p:cxnSp>
          <p:nvCxnSpPr>
            <p:cNvPr id="65" name="Straight Arrow Connector 64"/>
            <p:cNvCxnSpPr>
              <a:stCxn id="66" idx="1"/>
              <a:endCxn id="67" idx="3"/>
            </p:cNvCxnSpPr>
            <p:nvPr/>
          </p:nvCxnSpPr>
          <p:spPr bwMode="auto">
            <a:xfrm>
              <a:off x="812800" y="1654901"/>
              <a:ext cx="1865690" cy="0"/>
            </a:xfrm>
            <a:prstGeom prst="straightConnector1">
              <a:avLst/>
            </a:prstGeom>
            <a:ln>
              <a:solidFill>
                <a:schemeClr val="tx1"/>
              </a:solidFill>
              <a:tailEnd type="arrow"/>
            </a:ln>
          </p:spPr>
        </p:cxnSp>
        <p:sp>
          <p:nvSpPr>
            <p:cNvPr id="66" name="TextBox 65"/>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67" name="TextBox 66"/>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68" name="TextBox 67"/>
          <p:cNvSpPr txBox="1"/>
          <p:nvPr/>
        </p:nvSpPr>
        <p:spPr>
          <a:xfrm>
            <a:off x="447314" y="735418"/>
            <a:ext cx="36293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en-US" sz="1400" b="1" dirty="0">
                <a:solidFill>
                  <a:srgbClr val="000000"/>
                </a:solidFill>
                <a:latin typeface="+mj-lt"/>
                <a:cs typeface="Times"/>
              </a:rPr>
              <a:t>sp-b.com</a:t>
            </a:r>
          </a:p>
        </p:txBody>
      </p:sp>
      <p:grpSp>
        <p:nvGrpSpPr>
          <p:cNvPr id="99" name="Group 98"/>
          <p:cNvGrpSpPr/>
          <p:nvPr/>
        </p:nvGrpSpPr>
        <p:grpSpPr>
          <a:xfrm>
            <a:off x="165100" y="406400"/>
            <a:ext cx="582349" cy="6337299"/>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355600"/>
            <a:ext cx="582349" cy="6362699"/>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SP-b</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76" name="Group 75"/>
          <p:cNvGrpSpPr/>
          <p:nvPr/>
        </p:nvGrpSpPr>
        <p:grpSpPr>
          <a:xfrm>
            <a:off x="5422900" y="930171"/>
            <a:ext cx="42545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1" name="Group 80"/>
          <p:cNvGrpSpPr/>
          <p:nvPr/>
        </p:nvGrpSpPr>
        <p:grpSpPr>
          <a:xfrm>
            <a:off x="9385300" y="228601"/>
            <a:ext cx="582349" cy="4737100"/>
            <a:chOff x="515715" y="837647"/>
            <a:chExt cx="436762" cy="3825755"/>
          </a:xfrm>
        </p:grpSpPr>
        <p:sp>
          <p:nvSpPr>
            <p:cNvPr id="82" name="Rounded Rectangle 81"/>
            <p:cNvSpPr/>
            <p:nvPr/>
          </p:nvSpPr>
          <p:spPr bwMode="auto">
            <a:xfrm>
              <a:off x="515715" y="837647"/>
              <a:ext cx="436762" cy="240475"/>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078122"/>
              <a:ext cx="0" cy="3585280"/>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6" name="Group 85"/>
          <p:cNvGrpSpPr/>
          <p:nvPr/>
        </p:nvGrpSpPr>
        <p:grpSpPr>
          <a:xfrm flipH="1">
            <a:off x="5422900" y="3978171"/>
            <a:ext cx="42545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42" name="Group 41"/>
          <p:cNvGrpSpPr/>
          <p:nvPr/>
        </p:nvGrpSpPr>
        <p:grpSpPr>
          <a:xfrm>
            <a:off x="11417300" y="990600"/>
            <a:ext cx="582349" cy="5727699"/>
            <a:chOff x="515715" y="868011"/>
            <a:chExt cx="436762" cy="3795391"/>
          </a:xfrm>
        </p:grpSpPr>
        <p:sp>
          <p:nvSpPr>
            <p:cNvPr id="43" name="Rounded Rectangle 42"/>
            <p:cNvSpPr/>
            <p:nvPr/>
          </p:nvSpPr>
          <p:spPr bwMode="auto">
            <a:xfrm>
              <a:off x="515715" y="868011"/>
              <a:ext cx="436762" cy="242053"/>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SP-c</a:t>
              </a:r>
            </a:p>
            <a:p>
              <a:pPr algn="ctr"/>
              <a:endParaRPr lang="en-US" sz="1600" b="1" dirty="0">
                <a:sym typeface="Arial" pitchFamily="-107" charset="0"/>
              </a:endParaRPr>
            </a:p>
          </p:txBody>
        </p:sp>
        <p:cxnSp>
          <p:nvCxnSpPr>
            <p:cNvPr id="44" name="Straight Connector 43"/>
            <p:cNvCxnSpPr>
              <a:stCxn id="43" idx="2"/>
              <a:endCxn id="45" idx="2"/>
            </p:cNvCxnSpPr>
            <p:nvPr/>
          </p:nvCxnSpPr>
          <p:spPr bwMode="auto">
            <a:xfrm>
              <a:off x="734096" y="1110064"/>
              <a:ext cx="0" cy="3553338"/>
            </a:xfrm>
            <a:prstGeom prst="line">
              <a:avLst/>
            </a:prstGeom>
            <a:ln>
              <a:solidFill>
                <a:schemeClr val="tx1"/>
              </a:solidFill>
              <a:tailEnd type="none" w="med" len="lg"/>
            </a:ln>
          </p:spPr>
        </p:cxnSp>
        <p:sp>
          <p:nvSpPr>
            <p:cNvPr id="45" name="TextBox 44"/>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33" name="Group 32"/>
          <p:cNvGrpSpPr/>
          <p:nvPr/>
        </p:nvGrpSpPr>
        <p:grpSpPr>
          <a:xfrm>
            <a:off x="5435600" y="5502171"/>
            <a:ext cx="6286500" cy="360355"/>
            <a:chOff x="812800" y="1519768"/>
            <a:chExt cx="1865690" cy="270266"/>
          </a:xfrm>
        </p:grpSpPr>
        <p:cxnSp>
          <p:nvCxnSpPr>
            <p:cNvPr id="34" name="Straight Arrow Connector 33"/>
            <p:cNvCxnSpPr>
              <a:stCxn id="35" idx="1"/>
              <a:endCxn id="36" idx="3"/>
            </p:cNvCxnSpPr>
            <p:nvPr/>
          </p:nvCxnSpPr>
          <p:spPr bwMode="auto">
            <a:xfrm>
              <a:off x="812800" y="1654901"/>
              <a:ext cx="1865690" cy="0"/>
            </a:xfrm>
            <a:prstGeom prst="straightConnector1">
              <a:avLst/>
            </a:prstGeom>
            <a:ln>
              <a:solidFill>
                <a:schemeClr val="tx1"/>
              </a:solidFill>
              <a:tailEnd type="arrow"/>
            </a:ln>
          </p:spPr>
        </p:cxnSp>
        <p:sp>
          <p:nvSpPr>
            <p:cNvPr id="35" name="TextBox 34"/>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36" name="TextBox 35"/>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58" name="TextBox 57"/>
          <p:cNvSpPr txBox="1"/>
          <p:nvPr/>
        </p:nvSpPr>
        <p:spPr>
          <a:xfrm>
            <a:off x="5435600" y="4737100"/>
            <a:ext cx="184666" cy="369332"/>
          </a:xfrm>
          <a:prstGeom prst="rect">
            <a:avLst/>
          </a:prstGeom>
          <a:noFill/>
        </p:spPr>
        <p:txBody>
          <a:bodyPr wrap="none" rtlCol="0">
            <a:spAutoFit/>
          </a:bodyPr>
          <a:lstStyle/>
          <a:p>
            <a:r>
              <a:rPr lang="en-US" dirty="0"/>
              <a:t> </a:t>
            </a:r>
          </a:p>
        </p:txBody>
      </p:sp>
      <p:sp>
        <p:nvSpPr>
          <p:cNvPr id="54" name="TextBox 53"/>
          <p:cNvSpPr txBox="1"/>
          <p:nvPr/>
        </p:nvSpPr>
        <p:spPr>
          <a:xfrm>
            <a:off x="5518710" y="11277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Bborder1.pbx.us</a:t>
            </a:r>
          </a:p>
          <a:p>
            <a:pPr>
              <a:lnSpc>
                <a:spcPct val="90000"/>
              </a:lnSpc>
              <a:spcBef>
                <a:spcPts val="267"/>
              </a:spcBef>
            </a:pPr>
            <a:r>
              <a:rPr lang="en-US" sz="1400" dirty="0" smtClean="0">
                <a:solidFill>
                  <a:srgbClr val="000000"/>
                </a:solidFill>
                <a:cs typeface="Times"/>
              </a:rPr>
              <a:t>From</a:t>
            </a:r>
            <a:r>
              <a:rPr lang="en-US" sz="1400" dirty="0">
                <a:solidFill>
                  <a:srgbClr val="000000"/>
                </a:solidFill>
                <a:cs typeface="Times"/>
              </a:rPr>
              <a:t>: </a:t>
            </a:r>
            <a:r>
              <a:rPr lang="en-US" sz="1400" dirty="0" smtClean="0">
                <a:solidFill>
                  <a:srgbClr val="000000"/>
                </a:solidFill>
                <a:cs typeface="Times"/>
              </a:rPr>
              <a:t>sip:</a:t>
            </a:r>
            <a:r>
              <a:rPr lang="tr-TR" sz="1400" dirty="0">
                <a:solidFill>
                  <a:srgbClr val="000000"/>
                </a:solidFill>
                <a:cs typeface="Times"/>
              </a:rPr>
              <a:t>+12125557777</a:t>
            </a:r>
            <a:r>
              <a:rPr lang="en-US" sz="1400" dirty="0">
                <a:solidFill>
                  <a:srgbClr val="000000"/>
                </a:solidFill>
                <a:cs typeface="Times"/>
              </a:rPr>
              <a:t>@Bborder1.</a:t>
            </a:r>
            <a:r>
              <a:rPr lang="en-US" sz="1400" dirty="0" smtClean="0">
                <a:solidFill>
                  <a:srgbClr val="000000"/>
                </a:solidFill>
                <a:cs typeface="Times"/>
              </a:rPr>
              <a:t>pbx.us</a:t>
            </a:r>
          </a:p>
          <a:p>
            <a:pPr>
              <a:lnSpc>
                <a:spcPct val="90000"/>
              </a:lnSpc>
              <a:spcBef>
                <a:spcPts val="267"/>
              </a:spcBef>
            </a:pPr>
            <a:r>
              <a:rPr lang="en-US" sz="1400" dirty="0" smtClean="0">
                <a:solidFill>
                  <a:srgbClr val="000000"/>
                </a:solidFill>
                <a:cs typeface="Times"/>
              </a:rPr>
              <a:t>PAID</a:t>
            </a:r>
            <a:r>
              <a:rPr lang="en-US" sz="1400" dirty="0">
                <a:solidFill>
                  <a:srgbClr val="000000"/>
                </a:solidFill>
                <a:cs typeface="Times"/>
              </a:rPr>
              <a:t>: sip</a:t>
            </a:r>
            <a:r>
              <a:rPr lang="en-US" sz="1400" dirty="0">
                <a:solidFill>
                  <a:srgbClr val="000000"/>
                </a:solidFill>
                <a:cs typeface="Times"/>
              </a:rPr>
              <a:t>:+12125557777</a:t>
            </a:r>
            <a:r>
              <a:rPr lang="en-US" sz="1400" dirty="0" smtClean="0">
                <a:solidFill>
                  <a:srgbClr val="000000"/>
                </a:solidFill>
                <a:cs typeface="Times"/>
              </a:rPr>
              <a:t>@</a:t>
            </a:r>
            <a:r>
              <a:rPr lang="en-US" sz="1400" dirty="0">
                <a:solidFill>
                  <a:srgbClr val="000000"/>
                </a:solidFill>
                <a:cs typeface="Times"/>
              </a:rPr>
              <a:t>Aborder.sp.us</a:t>
            </a: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55" name="TextBox 54"/>
          <p:cNvSpPr txBox="1"/>
          <p:nvPr/>
        </p:nvSpPr>
        <p:spPr>
          <a:xfrm>
            <a:off x="5362214" y="8243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[2]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nb-NO" sz="1400" b="1" dirty="0">
                <a:solidFill>
                  <a:srgbClr val="000000"/>
                </a:solidFill>
                <a:latin typeface="+mj-lt"/>
                <a:cs typeface="Times"/>
              </a:rPr>
              <a:t>Bborder1.pbx.us</a:t>
            </a:r>
            <a:endParaRPr lang="en-US" sz="1400" b="1" dirty="0">
              <a:solidFill>
                <a:srgbClr val="000000"/>
              </a:solidFill>
              <a:latin typeface="+mj-lt"/>
              <a:cs typeface="Times"/>
            </a:endParaRPr>
          </a:p>
        </p:txBody>
      </p:sp>
      <p:sp>
        <p:nvSpPr>
          <p:cNvPr id="56" name="TextBox 55"/>
          <p:cNvSpPr txBox="1"/>
          <p:nvPr/>
        </p:nvSpPr>
        <p:spPr>
          <a:xfrm>
            <a:off x="5582210" y="41630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sip:+12125557777@Bborder2.</a:t>
            </a:r>
            <a:r>
              <a:rPr lang="en-US" sz="1400" dirty="0" smtClean="0">
                <a:solidFill>
                  <a:srgbClr val="000000"/>
                </a:solidFill>
                <a:cs typeface="Times"/>
              </a:rPr>
              <a:t>pbx.us</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Referred-By: sip:+12124446666@Bborder3.</a:t>
            </a:r>
            <a:r>
              <a:rPr lang="en-US" sz="1400" dirty="0" smtClean="0">
                <a:solidFill>
                  <a:srgbClr val="000000"/>
                </a:solidFill>
                <a:cs typeface="Times"/>
              </a:rPr>
              <a:t>pbx.us</a:t>
            </a:r>
            <a:endParaRPr lang="en-US" sz="1400" dirty="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61" name="TextBox 60"/>
          <p:cNvSpPr txBox="1"/>
          <p:nvPr/>
        </p:nvSpPr>
        <p:spPr>
          <a:xfrm>
            <a:off x="5425714" y="38596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[5]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a:solidFill>
                  <a:srgbClr val="000000"/>
                </a:solidFill>
                <a:latin typeface="+mj-lt"/>
                <a:cs typeface="Times"/>
              </a:rPr>
              <a:t>Aborder.sp.us</a:t>
            </a:r>
          </a:p>
        </p:txBody>
      </p:sp>
      <p:sp>
        <p:nvSpPr>
          <p:cNvPr id="109" name="TextBox 108"/>
          <p:cNvSpPr txBox="1"/>
          <p:nvPr/>
        </p:nvSpPr>
        <p:spPr>
          <a:xfrm>
            <a:off x="4660900" y="5118100"/>
            <a:ext cx="184666" cy="369332"/>
          </a:xfrm>
          <a:prstGeom prst="rect">
            <a:avLst/>
          </a:prstGeom>
          <a:noFill/>
        </p:spPr>
        <p:txBody>
          <a:bodyPr wrap="none" rtlCol="0">
            <a:spAutoFit/>
          </a:bodyPr>
          <a:lstStyle/>
          <a:p>
            <a:r>
              <a:rPr lang="en-US" dirty="0"/>
              <a:t> </a:t>
            </a:r>
          </a:p>
        </p:txBody>
      </p:sp>
      <p:sp>
        <p:nvSpPr>
          <p:cNvPr id="110" name="TextBox 109"/>
          <p:cNvSpPr txBox="1"/>
          <p:nvPr/>
        </p:nvSpPr>
        <p:spPr>
          <a:xfrm>
            <a:off x="5480610" y="5661605"/>
            <a:ext cx="65462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From: sip:+12125557777</a:t>
            </a:r>
            <a:r>
              <a:rPr lang="en-US" sz="1400" dirty="0" smtClean="0">
                <a:solidFill>
                  <a:srgbClr val="000000"/>
                </a:solidFill>
                <a:cs typeface="Times"/>
              </a:rPr>
              <a:t>@[host</a:t>
            </a:r>
            <a:r>
              <a:rPr lang="en-US" sz="1400" dirty="0">
                <a:solidFill>
                  <a:srgbClr val="000000"/>
                </a:solidFill>
                <a:cs typeface="Times"/>
              </a:rPr>
              <a:t>-name]</a:t>
            </a:r>
          </a:p>
          <a:p>
            <a:pPr>
              <a:lnSpc>
                <a:spcPct val="90000"/>
              </a:lnSpc>
              <a:spcBef>
                <a:spcPts val="267"/>
              </a:spcBef>
            </a:pPr>
            <a:r>
              <a:rPr lang="en-US" sz="1400" dirty="0">
                <a:solidFill>
                  <a:srgbClr val="000000"/>
                </a:solidFill>
                <a:cs typeface="Times"/>
              </a:rPr>
              <a:t>Referred-By: sip:+12124446666</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 dest=</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 </a:t>
            </a:r>
            <a:endParaRPr lang="en-US" sz="1400" dirty="0" smtClean="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a:t>
            </a:r>
            <a:r>
              <a:rPr lang="en-US" sz="1400" dirty="0" smtClean="0">
                <a:solidFill>
                  <a:srgbClr val="000000"/>
                </a:solidFill>
                <a:cs typeface="Times"/>
              </a:rPr>
              <a:t>div PASSporT </a:t>
            </a:r>
            <a:r>
              <a:rPr lang="en-US" sz="1400" dirty="0">
                <a:solidFill>
                  <a:srgbClr val="000000"/>
                </a:solidFill>
                <a:cs typeface="Times"/>
              </a:rPr>
              <a:t>{orig=12125557777, dest</a:t>
            </a:r>
            <a:r>
              <a:rPr lang="en-US" sz="1400" dirty="0" smtClean="0">
                <a:solidFill>
                  <a:srgbClr val="000000"/>
                </a:solidFill>
                <a:cs typeface="Times"/>
              </a:rPr>
              <a:t>=</a:t>
            </a:r>
            <a:r>
              <a:rPr lang="cs-CZ" sz="1400" dirty="0" smtClean="0">
                <a:solidFill>
                  <a:srgbClr val="000000"/>
                </a:solidFill>
                <a:cs typeface="Times"/>
              </a:rPr>
              <a:t>15551112222</a:t>
            </a:r>
            <a:r>
              <a:rPr lang="en-US" sz="1400" dirty="0" smtClean="0">
                <a:solidFill>
                  <a:srgbClr val="000000"/>
                </a:solidFill>
                <a:cs typeface="Times"/>
              </a:rPr>
              <a:t>, div=</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111" name="TextBox 110"/>
          <p:cNvSpPr txBox="1"/>
          <p:nvPr/>
        </p:nvSpPr>
        <p:spPr>
          <a:xfrm>
            <a:off x="5425714" y="53582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[6]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smtClean="0">
                <a:solidFill>
                  <a:srgbClr val="000000"/>
                </a:solidFill>
                <a:latin typeface="+mj-lt"/>
                <a:cs typeface="Times"/>
              </a:rPr>
              <a:t>sp-c</a:t>
            </a:r>
            <a:r>
              <a:rPr lang="nb-NO" sz="1400" b="1" dirty="0" smtClean="0">
                <a:solidFill>
                  <a:srgbClr val="000000"/>
                </a:solidFill>
                <a:latin typeface="+mj-lt"/>
                <a:cs typeface="Times"/>
              </a:rPr>
              <a:t>.com</a:t>
            </a:r>
            <a:endParaRPr lang="nb-NO" sz="1400" b="1" dirty="0">
              <a:solidFill>
                <a:srgbClr val="000000"/>
              </a:solidFill>
              <a:latin typeface="+mj-lt"/>
              <a:cs typeface="Times"/>
            </a:endParaRPr>
          </a:p>
        </p:txBody>
      </p:sp>
      <p:sp>
        <p:nvSpPr>
          <p:cNvPr id="125" name="TextBox 124"/>
          <p:cNvSpPr txBox="1"/>
          <p:nvPr/>
        </p:nvSpPr>
        <p:spPr>
          <a:xfrm>
            <a:off x="2260600" y="4911904"/>
            <a:ext cx="184666" cy="369332"/>
          </a:xfrm>
          <a:prstGeom prst="rect">
            <a:avLst/>
          </a:prstGeom>
          <a:noFill/>
        </p:spPr>
        <p:txBody>
          <a:bodyPr wrap="none" rtlCol="0">
            <a:spAutoFit/>
          </a:bodyPr>
          <a:lstStyle/>
          <a:p>
            <a:r>
              <a:rPr lang="en-US" dirty="0"/>
              <a:t> </a:t>
            </a:r>
          </a:p>
        </p:txBody>
      </p:sp>
      <p:sp>
        <p:nvSpPr>
          <p:cNvPr id="126" name="TextBox 125"/>
          <p:cNvSpPr txBox="1"/>
          <p:nvPr/>
        </p:nvSpPr>
        <p:spPr>
          <a:xfrm>
            <a:off x="2794000" y="4851400"/>
            <a:ext cx="1763524" cy="338554"/>
          </a:xfrm>
          <a:prstGeom prst="rect">
            <a:avLst/>
          </a:prstGeom>
          <a:noFill/>
        </p:spPr>
        <p:txBody>
          <a:bodyPr wrap="none" rtlCol="0">
            <a:spAutoFit/>
          </a:bodyPr>
          <a:lstStyle/>
          <a:p>
            <a:r>
              <a:rPr lang="en-US" sz="1600" dirty="0" smtClean="0"/>
              <a:t>PBX retargeting TN</a:t>
            </a:r>
            <a:endParaRPr lang="en-US" sz="1600" dirty="0"/>
          </a:p>
        </p:txBody>
      </p:sp>
      <p:sp>
        <p:nvSpPr>
          <p:cNvPr id="128" name="TextBox 127"/>
          <p:cNvSpPr txBox="1"/>
          <p:nvPr/>
        </p:nvSpPr>
        <p:spPr>
          <a:xfrm>
            <a:off x="5689600" y="4559300"/>
            <a:ext cx="184666" cy="369332"/>
          </a:xfrm>
          <a:prstGeom prst="rect">
            <a:avLst/>
          </a:prstGeom>
          <a:noFill/>
        </p:spPr>
        <p:txBody>
          <a:bodyPr wrap="none" rtlCol="0">
            <a:spAutoFit/>
          </a:bodyPr>
          <a:lstStyle/>
          <a:p>
            <a:r>
              <a:rPr lang="en-US" dirty="0" smtClean="0"/>
              <a:t> </a:t>
            </a:r>
            <a:endParaRPr lang="en-US" dirty="0"/>
          </a:p>
        </p:txBody>
      </p:sp>
      <p:sp>
        <p:nvSpPr>
          <p:cNvPr id="130" name="TextBox 129"/>
          <p:cNvSpPr txBox="1"/>
          <p:nvPr/>
        </p:nvSpPr>
        <p:spPr>
          <a:xfrm>
            <a:off x="5702300" y="4762500"/>
            <a:ext cx="184666" cy="369332"/>
          </a:xfrm>
          <a:prstGeom prst="rect">
            <a:avLst/>
          </a:prstGeom>
          <a:noFill/>
        </p:spPr>
        <p:txBody>
          <a:bodyPr wrap="none" rtlCol="0">
            <a:spAutoFit/>
          </a:bodyPr>
          <a:lstStyle/>
          <a:p>
            <a:r>
              <a:rPr lang="en-US" dirty="0" smtClean="0"/>
              <a:t> </a:t>
            </a:r>
            <a:endParaRPr lang="en-US" dirty="0"/>
          </a:p>
        </p:txBody>
      </p:sp>
      <p:cxnSp>
        <p:nvCxnSpPr>
          <p:cNvPr id="131" name="Straight Arrow Connector 130"/>
          <p:cNvCxnSpPr>
            <a:stCxn id="126" idx="3"/>
            <a:endCxn id="132" idx="1"/>
          </p:cNvCxnSpPr>
          <p:nvPr/>
        </p:nvCxnSpPr>
        <p:spPr>
          <a:xfrm>
            <a:off x="4557524" y="5020677"/>
            <a:ext cx="3075176" cy="1677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132" name="TextBox 131"/>
          <p:cNvSpPr txBox="1"/>
          <p:nvPr/>
        </p:nvSpPr>
        <p:spPr>
          <a:xfrm>
            <a:off x="7632700" y="5003800"/>
            <a:ext cx="184666" cy="369332"/>
          </a:xfrm>
          <a:prstGeom prst="rect">
            <a:avLst/>
          </a:prstGeom>
          <a:noFill/>
        </p:spPr>
        <p:txBody>
          <a:bodyPr wrap="none" rtlCol="0">
            <a:spAutoFit/>
          </a:bodyPr>
          <a:lstStyle/>
          <a:p>
            <a:r>
              <a:rPr lang="en-US" dirty="0" smtClean="0"/>
              <a:t> </a:t>
            </a:r>
            <a:endParaRPr lang="en-US" dirty="0"/>
          </a:p>
        </p:txBody>
      </p:sp>
      <p:cxnSp>
        <p:nvCxnSpPr>
          <p:cNvPr id="59" name="Straight Arrow Connector 58"/>
          <p:cNvCxnSpPr>
            <a:stCxn id="126" idx="3"/>
            <a:endCxn id="60" idx="1"/>
          </p:cNvCxnSpPr>
          <p:nvPr/>
        </p:nvCxnSpPr>
        <p:spPr>
          <a:xfrm flipV="1">
            <a:off x="4557524" y="4731266"/>
            <a:ext cx="1081276" cy="289411"/>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5638800" y="4546600"/>
            <a:ext cx="184666" cy="369332"/>
          </a:xfrm>
          <a:prstGeom prst="rect">
            <a:avLst/>
          </a:prstGeom>
          <a:noFill/>
        </p:spPr>
        <p:txBody>
          <a:bodyPr wrap="none" rtlCol="0">
            <a:spAutoFit/>
          </a:bodyPr>
          <a:lstStyle/>
          <a:p>
            <a:r>
              <a:rPr lang="en-US" dirty="0" smtClean="0"/>
              <a:t> </a:t>
            </a:r>
            <a:endParaRPr lang="en-US" dirty="0"/>
          </a:p>
        </p:txBody>
      </p:sp>
      <p:sp>
        <p:nvSpPr>
          <p:cNvPr id="57" name="Title 2"/>
          <p:cNvSpPr>
            <a:spLocks noGrp="1"/>
          </p:cNvSpPr>
          <p:nvPr>
            <p:ph type="title"/>
          </p:nvPr>
        </p:nvSpPr>
        <p:spPr>
          <a:xfrm>
            <a:off x="177800" y="-3175"/>
            <a:ext cx="11760200" cy="536575"/>
          </a:xfrm>
        </p:spPr>
        <p:txBody>
          <a:bodyPr>
            <a:normAutofit/>
          </a:bodyPr>
          <a:lstStyle/>
          <a:p>
            <a:r>
              <a:rPr lang="en-US" sz="2000" dirty="0" smtClean="0"/>
              <a:t>Use-case 4</a:t>
            </a:r>
            <a:r>
              <a:rPr lang="en-US" sz="1800" dirty="0" smtClean="0"/>
              <a:t>: </a:t>
            </a:r>
            <a:r>
              <a:rPr lang="en-US" sz="1800" dirty="0"/>
              <a:t>Transfer (Consultative T1)</a:t>
            </a:r>
            <a:endParaRPr lang="en-US" sz="2000" i="1" dirty="0"/>
          </a:p>
        </p:txBody>
      </p:sp>
      <p:grpSp>
        <p:nvGrpSpPr>
          <p:cNvPr id="70" name="Group 69"/>
          <p:cNvGrpSpPr/>
          <p:nvPr/>
        </p:nvGrpSpPr>
        <p:grpSpPr>
          <a:xfrm flipH="1">
            <a:off x="5422900" y="2416071"/>
            <a:ext cx="4254500" cy="360355"/>
            <a:chOff x="812800" y="1519768"/>
            <a:chExt cx="1865690" cy="270266"/>
          </a:xfrm>
        </p:grpSpPr>
        <p:cxnSp>
          <p:nvCxnSpPr>
            <p:cNvPr id="71" name="Straight Arrow Connector 70"/>
            <p:cNvCxnSpPr>
              <a:stCxn id="72" idx="1"/>
              <a:endCxn id="73" idx="3"/>
            </p:cNvCxnSpPr>
            <p:nvPr/>
          </p:nvCxnSpPr>
          <p:spPr bwMode="auto">
            <a:xfrm>
              <a:off x="812800" y="1654901"/>
              <a:ext cx="1865690" cy="0"/>
            </a:xfrm>
            <a:prstGeom prst="straightConnector1">
              <a:avLst/>
            </a:prstGeom>
            <a:ln>
              <a:solidFill>
                <a:schemeClr val="tx1"/>
              </a:solidFill>
              <a:tailEnd type="arrow"/>
            </a:ln>
          </p:spPr>
        </p:cxnSp>
        <p:sp>
          <p:nvSpPr>
            <p:cNvPr id="72" name="TextBox 71"/>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3" name="TextBox 72"/>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5" name="TextBox 74"/>
          <p:cNvSpPr txBox="1"/>
          <p:nvPr/>
        </p:nvSpPr>
        <p:spPr>
          <a:xfrm>
            <a:off x="5582210" y="2600905"/>
            <a:ext cx="4361890" cy="450251"/>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a:t>
            </a:r>
            <a:r>
              <a:rPr lang="en-US" sz="1400" dirty="0" smtClean="0">
                <a:solidFill>
                  <a:srgbClr val="000000"/>
                </a:solidFill>
                <a:cs typeface="Times"/>
              </a:rPr>
              <a:t>+12124446666@</a:t>
            </a:r>
            <a:r>
              <a:rPr lang="en-US" sz="1400" dirty="0">
                <a:solidFill>
                  <a:srgbClr val="000000"/>
                </a:solidFill>
                <a:cs typeface="Times"/>
              </a:rPr>
              <a:t>Bborder2.</a:t>
            </a:r>
            <a:r>
              <a:rPr lang="en-US" sz="1400" dirty="0" smtClean="0">
                <a:solidFill>
                  <a:srgbClr val="000000"/>
                </a:solidFill>
                <a:cs typeface="Times"/>
              </a:rPr>
              <a:t>pbx.us</a:t>
            </a:r>
            <a:endParaRPr lang="en-US" sz="1400" dirty="0">
              <a:solidFill>
                <a:srgbClr val="000000"/>
              </a:solidFill>
              <a:cs typeface="Times"/>
            </a:endParaRPr>
          </a:p>
        </p:txBody>
      </p:sp>
      <p:sp>
        <p:nvSpPr>
          <p:cNvPr id="80" name="TextBox 79"/>
          <p:cNvSpPr txBox="1"/>
          <p:nvPr/>
        </p:nvSpPr>
        <p:spPr>
          <a:xfrm>
            <a:off x="5425714" y="22975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[3]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a:solidFill>
                  <a:srgbClr val="000000"/>
                </a:solidFill>
                <a:latin typeface="+mj-lt"/>
                <a:cs typeface="Times"/>
              </a:rPr>
              <a:t>Aborder.sp.us</a:t>
            </a:r>
          </a:p>
        </p:txBody>
      </p:sp>
      <p:grpSp>
        <p:nvGrpSpPr>
          <p:cNvPr id="93" name="Group 92"/>
          <p:cNvGrpSpPr/>
          <p:nvPr/>
        </p:nvGrpSpPr>
        <p:grpSpPr>
          <a:xfrm>
            <a:off x="5422900" y="3216171"/>
            <a:ext cx="6286500" cy="360355"/>
            <a:chOff x="812800" y="1519768"/>
            <a:chExt cx="1865690" cy="270266"/>
          </a:xfrm>
        </p:grpSpPr>
        <p:cxnSp>
          <p:nvCxnSpPr>
            <p:cNvPr id="94" name="Straight Arrow Connector 93"/>
            <p:cNvCxnSpPr>
              <a:stCxn id="95" idx="1"/>
              <a:endCxn id="96" idx="3"/>
            </p:cNvCxnSpPr>
            <p:nvPr/>
          </p:nvCxnSpPr>
          <p:spPr bwMode="auto">
            <a:xfrm>
              <a:off x="812800" y="1654901"/>
              <a:ext cx="1865690" cy="0"/>
            </a:xfrm>
            <a:prstGeom prst="straightConnector1">
              <a:avLst/>
            </a:prstGeom>
            <a:ln>
              <a:solidFill>
                <a:schemeClr val="tx1"/>
              </a:solidFill>
              <a:tailEnd type="arrow"/>
            </a:ln>
          </p:spPr>
        </p:cxnSp>
        <p:sp>
          <p:nvSpPr>
            <p:cNvPr id="95" name="TextBox 94"/>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96" name="TextBox 95"/>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7" name="TextBox 96"/>
          <p:cNvSpPr txBox="1"/>
          <p:nvPr/>
        </p:nvSpPr>
        <p:spPr>
          <a:xfrm>
            <a:off x="5387614" y="31103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[4]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smtClean="0">
                <a:solidFill>
                  <a:srgbClr val="000000"/>
                </a:solidFill>
                <a:latin typeface="+mj-lt"/>
                <a:cs typeface="Times"/>
              </a:rPr>
              <a:t>sp-c</a:t>
            </a:r>
            <a:r>
              <a:rPr lang="nb-NO" sz="1400" b="1" dirty="0" smtClean="0">
                <a:solidFill>
                  <a:srgbClr val="000000"/>
                </a:solidFill>
                <a:latin typeface="+mj-lt"/>
                <a:cs typeface="Times"/>
              </a:rPr>
              <a:t>.com</a:t>
            </a:r>
            <a:endParaRPr lang="nb-NO" sz="1400" b="1" dirty="0">
              <a:solidFill>
                <a:srgbClr val="000000"/>
              </a:solidFill>
              <a:latin typeface="+mj-lt"/>
              <a:cs typeface="Times"/>
            </a:endParaRPr>
          </a:p>
        </p:txBody>
      </p:sp>
      <p:sp>
        <p:nvSpPr>
          <p:cNvPr id="98" name="TextBox 97"/>
          <p:cNvSpPr txBox="1"/>
          <p:nvPr/>
        </p:nvSpPr>
        <p:spPr>
          <a:xfrm>
            <a:off x="5620310" y="3350205"/>
            <a:ext cx="4361890" cy="450251"/>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From: </a:t>
            </a:r>
            <a:r>
              <a:rPr lang="en-US" sz="1400" dirty="0" smtClean="0">
                <a:solidFill>
                  <a:srgbClr val="000000"/>
                </a:solidFill>
                <a:cs typeface="Times"/>
              </a:rPr>
              <a:t>sip</a:t>
            </a:r>
            <a:r>
              <a:rPr lang="en-US" sz="1400" dirty="0">
                <a:solidFill>
                  <a:srgbClr val="000000"/>
                </a:solidFill>
                <a:cs typeface="Times"/>
              </a:rPr>
              <a:t>:+12124446666</a:t>
            </a:r>
            <a:r>
              <a:rPr lang="en-US" sz="1400" dirty="0" smtClean="0">
                <a:solidFill>
                  <a:srgbClr val="000000"/>
                </a:solidFill>
                <a:cs typeface="Times"/>
              </a:rPr>
              <a:t>@host-name]</a:t>
            </a:r>
            <a:endParaRPr lang="en-US" sz="1400" dirty="0">
              <a:solidFill>
                <a:srgbClr val="000000"/>
              </a:solidFill>
              <a:cs typeface="Times"/>
            </a:endParaRPr>
          </a:p>
        </p:txBody>
      </p:sp>
      <p:sp>
        <p:nvSpPr>
          <p:cNvPr id="5" name="TextBox 4"/>
          <p:cNvSpPr txBox="1"/>
          <p:nvPr/>
        </p:nvSpPr>
        <p:spPr>
          <a:xfrm>
            <a:off x="1028700" y="2489200"/>
            <a:ext cx="4000500" cy="584776"/>
          </a:xfrm>
          <a:prstGeom prst="rect">
            <a:avLst/>
          </a:prstGeom>
          <a:noFill/>
        </p:spPr>
        <p:txBody>
          <a:bodyPr wrap="square" rtlCol="0">
            <a:spAutoFit/>
          </a:bodyPr>
          <a:lstStyle/>
          <a:p>
            <a:r>
              <a:rPr lang="en-US" sz="1600" dirty="0"/>
              <a:t>O</a:t>
            </a:r>
            <a:r>
              <a:rPr lang="en-US" sz="1600" dirty="0" smtClean="0"/>
              <a:t>riginating INVITE to establish consultative media path (no retargeting)</a:t>
            </a:r>
            <a:endParaRPr lang="en-US" sz="1600" dirty="0"/>
          </a:p>
        </p:txBody>
      </p:sp>
      <p:sp>
        <p:nvSpPr>
          <p:cNvPr id="103" name="TextBox 102"/>
          <p:cNvSpPr txBox="1"/>
          <p:nvPr/>
        </p:nvSpPr>
        <p:spPr>
          <a:xfrm>
            <a:off x="596900" y="3492500"/>
            <a:ext cx="4191000" cy="830997"/>
          </a:xfrm>
          <a:prstGeom prst="rect">
            <a:avLst/>
          </a:prstGeom>
          <a:noFill/>
        </p:spPr>
        <p:txBody>
          <a:bodyPr wrap="square" rtlCol="0">
            <a:spAutoFit/>
          </a:bodyPr>
          <a:lstStyle/>
          <a:p>
            <a:r>
              <a:rPr lang="en-US" sz="1600" dirty="0" smtClean="0"/>
              <a:t>Dialog-initiating/retargeted INVITE with Replaces header to establish media path between 2125557777 and 5551112222</a:t>
            </a:r>
            <a:endParaRPr lang="en-US" sz="1600" dirty="0"/>
          </a:p>
        </p:txBody>
      </p:sp>
      <p:cxnSp>
        <p:nvCxnSpPr>
          <p:cNvPr id="104" name="Straight Arrow Connector 103"/>
          <p:cNvCxnSpPr>
            <a:endCxn id="73" idx="3"/>
          </p:cNvCxnSpPr>
          <p:nvPr/>
        </p:nvCxnSpPr>
        <p:spPr>
          <a:xfrm flipV="1">
            <a:off x="4709924" y="2596249"/>
            <a:ext cx="712978" cy="11302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cxnSp>
        <p:nvCxnSpPr>
          <p:cNvPr id="105" name="Straight Arrow Connector 104"/>
          <p:cNvCxnSpPr>
            <a:endCxn id="89" idx="3"/>
          </p:cNvCxnSpPr>
          <p:nvPr/>
        </p:nvCxnSpPr>
        <p:spPr>
          <a:xfrm>
            <a:off x="4089400" y="3911600"/>
            <a:ext cx="1333502" cy="24674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38167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603810" y="12420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a:solidFill>
                  <a:srgbClr val="000000"/>
                </a:solidFill>
                <a:cs typeface="Times"/>
              </a:rPr>
              <a:t>sp-b.com</a:t>
            </a:r>
          </a:p>
          <a:p>
            <a:pPr>
              <a:lnSpc>
                <a:spcPct val="90000"/>
              </a:lnSpc>
              <a:spcBef>
                <a:spcPts val="267"/>
              </a:spcBef>
            </a:pPr>
            <a:r>
              <a:rPr lang="en-US" sz="1400" dirty="0">
                <a:solidFill>
                  <a:srgbClr val="000000"/>
                </a:solidFill>
                <a:cs typeface="Times"/>
              </a:rPr>
              <a:t>From: </a:t>
            </a:r>
            <a:r>
              <a:rPr lang="en-US" sz="1400" dirty="0" smtClean="0">
                <a:solidFill>
                  <a:srgbClr val="000000"/>
                </a:solidFill>
                <a:cs typeface="Times"/>
              </a:rPr>
              <a:t>sip:</a:t>
            </a:r>
            <a:r>
              <a:rPr lang="tr-TR" sz="1400" dirty="0">
                <a:solidFill>
                  <a:srgbClr val="000000"/>
                </a:solidFill>
                <a:cs typeface="Times"/>
              </a:rPr>
              <a:t>+12125557777</a:t>
            </a:r>
            <a:r>
              <a:rPr lang="en-US" sz="1400" dirty="0" smtClean="0">
                <a:solidFill>
                  <a:srgbClr val="000000"/>
                </a:solidFill>
                <a:cs typeface="Times"/>
              </a:rPr>
              <a:t>@</a:t>
            </a:r>
            <a:r>
              <a:rPr lang="en-US" sz="1400" dirty="0">
                <a:solidFill>
                  <a:srgbClr val="000000"/>
                </a:solidFill>
                <a:cs typeface="Times"/>
              </a:rPr>
              <a:t>sp-a.com</a:t>
            </a:r>
          </a:p>
          <a:p>
            <a:pPr>
              <a:lnSpc>
                <a:spcPct val="90000"/>
              </a:lnSpc>
              <a:spcBef>
                <a:spcPts val="267"/>
              </a:spcBef>
            </a:pPr>
            <a:r>
              <a:rPr lang="en-US" sz="1400" dirty="0">
                <a:solidFill>
                  <a:srgbClr val="000000"/>
                </a:solidFill>
                <a:cs typeface="Times"/>
              </a:rPr>
              <a:t>PAID: sip</a:t>
            </a:r>
            <a:r>
              <a:rPr lang="en-US" sz="1400" dirty="0">
                <a:solidFill>
                  <a:srgbClr val="000000"/>
                </a:solidFill>
                <a:cs typeface="Times"/>
              </a:rPr>
              <a:t>:+12125557777@</a:t>
            </a:r>
            <a:r>
              <a:rPr lang="en-US" sz="1400" dirty="0">
                <a:solidFill>
                  <a:srgbClr val="000000"/>
                </a:solidFill>
                <a:cs typeface="Times"/>
              </a:rPr>
              <a:t>sp-a.com</a:t>
            </a:r>
          </a:p>
          <a:p>
            <a:pPr>
              <a:lnSpc>
                <a:spcPct val="90000"/>
              </a:lnSpc>
              <a:spcBef>
                <a:spcPts val="267"/>
              </a:spcBef>
            </a:pPr>
            <a:r>
              <a:rPr lang="en-US" sz="1400" dirty="0">
                <a:solidFill>
                  <a:srgbClr val="000000"/>
                </a:solidFill>
                <a:cs typeface="Times"/>
              </a:rPr>
              <a:t>Identity: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grpSp>
        <p:nvGrpSpPr>
          <p:cNvPr id="64" name="Group 63"/>
          <p:cNvGrpSpPr/>
          <p:nvPr/>
        </p:nvGrpSpPr>
        <p:grpSpPr>
          <a:xfrm>
            <a:off x="444500" y="1069871"/>
            <a:ext cx="4991100" cy="360355"/>
            <a:chOff x="812800" y="1519768"/>
            <a:chExt cx="1865690" cy="270266"/>
          </a:xfrm>
        </p:grpSpPr>
        <p:cxnSp>
          <p:nvCxnSpPr>
            <p:cNvPr id="65" name="Straight Arrow Connector 64"/>
            <p:cNvCxnSpPr>
              <a:stCxn id="66" idx="1"/>
              <a:endCxn id="67" idx="3"/>
            </p:cNvCxnSpPr>
            <p:nvPr/>
          </p:nvCxnSpPr>
          <p:spPr bwMode="auto">
            <a:xfrm>
              <a:off x="812800" y="1654901"/>
              <a:ext cx="1865690" cy="0"/>
            </a:xfrm>
            <a:prstGeom prst="straightConnector1">
              <a:avLst/>
            </a:prstGeom>
            <a:ln>
              <a:solidFill>
                <a:schemeClr val="tx1"/>
              </a:solidFill>
              <a:tailEnd type="arrow"/>
            </a:ln>
          </p:spPr>
        </p:cxnSp>
        <p:sp>
          <p:nvSpPr>
            <p:cNvPr id="66" name="TextBox 65"/>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67" name="TextBox 66"/>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68" name="TextBox 67"/>
          <p:cNvSpPr txBox="1"/>
          <p:nvPr/>
        </p:nvSpPr>
        <p:spPr>
          <a:xfrm>
            <a:off x="447314" y="925918"/>
            <a:ext cx="36293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en-US" sz="1400" b="1" dirty="0">
                <a:solidFill>
                  <a:srgbClr val="000000"/>
                </a:solidFill>
                <a:latin typeface="+mj-lt"/>
                <a:cs typeface="Times"/>
              </a:rPr>
              <a:t>sp-b.com</a:t>
            </a:r>
          </a:p>
        </p:txBody>
      </p:sp>
      <p:grpSp>
        <p:nvGrpSpPr>
          <p:cNvPr id="99" name="Group 98"/>
          <p:cNvGrpSpPr/>
          <p:nvPr/>
        </p:nvGrpSpPr>
        <p:grpSpPr>
          <a:xfrm>
            <a:off x="165100" y="596900"/>
            <a:ext cx="582349" cy="6146799"/>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596900"/>
            <a:ext cx="582349" cy="6121399"/>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SP-b</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76" name="Group 75"/>
          <p:cNvGrpSpPr/>
          <p:nvPr/>
        </p:nvGrpSpPr>
        <p:grpSpPr>
          <a:xfrm>
            <a:off x="5422900" y="1171471"/>
            <a:ext cx="42545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1" name="Group 80"/>
          <p:cNvGrpSpPr/>
          <p:nvPr/>
        </p:nvGrpSpPr>
        <p:grpSpPr>
          <a:xfrm>
            <a:off x="9385300" y="520701"/>
            <a:ext cx="582349" cy="3873499"/>
            <a:chOff x="515715" y="837647"/>
            <a:chExt cx="436762" cy="3825755"/>
          </a:xfrm>
        </p:grpSpPr>
        <p:sp>
          <p:nvSpPr>
            <p:cNvPr id="82" name="Rounded Rectangle 81"/>
            <p:cNvSpPr/>
            <p:nvPr/>
          </p:nvSpPr>
          <p:spPr bwMode="auto">
            <a:xfrm>
              <a:off x="515715" y="837647"/>
              <a:ext cx="436762" cy="31019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147843"/>
              <a:ext cx="0" cy="3515559"/>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6" name="Group 85"/>
          <p:cNvGrpSpPr/>
          <p:nvPr/>
        </p:nvGrpSpPr>
        <p:grpSpPr>
          <a:xfrm flipH="1">
            <a:off x="5422900" y="2733571"/>
            <a:ext cx="42545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42" name="Group 41"/>
          <p:cNvGrpSpPr/>
          <p:nvPr/>
        </p:nvGrpSpPr>
        <p:grpSpPr>
          <a:xfrm>
            <a:off x="11417300" y="2743200"/>
            <a:ext cx="582349" cy="3975099"/>
            <a:chOff x="515715" y="868010"/>
            <a:chExt cx="436762" cy="3795392"/>
          </a:xfrm>
        </p:grpSpPr>
        <p:sp>
          <p:nvSpPr>
            <p:cNvPr id="43" name="Rounded Rectangle 42"/>
            <p:cNvSpPr/>
            <p:nvPr/>
          </p:nvSpPr>
          <p:spPr bwMode="auto">
            <a:xfrm>
              <a:off x="515715" y="868010"/>
              <a:ext cx="436762" cy="30314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SP-c</a:t>
              </a:r>
            </a:p>
            <a:p>
              <a:pPr algn="ctr"/>
              <a:endParaRPr lang="en-US" sz="1600" b="1" dirty="0">
                <a:sym typeface="Arial" pitchFamily="-107" charset="0"/>
              </a:endParaRPr>
            </a:p>
          </p:txBody>
        </p:sp>
        <p:cxnSp>
          <p:nvCxnSpPr>
            <p:cNvPr id="44" name="Straight Connector 43"/>
            <p:cNvCxnSpPr>
              <a:stCxn id="43" idx="2"/>
              <a:endCxn id="45" idx="2"/>
            </p:cNvCxnSpPr>
            <p:nvPr/>
          </p:nvCxnSpPr>
          <p:spPr bwMode="auto">
            <a:xfrm>
              <a:off x="734096" y="1171156"/>
              <a:ext cx="0" cy="3492246"/>
            </a:xfrm>
            <a:prstGeom prst="line">
              <a:avLst/>
            </a:prstGeom>
            <a:ln>
              <a:solidFill>
                <a:schemeClr val="tx1"/>
              </a:solidFill>
              <a:tailEnd type="none" w="med" len="lg"/>
            </a:ln>
          </p:spPr>
        </p:cxnSp>
        <p:sp>
          <p:nvSpPr>
            <p:cNvPr id="45" name="TextBox 44"/>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33" name="Group 32"/>
          <p:cNvGrpSpPr/>
          <p:nvPr/>
        </p:nvGrpSpPr>
        <p:grpSpPr>
          <a:xfrm>
            <a:off x="5435600" y="4790971"/>
            <a:ext cx="6286500" cy="360355"/>
            <a:chOff x="812800" y="1519768"/>
            <a:chExt cx="1865690" cy="270266"/>
          </a:xfrm>
        </p:grpSpPr>
        <p:cxnSp>
          <p:nvCxnSpPr>
            <p:cNvPr id="34" name="Straight Arrow Connector 33"/>
            <p:cNvCxnSpPr>
              <a:stCxn id="35" idx="1"/>
              <a:endCxn id="36" idx="3"/>
            </p:cNvCxnSpPr>
            <p:nvPr/>
          </p:nvCxnSpPr>
          <p:spPr bwMode="auto">
            <a:xfrm>
              <a:off x="812800" y="1654901"/>
              <a:ext cx="1865690" cy="0"/>
            </a:xfrm>
            <a:prstGeom prst="straightConnector1">
              <a:avLst/>
            </a:prstGeom>
            <a:ln>
              <a:solidFill>
                <a:schemeClr val="tx1"/>
              </a:solidFill>
              <a:tailEnd type="arrow"/>
            </a:ln>
          </p:spPr>
        </p:cxnSp>
        <p:sp>
          <p:nvSpPr>
            <p:cNvPr id="35" name="TextBox 34"/>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36" name="TextBox 35"/>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58" name="TextBox 57"/>
          <p:cNvSpPr txBox="1"/>
          <p:nvPr/>
        </p:nvSpPr>
        <p:spPr>
          <a:xfrm>
            <a:off x="5435600" y="3492500"/>
            <a:ext cx="184666" cy="369332"/>
          </a:xfrm>
          <a:prstGeom prst="rect">
            <a:avLst/>
          </a:prstGeom>
          <a:noFill/>
        </p:spPr>
        <p:txBody>
          <a:bodyPr wrap="none" rtlCol="0">
            <a:spAutoFit/>
          </a:bodyPr>
          <a:lstStyle/>
          <a:p>
            <a:r>
              <a:rPr lang="en-US" dirty="0"/>
              <a:t> </a:t>
            </a:r>
          </a:p>
        </p:txBody>
      </p:sp>
      <p:sp>
        <p:nvSpPr>
          <p:cNvPr id="54" name="TextBox 53"/>
          <p:cNvSpPr txBox="1"/>
          <p:nvPr/>
        </p:nvSpPr>
        <p:spPr>
          <a:xfrm>
            <a:off x="5518710" y="13690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Bborder1.pbx.us</a:t>
            </a:r>
          </a:p>
          <a:p>
            <a:pPr>
              <a:lnSpc>
                <a:spcPct val="90000"/>
              </a:lnSpc>
              <a:spcBef>
                <a:spcPts val="267"/>
              </a:spcBef>
            </a:pPr>
            <a:r>
              <a:rPr lang="en-US" sz="1400" dirty="0" smtClean="0">
                <a:solidFill>
                  <a:srgbClr val="000000"/>
                </a:solidFill>
                <a:cs typeface="Times"/>
              </a:rPr>
              <a:t>From</a:t>
            </a:r>
            <a:r>
              <a:rPr lang="en-US" sz="1400" dirty="0">
                <a:solidFill>
                  <a:srgbClr val="000000"/>
                </a:solidFill>
                <a:cs typeface="Times"/>
              </a:rPr>
              <a:t>: </a:t>
            </a:r>
            <a:r>
              <a:rPr lang="en-US" sz="1400" dirty="0" smtClean="0">
                <a:solidFill>
                  <a:srgbClr val="000000"/>
                </a:solidFill>
                <a:cs typeface="Times"/>
              </a:rPr>
              <a:t>sip:</a:t>
            </a:r>
            <a:r>
              <a:rPr lang="tr-TR" sz="1400" dirty="0">
                <a:solidFill>
                  <a:srgbClr val="000000"/>
                </a:solidFill>
                <a:cs typeface="Times"/>
              </a:rPr>
              <a:t>+12125557777</a:t>
            </a:r>
            <a:r>
              <a:rPr lang="en-US" sz="1400" dirty="0">
                <a:solidFill>
                  <a:srgbClr val="000000"/>
                </a:solidFill>
                <a:cs typeface="Times"/>
              </a:rPr>
              <a:t>@Bborder1.</a:t>
            </a:r>
            <a:r>
              <a:rPr lang="en-US" sz="1400" dirty="0" smtClean="0">
                <a:solidFill>
                  <a:srgbClr val="000000"/>
                </a:solidFill>
                <a:cs typeface="Times"/>
              </a:rPr>
              <a:t>pbx.us</a:t>
            </a:r>
          </a:p>
          <a:p>
            <a:pPr>
              <a:lnSpc>
                <a:spcPct val="90000"/>
              </a:lnSpc>
              <a:spcBef>
                <a:spcPts val="267"/>
              </a:spcBef>
            </a:pPr>
            <a:r>
              <a:rPr lang="en-US" sz="1400" dirty="0" smtClean="0">
                <a:solidFill>
                  <a:srgbClr val="000000"/>
                </a:solidFill>
                <a:cs typeface="Times"/>
              </a:rPr>
              <a:t>PAID</a:t>
            </a:r>
            <a:r>
              <a:rPr lang="en-US" sz="1400" dirty="0">
                <a:solidFill>
                  <a:srgbClr val="000000"/>
                </a:solidFill>
                <a:cs typeface="Times"/>
              </a:rPr>
              <a:t>: sip</a:t>
            </a:r>
            <a:r>
              <a:rPr lang="en-US" sz="1400" dirty="0">
                <a:solidFill>
                  <a:srgbClr val="000000"/>
                </a:solidFill>
                <a:cs typeface="Times"/>
              </a:rPr>
              <a:t>:+12125557777</a:t>
            </a:r>
            <a:r>
              <a:rPr lang="en-US" sz="1400" dirty="0" smtClean="0">
                <a:solidFill>
                  <a:srgbClr val="000000"/>
                </a:solidFill>
                <a:cs typeface="Times"/>
              </a:rPr>
              <a:t>@</a:t>
            </a:r>
            <a:r>
              <a:rPr lang="en-US" sz="1400" dirty="0">
                <a:solidFill>
                  <a:srgbClr val="000000"/>
                </a:solidFill>
                <a:cs typeface="Times"/>
              </a:rPr>
              <a:t>Aborder.sp.us</a:t>
            </a: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55" name="TextBox 54"/>
          <p:cNvSpPr txBox="1"/>
          <p:nvPr/>
        </p:nvSpPr>
        <p:spPr>
          <a:xfrm>
            <a:off x="5362214" y="10656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[2]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nb-NO" sz="1400" b="1" dirty="0">
                <a:solidFill>
                  <a:srgbClr val="000000"/>
                </a:solidFill>
                <a:latin typeface="+mj-lt"/>
                <a:cs typeface="Times"/>
              </a:rPr>
              <a:t>Bborder1.pbx.us</a:t>
            </a:r>
            <a:endParaRPr lang="en-US" sz="1400" b="1" dirty="0">
              <a:solidFill>
                <a:srgbClr val="000000"/>
              </a:solidFill>
              <a:latin typeface="+mj-lt"/>
              <a:cs typeface="Times"/>
            </a:endParaRPr>
          </a:p>
        </p:txBody>
      </p:sp>
      <p:sp>
        <p:nvSpPr>
          <p:cNvPr id="56" name="TextBox 55"/>
          <p:cNvSpPr txBox="1"/>
          <p:nvPr/>
        </p:nvSpPr>
        <p:spPr>
          <a:xfrm>
            <a:off x="5582210" y="2918405"/>
            <a:ext cx="4361890" cy="90653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sip:+12125557777@Bborder2.</a:t>
            </a:r>
            <a:r>
              <a:rPr lang="en-US" sz="1400" dirty="0" smtClean="0">
                <a:solidFill>
                  <a:srgbClr val="000000"/>
                </a:solidFill>
                <a:cs typeface="Times"/>
              </a:rPr>
              <a:t>pbx.us</a:t>
            </a:r>
            <a:endParaRPr lang="en-US" sz="1400" dirty="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61" name="TextBox 60"/>
          <p:cNvSpPr txBox="1"/>
          <p:nvPr/>
        </p:nvSpPr>
        <p:spPr>
          <a:xfrm>
            <a:off x="5425714" y="26150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[3]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a:solidFill>
                  <a:srgbClr val="000000"/>
                </a:solidFill>
                <a:latin typeface="+mj-lt"/>
                <a:cs typeface="Times"/>
              </a:rPr>
              <a:t>Aborder.sp.us</a:t>
            </a:r>
          </a:p>
        </p:txBody>
      </p:sp>
      <p:sp>
        <p:nvSpPr>
          <p:cNvPr id="109" name="TextBox 108"/>
          <p:cNvSpPr txBox="1"/>
          <p:nvPr/>
        </p:nvSpPr>
        <p:spPr>
          <a:xfrm>
            <a:off x="4660900" y="3873500"/>
            <a:ext cx="184666" cy="369332"/>
          </a:xfrm>
          <a:prstGeom prst="rect">
            <a:avLst/>
          </a:prstGeom>
          <a:noFill/>
        </p:spPr>
        <p:txBody>
          <a:bodyPr wrap="none" rtlCol="0">
            <a:spAutoFit/>
          </a:bodyPr>
          <a:lstStyle/>
          <a:p>
            <a:r>
              <a:rPr lang="en-US" dirty="0"/>
              <a:t> </a:t>
            </a:r>
          </a:p>
        </p:txBody>
      </p:sp>
      <p:sp>
        <p:nvSpPr>
          <p:cNvPr id="110" name="TextBox 109"/>
          <p:cNvSpPr txBox="1"/>
          <p:nvPr/>
        </p:nvSpPr>
        <p:spPr>
          <a:xfrm>
            <a:off x="5480610" y="4950405"/>
            <a:ext cx="6546290" cy="1362809"/>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From: sip:+12125557777</a:t>
            </a:r>
            <a:r>
              <a:rPr lang="en-US" sz="1400" dirty="0" smtClean="0">
                <a:solidFill>
                  <a:srgbClr val="000000"/>
                </a:solidFill>
                <a:cs typeface="Times"/>
              </a:rPr>
              <a:t>@[host</a:t>
            </a:r>
            <a:r>
              <a:rPr lang="en-US" sz="1400" dirty="0">
                <a:solidFill>
                  <a:srgbClr val="000000"/>
                </a:solidFill>
                <a:cs typeface="Times"/>
              </a:rPr>
              <a:t>-name]</a:t>
            </a:r>
          </a:p>
          <a:p>
            <a:pPr>
              <a:lnSpc>
                <a:spcPct val="90000"/>
              </a:lnSpc>
              <a:spcBef>
                <a:spcPts val="267"/>
              </a:spcBef>
            </a:pPr>
            <a:r>
              <a:rPr lang="en-US" sz="1400" dirty="0">
                <a:solidFill>
                  <a:srgbClr val="000000"/>
                </a:solidFill>
                <a:cs typeface="Times"/>
              </a:rPr>
              <a:t>Referred-By: sip:+12124446666</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 dest=</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 </a:t>
            </a:r>
            <a:endParaRPr lang="en-US" sz="1400" dirty="0" smtClean="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a:t>
            </a:r>
            <a:r>
              <a:rPr lang="en-US" sz="1400" dirty="0" smtClean="0">
                <a:solidFill>
                  <a:srgbClr val="000000"/>
                </a:solidFill>
                <a:cs typeface="Times"/>
              </a:rPr>
              <a:t>div PASSporT </a:t>
            </a:r>
            <a:r>
              <a:rPr lang="en-US" sz="1400" dirty="0">
                <a:solidFill>
                  <a:srgbClr val="000000"/>
                </a:solidFill>
                <a:cs typeface="Times"/>
              </a:rPr>
              <a:t>{orig=12125557777, dest</a:t>
            </a:r>
            <a:r>
              <a:rPr lang="en-US" sz="1400" dirty="0" smtClean="0">
                <a:solidFill>
                  <a:srgbClr val="000000"/>
                </a:solidFill>
                <a:cs typeface="Times"/>
              </a:rPr>
              <a:t>=</a:t>
            </a:r>
            <a:r>
              <a:rPr lang="cs-CZ" sz="1400" dirty="0" smtClean="0">
                <a:solidFill>
                  <a:srgbClr val="000000"/>
                </a:solidFill>
                <a:cs typeface="Times"/>
              </a:rPr>
              <a:t>15551112222</a:t>
            </a:r>
            <a:r>
              <a:rPr lang="en-US" sz="1400" dirty="0" smtClean="0">
                <a:solidFill>
                  <a:srgbClr val="000000"/>
                </a:solidFill>
                <a:cs typeface="Times"/>
              </a:rPr>
              <a:t>, div=</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a:p>
            <a:pPr>
              <a:lnSpc>
                <a:spcPct val="90000"/>
              </a:lnSpc>
              <a:spcBef>
                <a:spcPts val="267"/>
              </a:spcBef>
            </a:pPr>
            <a:endParaRPr lang="en-US" sz="1400" dirty="0">
              <a:solidFill>
                <a:srgbClr val="000000"/>
              </a:solidFill>
              <a:cs typeface="Times"/>
            </a:endParaRPr>
          </a:p>
        </p:txBody>
      </p:sp>
      <p:sp>
        <p:nvSpPr>
          <p:cNvPr id="111" name="TextBox 110"/>
          <p:cNvSpPr txBox="1"/>
          <p:nvPr/>
        </p:nvSpPr>
        <p:spPr>
          <a:xfrm>
            <a:off x="5425714" y="46470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[4]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smtClean="0">
                <a:solidFill>
                  <a:srgbClr val="000000"/>
                </a:solidFill>
                <a:latin typeface="+mj-lt"/>
                <a:cs typeface="Times"/>
              </a:rPr>
              <a:t>sp-c</a:t>
            </a:r>
            <a:r>
              <a:rPr lang="nb-NO" sz="1400" b="1" dirty="0" smtClean="0">
                <a:solidFill>
                  <a:srgbClr val="000000"/>
                </a:solidFill>
                <a:latin typeface="+mj-lt"/>
                <a:cs typeface="Times"/>
              </a:rPr>
              <a:t>.com</a:t>
            </a:r>
            <a:endParaRPr lang="nb-NO" sz="1400" b="1" dirty="0">
              <a:solidFill>
                <a:srgbClr val="000000"/>
              </a:solidFill>
              <a:latin typeface="+mj-lt"/>
              <a:cs typeface="Times"/>
            </a:endParaRPr>
          </a:p>
        </p:txBody>
      </p:sp>
      <p:sp>
        <p:nvSpPr>
          <p:cNvPr id="125" name="TextBox 124"/>
          <p:cNvSpPr txBox="1"/>
          <p:nvPr/>
        </p:nvSpPr>
        <p:spPr>
          <a:xfrm>
            <a:off x="2260600" y="3781604"/>
            <a:ext cx="184666" cy="369332"/>
          </a:xfrm>
          <a:prstGeom prst="rect">
            <a:avLst/>
          </a:prstGeom>
          <a:noFill/>
        </p:spPr>
        <p:txBody>
          <a:bodyPr wrap="none" rtlCol="0">
            <a:spAutoFit/>
          </a:bodyPr>
          <a:lstStyle/>
          <a:p>
            <a:r>
              <a:rPr lang="en-US" dirty="0"/>
              <a:t> </a:t>
            </a:r>
          </a:p>
        </p:txBody>
      </p:sp>
      <p:sp>
        <p:nvSpPr>
          <p:cNvPr id="126" name="TextBox 125"/>
          <p:cNvSpPr txBox="1"/>
          <p:nvPr/>
        </p:nvSpPr>
        <p:spPr>
          <a:xfrm>
            <a:off x="3175000" y="3543300"/>
            <a:ext cx="1763524" cy="338554"/>
          </a:xfrm>
          <a:prstGeom prst="rect">
            <a:avLst/>
          </a:prstGeom>
          <a:noFill/>
        </p:spPr>
        <p:txBody>
          <a:bodyPr wrap="none" rtlCol="0">
            <a:spAutoFit/>
          </a:bodyPr>
          <a:lstStyle/>
          <a:p>
            <a:r>
              <a:rPr lang="en-US" sz="1600" dirty="0" smtClean="0"/>
              <a:t>PBX retargeting TN</a:t>
            </a:r>
            <a:endParaRPr lang="en-US" sz="1600" dirty="0"/>
          </a:p>
        </p:txBody>
      </p:sp>
      <p:sp>
        <p:nvSpPr>
          <p:cNvPr id="128" name="TextBox 127"/>
          <p:cNvSpPr txBox="1"/>
          <p:nvPr/>
        </p:nvSpPr>
        <p:spPr>
          <a:xfrm>
            <a:off x="5689600" y="3314700"/>
            <a:ext cx="184666" cy="369332"/>
          </a:xfrm>
          <a:prstGeom prst="rect">
            <a:avLst/>
          </a:prstGeom>
          <a:noFill/>
        </p:spPr>
        <p:txBody>
          <a:bodyPr wrap="none" rtlCol="0">
            <a:spAutoFit/>
          </a:bodyPr>
          <a:lstStyle/>
          <a:p>
            <a:r>
              <a:rPr lang="en-US" dirty="0" smtClean="0"/>
              <a:t> </a:t>
            </a:r>
            <a:endParaRPr lang="en-US" dirty="0"/>
          </a:p>
        </p:txBody>
      </p:sp>
      <p:sp>
        <p:nvSpPr>
          <p:cNvPr id="130" name="TextBox 129"/>
          <p:cNvSpPr txBox="1"/>
          <p:nvPr/>
        </p:nvSpPr>
        <p:spPr>
          <a:xfrm>
            <a:off x="5702300" y="3517900"/>
            <a:ext cx="184666" cy="369332"/>
          </a:xfrm>
          <a:prstGeom prst="rect">
            <a:avLst/>
          </a:prstGeom>
          <a:noFill/>
        </p:spPr>
        <p:txBody>
          <a:bodyPr wrap="none" rtlCol="0">
            <a:spAutoFit/>
          </a:bodyPr>
          <a:lstStyle/>
          <a:p>
            <a:r>
              <a:rPr lang="en-US" dirty="0" smtClean="0"/>
              <a:t> </a:t>
            </a:r>
            <a:endParaRPr lang="en-US" dirty="0"/>
          </a:p>
        </p:txBody>
      </p:sp>
      <p:cxnSp>
        <p:nvCxnSpPr>
          <p:cNvPr id="131" name="Straight Arrow Connector 130"/>
          <p:cNvCxnSpPr>
            <a:stCxn id="126" idx="3"/>
            <a:endCxn id="132" idx="1"/>
          </p:cNvCxnSpPr>
          <p:nvPr/>
        </p:nvCxnSpPr>
        <p:spPr>
          <a:xfrm>
            <a:off x="4938524" y="3712577"/>
            <a:ext cx="2694176" cy="26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132" name="TextBox 131"/>
          <p:cNvSpPr txBox="1"/>
          <p:nvPr/>
        </p:nvSpPr>
        <p:spPr>
          <a:xfrm>
            <a:off x="7632700" y="3530600"/>
            <a:ext cx="184666" cy="369332"/>
          </a:xfrm>
          <a:prstGeom prst="rect">
            <a:avLst/>
          </a:prstGeom>
          <a:noFill/>
        </p:spPr>
        <p:txBody>
          <a:bodyPr wrap="none" rtlCol="0">
            <a:spAutoFit/>
          </a:bodyPr>
          <a:lstStyle/>
          <a:p>
            <a:r>
              <a:rPr lang="en-US" dirty="0" smtClean="0"/>
              <a:t> </a:t>
            </a:r>
            <a:endParaRPr lang="en-US" dirty="0"/>
          </a:p>
        </p:txBody>
      </p:sp>
      <p:sp>
        <p:nvSpPr>
          <p:cNvPr id="57" name="Title 2"/>
          <p:cNvSpPr>
            <a:spLocks noGrp="1"/>
          </p:cNvSpPr>
          <p:nvPr>
            <p:ph type="title"/>
          </p:nvPr>
        </p:nvSpPr>
        <p:spPr>
          <a:xfrm>
            <a:off x="177800" y="-3175"/>
            <a:ext cx="11760200" cy="663575"/>
          </a:xfrm>
        </p:spPr>
        <p:txBody>
          <a:bodyPr>
            <a:normAutofit/>
          </a:bodyPr>
          <a:lstStyle/>
          <a:p>
            <a:r>
              <a:rPr lang="en-US" sz="2000" dirty="0" smtClean="0"/>
              <a:t>Use-case 5</a:t>
            </a:r>
            <a:r>
              <a:rPr lang="en-US" sz="1800" dirty="0" smtClean="0"/>
              <a:t>: </a:t>
            </a:r>
            <a:r>
              <a:rPr lang="en-US" sz="1800" dirty="0"/>
              <a:t>Transfer (Consultative T2)</a:t>
            </a:r>
            <a:endParaRPr lang="en-US" sz="2000" i="1" dirty="0"/>
          </a:p>
        </p:txBody>
      </p:sp>
    </p:spTree>
    <p:extLst>
      <p:ext uri="{BB962C8B-B14F-4D97-AF65-F5344CB8AC3E}">
        <p14:creationId xmlns:p14="http://schemas.microsoft.com/office/powerpoint/2010/main" val="1786412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603810" y="12420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a:solidFill>
                  <a:srgbClr val="000000"/>
                </a:solidFill>
                <a:cs typeface="Times"/>
              </a:rPr>
              <a:t>sp-b.com</a:t>
            </a:r>
          </a:p>
          <a:p>
            <a:pPr>
              <a:lnSpc>
                <a:spcPct val="90000"/>
              </a:lnSpc>
              <a:spcBef>
                <a:spcPts val="267"/>
              </a:spcBef>
            </a:pPr>
            <a:r>
              <a:rPr lang="en-US" sz="1400" dirty="0">
                <a:solidFill>
                  <a:srgbClr val="000000"/>
                </a:solidFill>
                <a:cs typeface="Times"/>
              </a:rPr>
              <a:t>From: </a:t>
            </a:r>
            <a:r>
              <a:rPr lang="en-US" sz="1400" dirty="0" smtClean="0">
                <a:solidFill>
                  <a:srgbClr val="000000"/>
                </a:solidFill>
                <a:cs typeface="Times"/>
              </a:rPr>
              <a:t>sip:</a:t>
            </a:r>
            <a:r>
              <a:rPr lang="tr-TR" sz="1400" dirty="0">
                <a:solidFill>
                  <a:srgbClr val="000000"/>
                </a:solidFill>
                <a:cs typeface="Times"/>
              </a:rPr>
              <a:t>+12125557777</a:t>
            </a:r>
            <a:r>
              <a:rPr lang="en-US" sz="1400" dirty="0" smtClean="0">
                <a:solidFill>
                  <a:srgbClr val="000000"/>
                </a:solidFill>
                <a:cs typeface="Times"/>
              </a:rPr>
              <a:t>@</a:t>
            </a:r>
            <a:r>
              <a:rPr lang="en-US" sz="1400" dirty="0">
                <a:solidFill>
                  <a:srgbClr val="000000"/>
                </a:solidFill>
                <a:cs typeface="Times"/>
              </a:rPr>
              <a:t>sp-a.com</a:t>
            </a:r>
          </a:p>
          <a:p>
            <a:pPr>
              <a:lnSpc>
                <a:spcPct val="90000"/>
              </a:lnSpc>
              <a:spcBef>
                <a:spcPts val="267"/>
              </a:spcBef>
            </a:pPr>
            <a:r>
              <a:rPr lang="en-US" sz="1400" dirty="0">
                <a:solidFill>
                  <a:srgbClr val="000000"/>
                </a:solidFill>
                <a:cs typeface="Times"/>
              </a:rPr>
              <a:t>PAID: sip</a:t>
            </a:r>
            <a:r>
              <a:rPr lang="en-US" sz="1400" dirty="0">
                <a:solidFill>
                  <a:srgbClr val="000000"/>
                </a:solidFill>
                <a:cs typeface="Times"/>
              </a:rPr>
              <a:t>:+12125557777@</a:t>
            </a:r>
            <a:r>
              <a:rPr lang="en-US" sz="1400" dirty="0">
                <a:solidFill>
                  <a:srgbClr val="000000"/>
                </a:solidFill>
                <a:cs typeface="Times"/>
              </a:rPr>
              <a:t>sp-a.com</a:t>
            </a:r>
          </a:p>
          <a:p>
            <a:pPr>
              <a:lnSpc>
                <a:spcPct val="90000"/>
              </a:lnSpc>
              <a:spcBef>
                <a:spcPts val="267"/>
              </a:spcBef>
            </a:pPr>
            <a:r>
              <a:rPr lang="en-US" sz="1400" dirty="0">
                <a:solidFill>
                  <a:srgbClr val="000000"/>
                </a:solidFill>
                <a:cs typeface="Times"/>
              </a:rPr>
              <a:t>Identity: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grpSp>
        <p:nvGrpSpPr>
          <p:cNvPr id="64" name="Group 63"/>
          <p:cNvGrpSpPr/>
          <p:nvPr/>
        </p:nvGrpSpPr>
        <p:grpSpPr>
          <a:xfrm>
            <a:off x="444500" y="1069871"/>
            <a:ext cx="4991100" cy="360355"/>
            <a:chOff x="812800" y="1519768"/>
            <a:chExt cx="1865690" cy="270266"/>
          </a:xfrm>
        </p:grpSpPr>
        <p:cxnSp>
          <p:nvCxnSpPr>
            <p:cNvPr id="65" name="Straight Arrow Connector 64"/>
            <p:cNvCxnSpPr>
              <a:stCxn id="66" idx="1"/>
              <a:endCxn id="67" idx="3"/>
            </p:cNvCxnSpPr>
            <p:nvPr/>
          </p:nvCxnSpPr>
          <p:spPr bwMode="auto">
            <a:xfrm>
              <a:off x="812800" y="1654901"/>
              <a:ext cx="1865690" cy="0"/>
            </a:xfrm>
            <a:prstGeom prst="straightConnector1">
              <a:avLst/>
            </a:prstGeom>
            <a:ln>
              <a:solidFill>
                <a:schemeClr val="tx1"/>
              </a:solidFill>
              <a:tailEnd type="arrow"/>
            </a:ln>
          </p:spPr>
        </p:cxnSp>
        <p:sp>
          <p:nvSpPr>
            <p:cNvPr id="66" name="TextBox 65"/>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67" name="TextBox 66"/>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68" name="TextBox 67"/>
          <p:cNvSpPr txBox="1"/>
          <p:nvPr/>
        </p:nvSpPr>
        <p:spPr>
          <a:xfrm>
            <a:off x="447314" y="925918"/>
            <a:ext cx="36293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en-US" sz="1400" b="1" dirty="0">
                <a:solidFill>
                  <a:srgbClr val="000000"/>
                </a:solidFill>
                <a:latin typeface="+mj-lt"/>
                <a:cs typeface="Times"/>
              </a:rPr>
              <a:t>sp-b.com</a:t>
            </a:r>
          </a:p>
        </p:txBody>
      </p:sp>
      <p:grpSp>
        <p:nvGrpSpPr>
          <p:cNvPr id="99" name="Group 98"/>
          <p:cNvGrpSpPr/>
          <p:nvPr/>
        </p:nvGrpSpPr>
        <p:grpSpPr>
          <a:xfrm>
            <a:off x="165100" y="596900"/>
            <a:ext cx="582349" cy="6146799"/>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596900"/>
            <a:ext cx="582349" cy="6121399"/>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SP-b</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76" name="Group 75"/>
          <p:cNvGrpSpPr/>
          <p:nvPr/>
        </p:nvGrpSpPr>
        <p:grpSpPr>
          <a:xfrm>
            <a:off x="5422900" y="1171471"/>
            <a:ext cx="42545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1" name="Group 80"/>
          <p:cNvGrpSpPr/>
          <p:nvPr/>
        </p:nvGrpSpPr>
        <p:grpSpPr>
          <a:xfrm>
            <a:off x="9385300" y="520701"/>
            <a:ext cx="582349" cy="3873499"/>
            <a:chOff x="515715" y="837647"/>
            <a:chExt cx="436762" cy="3825755"/>
          </a:xfrm>
        </p:grpSpPr>
        <p:sp>
          <p:nvSpPr>
            <p:cNvPr id="82" name="Rounded Rectangle 81"/>
            <p:cNvSpPr/>
            <p:nvPr/>
          </p:nvSpPr>
          <p:spPr bwMode="auto">
            <a:xfrm>
              <a:off x="515715" y="837647"/>
              <a:ext cx="436762" cy="31019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147843"/>
              <a:ext cx="0" cy="3515559"/>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6" name="Group 85"/>
          <p:cNvGrpSpPr/>
          <p:nvPr/>
        </p:nvGrpSpPr>
        <p:grpSpPr>
          <a:xfrm flipH="1">
            <a:off x="5422900" y="2733571"/>
            <a:ext cx="42545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42" name="Group 41"/>
          <p:cNvGrpSpPr/>
          <p:nvPr/>
        </p:nvGrpSpPr>
        <p:grpSpPr>
          <a:xfrm>
            <a:off x="11417300" y="2743200"/>
            <a:ext cx="582349" cy="3975099"/>
            <a:chOff x="515715" y="868010"/>
            <a:chExt cx="436762" cy="3795392"/>
          </a:xfrm>
        </p:grpSpPr>
        <p:sp>
          <p:nvSpPr>
            <p:cNvPr id="43" name="Rounded Rectangle 42"/>
            <p:cNvSpPr/>
            <p:nvPr/>
          </p:nvSpPr>
          <p:spPr bwMode="auto">
            <a:xfrm>
              <a:off x="515715" y="868010"/>
              <a:ext cx="436762" cy="30314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SP-c</a:t>
              </a:r>
            </a:p>
            <a:p>
              <a:pPr algn="ctr"/>
              <a:endParaRPr lang="en-US" sz="1600" b="1" dirty="0">
                <a:sym typeface="Arial" pitchFamily="-107" charset="0"/>
              </a:endParaRPr>
            </a:p>
          </p:txBody>
        </p:sp>
        <p:cxnSp>
          <p:nvCxnSpPr>
            <p:cNvPr id="44" name="Straight Connector 43"/>
            <p:cNvCxnSpPr>
              <a:stCxn id="43" idx="2"/>
              <a:endCxn id="45" idx="2"/>
            </p:cNvCxnSpPr>
            <p:nvPr/>
          </p:nvCxnSpPr>
          <p:spPr bwMode="auto">
            <a:xfrm>
              <a:off x="734096" y="1171156"/>
              <a:ext cx="0" cy="3492246"/>
            </a:xfrm>
            <a:prstGeom prst="line">
              <a:avLst/>
            </a:prstGeom>
            <a:ln>
              <a:solidFill>
                <a:schemeClr val="tx1"/>
              </a:solidFill>
              <a:tailEnd type="none" w="med" len="lg"/>
            </a:ln>
          </p:spPr>
        </p:cxnSp>
        <p:sp>
          <p:nvSpPr>
            <p:cNvPr id="45" name="TextBox 44"/>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33" name="Group 32"/>
          <p:cNvGrpSpPr/>
          <p:nvPr/>
        </p:nvGrpSpPr>
        <p:grpSpPr>
          <a:xfrm>
            <a:off x="5435600" y="4790971"/>
            <a:ext cx="6286500" cy="360355"/>
            <a:chOff x="812800" y="1519768"/>
            <a:chExt cx="1865690" cy="270266"/>
          </a:xfrm>
        </p:grpSpPr>
        <p:cxnSp>
          <p:nvCxnSpPr>
            <p:cNvPr id="34" name="Straight Arrow Connector 33"/>
            <p:cNvCxnSpPr>
              <a:stCxn id="35" idx="1"/>
              <a:endCxn id="36" idx="3"/>
            </p:cNvCxnSpPr>
            <p:nvPr/>
          </p:nvCxnSpPr>
          <p:spPr bwMode="auto">
            <a:xfrm>
              <a:off x="812800" y="1654901"/>
              <a:ext cx="1865690" cy="0"/>
            </a:xfrm>
            <a:prstGeom prst="straightConnector1">
              <a:avLst/>
            </a:prstGeom>
            <a:ln>
              <a:solidFill>
                <a:schemeClr val="tx1"/>
              </a:solidFill>
              <a:tailEnd type="arrow"/>
            </a:ln>
          </p:spPr>
        </p:cxnSp>
        <p:sp>
          <p:nvSpPr>
            <p:cNvPr id="35" name="TextBox 34"/>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36" name="TextBox 35"/>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58" name="TextBox 57"/>
          <p:cNvSpPr txBox="1"/>
          <p:nvPr/>
        </p:nvSpPr>
        <p:spPr>
          <a:xfrm>
            <a:off x="5435600" y="3492500"/>
            <a:ext cx="184666" cy="369332"/>
          </a:xfrm>
          <a:prstGeom prst="rect">
            <a:avLst/>
          </a:prstGeom>
          <a:noFill/>
        </p:spPr>
        <p:txBody>
          <a:bodyPr wrap="none" rtlCol="0">
            <a:spAutoFit/>
          </a:bodyPr>
          <a:lstStyle/>
          <a:p>
            <a:r>
              <a:rPr lang="en-US" dirty="0"/>
              <a:t> </a:t>
            </a:r>
          </a:p>
        </p:txBody>
      </p:sp>
      <p:sp>
        <p:nvSpPr>
          <p:cNvPr id="54" name="TextBox 53"/>
          <p:cNvSpPr txBox="1"/>
          <p:nvPr/>
        </p:nvSpPr>
        <p:spPr>
          <a:xfrm>
            <a:off x="5518710" y="1369005"/>
            <a:ext cx="4361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Bborder1.pbx.us</a:t>
            </a:r>
          </a:p>
          <a:p>
            <a:pPr>
              <a:lnSpc>
                <a:spcPct val="90000"/>
              </a:lnSpc>
              <a:spcBef>
                <a:spcPts val="267"/>
              </a:spcBef>
            </a:pPr>
            <a:r>
              <a:rPr lang="en-US" sz="1400" dirty="0" smtClean="0">
                <a:solidFill>
                  <a:srgbClr val="000000"/>
                </a:solidFill>
                <a:cs typeface="Times"/>
              </a:rPr>
              <a:t>From</a:t>
            </a:r>
            <a:r>
              <a:rPr lang="en-US" sz="1400" dirty="0">
                <a:solidFill>
                  <a:srgbClr val="000000"/>
                </a:solidFill>
                <a:cs typeface="Times"/>
              </a:rPr>
              <a:t>: </a:t>
            </a:r>
            <a:r>
              <a:rPr lang="en-US" sz="1400" dirty="0" smtClean="0">
                <a:solidFill>
                  <a:srgbClr val="000000"/>
                </a:solidFill>
                <a:cs typeface="Times"/>
              </a:rPr>
              <a:t>sip:</a:t>
            </a:r>
            <a:r>
              <a:rPr lang="tr-TR" sz="1400" dirty="0">
                <a:solidFill>
                  <a:srgbClr val="000000"/>
                </a:solidFill>
                <a:cs typeface="Times"/>
              </a:rPr>
              <a:t>+12125557777</a:t>
            </a:r>
            <a:r>
              <a:rPr lang="en-US" sz="1400" dirty="0">
                <a:solidFill>
                  <a:srgbClr val="000000"/>
                </a:solidFill>
                <a:cs typeface="Times"/>
              </a:rPr>
              <a:t>@Bborder1.</a:t>
            </a:r>
            <a:r>
              <a:rPr lang="en-US" sz="1400" dirty="0" smtClean="0">
                <a:solidFill>
                  <a:srgbClr val="000000"/>
                </a:solidFill>
                <a:cs typeface="Times"/>
              </a:rPr>
              <a:t>pbx.us</a:t>
            </a:r>
          </a:p>
          <a:p>
            <a:pPr>
              <a:lnSpc>
                <a:spcPct val="90000"/>
              </a:lnSpc>
              <a:spcBef>
                <a:spcPts val="267"/>
              </a:spcBef>
            </a:pPr>
            <a:r>
              <a:rPr lang="en-US" sz="1400" dirty="0" smtClean="0">
                <a:solidFill>
                  <a:srgbClr val="000000"/>
                </a:solidFill>
                <a:cs typeface="Times"/>
              </a:rPr>
              <a:t>PAID</a:t>
            </a:r>
            <a:r>
              <a:rPr lang="en-US" sz="1400" dirty="0">
                <a:solidFill>
                  <a:srgbClr val="000000"/>
                </a:solidFill>
                <a:cs typeface="Times"/>
              </a:rPr>
              <a:t>: sip</a:t>
            </a:r>
            <a:r>
              <a:rPr lang="en-US" sz="1400" dirty="0">
                <a:solidFill>
                  <a:srgbClr val="000000"/>
                </a:solidFill>
                <a:cs typeface="Times"/>
              </a:rPr>
              <a:t>:+12125557777</a:t>
            </a:r>
            <a:r>
              <a:rPr lang="en-US" sz="1400" dirty="0" smtClean="0">
                <a:solidFill>
                  <a:srgbClr val="000000"/>
                </a:solidFill>
                <a:cs typeface="Times"/>
              </a:rPr>
              <a:t>@</a:t>
            </a:r>
            <a:r>
              <a:rPr lang="en-US" sz="1400" dirty="0">
                <a:solidFill>
                  <a:srgbClr val="000000"/>
                </a:solidFill>
                <a:cs typeface="Times"/>
              </a:rPr>
              <a:t>Aborder.sp.us</a:t>
            </a: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55" name="TextBox 54"/>
          <p:cNvSpPr txBox="1"/>
          <p:nvPr/>
        </p:nvSpPr>
        <p:spPr>
          <a:xfrm>
            <a:off x="5362214" y="10656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[2]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nb-NO" sz="1400" b="1" dirty="0">
                <a:solidFill>
                  <a:srgbClr val="000000"/>
                </a:solidFill>
                <a:latin typeface="+mj-lt"/>
                <a:cs typeface="Times"/>
              </a:rPr>
              <a:t>Bborder1.pbx.us</a:t>
            </a:r>
            <a:endParaRPr lang="en-US" sz="1400" b="1" dirty="0">
              <a:solidFill>
                <a:srgbClr val="000000"/>
              </a:solidFill>
              <a:latin typeface="+mj-lt"/>
              <a:cs typeface="Times"/>
            </a:endParaRPr>
          </a:p>
        </p:txBody>
      </p:sp>
      <p:sp>
        <p:nvSpPr>
          <p:cNvPr id="56" name="TextBox 55"/>
          <p:cNvSpPr txBox="1"/>
          <p:nvPr/>
        </p:nvSpPr>
        <p:spPr>
          <a:xfrm>
            <a:off x="5582210" y="2918405"/>
            <a:ext cx="47555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sip:+12125557777</a:t>
            </a:r>
            <a:r>
              <a:rPr lang="en-US" sz="1400" dirty="0" smtClean="0">
                <a:solidFill>
                  <a:srgbClr val="000000"/>
                </a:solidFill>
                <a:cs typeface="Times"/>
              </a:rPr>
              <a:t>@anonymous.invalid</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Referred-By: sip:+12124446666</a:t>
            </a:r>
            <a:r>
              <a:rPr lang="en-US" sz="1400" dirty="0" smtClean="0">
                <a:solidFill>
                  <a:srgbClr val="000000"/>
                </a:solidFill>
                <a:cs typeface="Times"/>
              </a:rPr>
              <a:t>@anonymous.invalid</a:t>
            </a:r>
            <a:endParaRPr lang="en-US" sz="1400" dirty="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61" name="TextBox 60"/>
          <p:cNvSpPr txBox="1"/>
          <p:nvPr/>
        </p:nvSpPr>
        <p:spPr>
          <a:xfrm>
            <a:off x="5425714" y="26150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[3]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a:solidFill>
                  <a:srgbClr val="000000"/>
                </a:solidFill>
                <a:latin typeface="+mj-lt"/>
                <a:cs typeface="Times"/>
              </a:rPr>
              <a:t>Aborder.sp.us</a:t>
            </a:r>
          </a:p>
        </p:txBody>
      </p:sp>
      <p:sp>
        <p:nvSpPr>
          <p:cNvPr id="109" name="TextBox 108"/>
          <p:cNvSpPr txBox="1"/>
          <p:nvPr/>
        </p:nvSpPr>
        <p:spPr>
          <a:xfrm>
            <a:off x="4660900" y="3873500"/>
            <a:ext cx="184666" cy="369332"/>
          </a:xfrm>
          <a:prstGeom prst="rect">
            <a:avLst/>
          </a:prstGeom>
          <a:noFill/>
        </p:spPr>
        <p:txBody>
          <a:bodyPr wrap="none" rtlCol="0">
            <a:spAutoFit/>
          </a:bodyPr>
          <a:lstStyle/>
          <a:p>
            <a:r>
              <a:rPr lang="en-US" dirty="0"/>
              <a:t> </a:t>
            </a:r>
          </a:p>
        </p:txBody>
      </p:sp>
      <p:sp>
        <p:nvSpPr>
          <p:cNvPr id="110" name="TextBox 109"/>
          <p:cNvSpPr txBox="1"/>
          <p:nvPr/>
        </p:nvSpPr>
        <p:spPr>
          <a:xfrm>
            <a:off x="5480610" y="4950405"/>
            <a:ext cx="6546290" cy="1362809"/>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From: sip:+12125557777</a:t>
            </a:r>
            <a:r>
              <a:rPr lang="en-US" sz="1400" dirty="0" smtClean="0">
                <a:solidFill>
                  <a:srgbClr val="000000"/>
                </a:solidFill>
                <a:cs typeface="Times"/>
              </a:rPr>
              <a:t>@anonymous.invalid</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Referred-By: sip:+12124446666</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 dest=</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 </a:t>
            </a:r>
            <a:endParaRPr lang="en-US" sz="1400" dirty="0" smtClean="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a:t>
            </a:r>
            <a:r>
              <a:rPr lang="en-US" sz="1400" dirty="0" smtClean="0">
                <a:solidFill>
                  <a:srgbClr val="000000"/>
                </a:solidFill>
                <a:cs typeface="Times"/>
              </a:rPr>
              <a:t>div PASSporT </a:t>
            </a:r>
            <a:r>
              <a:rPr lang="en-US" sz="1400" dirty="0">
                <a:solidFill>
                  <a:srgbClr val="000000"/>
                </a:solidFill>
                <a:cs typeface="Times"/>
              </a:rPr>
              <a:t>{orig=12125557777, dest</a:t>
            </a:r>
            <a:r>
              <a:rPr lang="en-US" sz="1400" dirty="0" smtClean="0">
                <a:solidFill>
                  <a:srgbClr val="000000"/>
                </a:solidFill>
                <a:cs typeface="Times"/>
              </a:rPr>
              <a:t>=</a:t>
            </a:r>
            <a:r>
              <a:rPr lang="cs-CZ" sz="1400" dirty="0" smtClean="0">
                <a:solidFill>
                  <a:srgbClr val="000000"/>
                </a:solidFill>
                <a:cs typeface="Times"/>
              </a:rPr>
              <a:t>15551112222</a:t>
            </a:r>
            <a:r>
              <a:rPr lang="en-US" sz="1400" dirty="0" smtClean="0">
                <a:solidFill>
                  <a:srgbClr val="000000"/>
                </a:solidFill>
                <a:cs typeface="Times"/>
              </a:rPr>
              <a:t>, div=</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a:p>
            <a:pPr>
              <a:lnSpc>
                <a:spcPct val="90000"/>
              </a:lnSpc>
              <a:spcBef>
                <a:spcPts val="267"/>
              </a:spcBef>
            </a:pPr>
            <a:endParaRPr lang="en-US" sz="1400" dirty="0">
              <a:solidFill>
                <a:srgbClr val="000000"/>
              </a:solidFill>
              <a:cs typeface="Times"/>
            </a:endParaRPr>
          </a:p>
        </p:txBody>
      </p:sp>
      <p:sp>
        <p:nvSpPr>
          <p:cNvPr id="111" name="TextBox 110"/>
          <p:cNvSpPr txBox="1"/>
          <p:nvPr/>
        </p:nvSpPr>
        <p:spPr>
          <a:xfrm>
            <a:off x="5425714" y="46470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[4]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smtClean="0">
                <a:solidFill>
                  <a:srgbClr val="000000"/>
                </a:solidFill>
                <a:latin typeface="+mj-lt"/>
                <a:cs typeface="Times"/>
              </a:rPr>
              <a:t>sp-c</a:t>
            </a:r>
            <a:r>
              <a:rPr lang="nb-NO" sz="1400" b="1" dirty="0" smtClean="0">
                <a:solidFill>
                  <a:srgbClr val="000000"/>
                </a:solidFill>
                <a:latin typeface="+mj-lt"/>
                <a:cs typeface="Times"/>
              </a:rPr>
              <a:t>.com</a:t>
            </a:r>
            <a:endParaRPr lang="nb-NO" sz="1400" b="1" dirty="0">
              <a:solidFill>
                <a:srgbClr val="000000"/>
              </a:solidFill>
              <a:latin typeface="+mj-lt"/>
              <a:cs typeface="Times"/>
            </a:endParaRPr>
          </a:p>
        </p:txBody>
      </p:sp>
      <p:sp>
        <p:nvSpPr>
          <p:cNvPr id="125" name="TextBox 124"/>
          <p:cNvSpPr txBox="1"/>
          <p:nvPr/>
        </p:nvSpPr>
        <p:spPr>
          <a:xfrm>
            <a:off x="2260600" y="3781604"/>
            <a:ext cx="184666" cy="369332"/>
          </a:xfrm>
          <a:prstGeom prst="rect">
            <a:avLst/>
          </a:prstGeom>
          <a:noFill/>
        </p:spPr>
        <p:txBody>
          <a:bodyPr wrap="none" rtlCol="0">
            <a:spAutoFit/>
          </a:bodyPr>
          <a:lstStyle/>
          <a:p>
            <a:r>
              <a:rPr lang="en-US" dirty="0"/>
              <a:t> </a:t>
            </a:r>
          </a:p>
        </p:txBody>
      </p:sp>
      <p:sp>
        <p:nvSpPr>
          <p:cNvPr id="126" name="TextBox 125"/>
          <p:cNvSpPr txBox="1"/>
          <p:nvPr/>
        </p:nvSpPr>
        <p:spPr>
          <a:xfrm>
            <a:off x="2794000" y="3606800"/>
            <a:ext cx="1763524" cy="338554"/>
          </a:xfrm>
          <a:prstGeom prst="rect">
            <a:avLst/>
          </a:prstGeom>
          <a:noFill/>
        </p:spPr>
        <p:txBody>
          <a:bodyPr wrap="none" rtlCol="0">
            <a:spAutoFit/>
          </a:bodyPr>
          <a:lstStyle/>
          <a:p>
            <a:r>
              <a:rPr lang="en-US" sz="1600" dirty="0" smtClean="0"/>
              <a:t>PBX retargeting TN</a:t>
            </a:r>
            <a:endParaRPr lang="en-US" sz="1600" dirty="0"/>
          </a:p>
        </p:txBody>
      </p:sp>
      <p:sp>
        <p:nvSpPr>
          <p:cNvPr id="128" name="TextBox 127"/>
          <p:cNvSpPr txBox="1"/>
          <p:nvPr/>
        </p:nvSpPr>
        <p:spPr>
          <a:xfrm>
            <a:off x="5689600" y="3314700"/>
            <a:ext cx="184666" cy="369332"/>
          </a:xfrm>
          <a:prstGeom prst="rect">
            <a:avLst/>
          </a:prstGeom>
          <a:noFill/>
        </p:spPr>
        <p:txBody>
          <a:bodyPr wrap="none" rtlCol="0">
            <a:spAutoFit/>
          </a:bodyPr>
          <a:lstStyle/>
          <a:p>
            <a:r>
              <a:rPr lang="en-US" dirty="0" smtClean="0"/>
              <a:t> </a:t>
            </a:r>
            <a:endParaRPr lang="en-US" dirty="0"/>
          </a:p>
        </p:txBody>
      </p:sp>
      <p:sp>
        <p:nvSpPr>
          <p:cNvPr id="130" name="TextBox 129"/>
          <p:cNvSpPr txBox="1"/>
          <p:nvPr/>
        </p:nvSpPr>
        <p:spPr>
          <a:xfrm>
            <a:off x="5702300" y="3517900"/>
            <a:ext cx="184666" cy="369332"/>
          </a:xfrm>
          <a:prstGeom prst="rect">
            <a:avLst/>
          </a:prstGeom>
          <a:noFill/>
        </p:spPr>
        <p:txBody>
          <a:bodyPr wrap="none" rtlCol="0">
            <a:spAutoFit/>
          </a:bodyPr>
          <a:lstStyle/>
          <a:p>
            <a:r>
              <a:rPr lang="en-US" dirty="0" smtClean="0"/>
              <a:t> </a:t>
            </a:r>
            <a:endParaRPr lang="en-US" dirty="0"/>
          </a:p>
        </p:txBody>
      </p:sp>
      <p:cxnSp>
        <p:nvCxnSpPr>
          <p:cNvPr id="131" name="Straight Arrow Connector 130"/>
          <p:cNvCxnSpPr>
            <a:stCxn id="126" idx="3"/>
            <a:endCxn id="132" idx="1"/>
          </p:cNvCxnSpPr>
          <p:nvPr/>
        </p:nvCxnSpPr>
        <p:spPr>
          <a:xfrm>
            <a:off x="4557524" y="3776077"/>
            <a:ext cx="3075176" cy="1677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132" name="TextBox 131"/>
          <p:cNvSpPr txBox="1"/>
          <p:nvPr/>
        </p:nvSpPr>
        <p:spPr>
          <a:xfrm>
            <a:off x="7632700" y="3759200"/>
            <a:ext cx="184666" cy="369332"/>
          </a:xfrm>
          <a:prstGeom prst="rect">
            <a:avLst/>
          </a:prstGeom>
          <a:noFill/>
        </p:spPr>
        <p:txBody>
          <a:bodyPr wrap="none" rtlCol="0">
            <a:spAutoFit/>
          </a:bodyPr>
          <a:lstStyle/>
          <a:p>
            <a:r>
              <a:rPr lang="en-US" dirty="0" smtClean="0"/>
              <a:t> </a:t>
            </a:r>
            <a:endParaRPr lang="en-US" dirty="0"/>
          </a:p>
        </p:txBody>
      </p:sp>
      <p:cxnSp>
        <p:nvCxnSpPr>
          <p:cNvPr id="59" name="Straight Arrow Connector 58"/>
          <p:cNvCxnSpPr>
            <a:stCxn id="126" idx="3"/>
            <a:endCxn id="60" idx="1"/>
          </p:cNvCxnSpPr>
          <p:nvPr/>
        </p:nvCxnSpPr>
        <p:spPr>
          <a:xfrm flipV="1">
            <a:off x="4557524" y="3486666"/>
            <a:ext cx="1081276" cy="289411"/>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5638800" y="3302000"/>
            <a:ext cx="184666" cy="369332"/>
          </a:xfrm>
          <a:prstGeom prst="rect">
            <a:avLst/>
          </a:prstGeom>
          <a:noFill/>
        </p:spPr>
        <p:txBody>
          <a:bodyPr wrap="none" rtlCol="0">
            <a:spAutoFit/>
          </a:bodyPr>
          <a:lstStyle/>
          <a:p>
            <a:r>
              <a:rPr lang="en-US" dirty="0" smtClean="0"/>
              <a:t> </a:t>
            </a:r>
            <a:endParaRPr lang="en-US" dirty="0"/>
          </a:p>
        </p:txBody>
      </p:sp>
      <p:sp>
        <p:nvSpPr>
          <p:cNvPr id="57" name="Title 2"/>
          <p:cNvSpPr>
            <a:spLocks noGrp="1"/>
          </p:cNvSpPr>
          <p:nvPr>
            <p:ph type="title"/>
          </p:nvPr>
        </p:nvSpPr>
        <p:spPr>
          <a:xfrm>
            <a:off x="406400" y="-3175"/>
            <a:ext cx="6794500" cy="663575"/>
          </a:xfrm>
        </p:spPr>
        <p:txBody>
          <a:bodyPr>
            <a:normAutofit/>
          </a:bodyPr>
          <a:lstStyle/>
          <a:p>
            <a:r>
              <a:rPr lang="en-US" sz="2000" dirty="0" smtClean="0"/>
              <a:t>Use-case 6</a:t>
            </a:r>
            <a:r>
              <a:rPr lang="en-US" sz="1800" dirty="0" smtClean="0"/>
              <a:t>: </a:t>
            </a:r>
            <a:r>
              <a:rPr lang="en-US" sz="1800" dirty="0"/>
              <a:t>Transfer (Blind – </a:t>
            </a:r>
            <a:r>
              <a:rPr lang="en-US" sz="1800" dirty="0" smtClean="0"/>
              <a:t>transfer-control user is private</a:t>
            </a:r>
            <a:r>
              <a:rPr lang="en-US" sz="1800" dirty="0" smtClean="0"/>
              <a:t>)</a:t>
            </a:r>
            <a:endParaRPr lang="en-US" sz="2000" i="1" dirty="0"/>
          </a:p>
        </p:txBody>
      </p:sp>
    </p:spTree>
    <p:extLst>
      <p:ext uri="{BB962C8B-B14F-4D97-AF65-F5344CB8AC3E}">
        <p14:creationId xmlns:p14="http://schemas.microsoft.com/office/powerpoint/2010/main" val="3777120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603810" y="1242005"/>
            <a:ext cx="4361890" cy="1362809"/>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a:solidFill>
                  <a:srgbClr val="000000"/>
                </a:solidFill>
                <a:cs typeface="Times"/>
              </a:rPr>
              <a:t>sp-b.com</a:t>
            </a:r>
          </a:p>
          <a:p>
            <a:pPr>
              <a:lnSpc>
                <a:spcPct val="90000"/>
              </a:lnSpc>
              <a:spcBef>
                <a:spcPts val="267"/>
              </a:spcBef>
            </a:pPr>
            <a:r>
              <a:rPr lang="en-US" sz="1400" dirty="0">
                <a:solidFill>
                  <a:srgbClr val="000000"/>
                </a:solidFill>
                <a:cs typeface="Times"/>
              </a:rPr>
              <a:t>From: </a:t>
            </a:r>
            <a:r>
              <a:rPr lang="en-US" sz="1400" dirty="0" smtClean="0">
                <a:solidFill>
                  <a:srgbClr val="000000"/>
                </a:solidFill>
                <a:cs typeface="Times"/>
              </a:rPr>
              <a:t>sip:</a:t>
            </a:r>
            <a:r>
              <a:rPr lang="tr-TR" sz="1400" dirty="0" smtClean="0">
                <a:solidFill>
                  <a:srgbClr val="000000"/>
                </a:solidFill>
                <a:cs typeface="Times"/>
              </a:rPr>
              <a:t>anonymous</a:t>
            </a:r>
            <a:r>
              <a:rPr lang="en-US" sz="1400" dirty="0" smtClean="0">
                <a:solidFill>
                  <a:srgbClr val="000000"/>
                </a:solidFill>
                <a:cs typeface="Times"/>
              </a:rPr>
              <a:t>@</a:t>
            </a:r>
            <a:r>
              <a:rPr lang="en-US" sz="1400" dirty="0" err="1" smtClean="0">
                <a:solidFill>
                  <a:srgbClr val="000000"/>
                </a:solidFill>
                <a:cs typeface="Times"/>
              </a:rPr>
              <a:t>anonymous.invalid</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PAID: sip</a:t>
            </a:r>
            <a:r>
              <a:rPr lang="en-US" sz="1400" dirty="0">
                <a:solidFill>
                  <a:srgbClr val="000000"/>
                </a:solidFill>
                <a:cs typeface="Times"/>
              </a:rPr>
              <a:t>:+12125557777@</a:t>
            </a:r>
            <a:r>
              <a:rPr lang="en-US" sz="1400" dirty="0">
                <a:solidFill>
                  <a:srgbClr val="000000"/>
                </a:solidFill>
                <a:cs typeface="Times"/>
              </a:rPr>
              <a:t>sp-</a:t>
            </a:r>
            <a:r>
              <a:rPr lang="en-US" sz="1400" dirty="0" smtClean="0">
                <a:solidFill>
                  <a:srgbClr val="000000"/>
                </a:solidFill>
                <a:cs typeface="Times"/>
              </a:rPr>
              <a:t>a.com</a:t>
            </a:r>
          </a:p>
          <a:p>
            <a:pPr>
              <a:lnSpc>
                <a:spcPct val="90000"/>
              </a:lnSpc>
              <a:spcBef>
                <a:spcPts val="267"/>
              </a:spcBef>
            </a:pPr>
            <a:r>
              <a:rPr lang="en-US" sz="1400" dirty="0" smtClean="0">
                <a:solidFill>
                  <a:srgbClr val="000000"/>
                </a:solidFill>
                <a:cs typeface="Times"/>
              </a:rPr>
              <a:t>Privacy: id</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Identity: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grpSp>
        <p:nvGrpSpPr>
          <p:cNvPr id="64" name="Group 63"/>
          <p:cNvGrpSpPr/>
          <p:nvPr/>
        </p:nvGrpSpPr>
        <p:grpSpPr>
          <a:xfrm>
            <a:off x="444500" y="1069871"/>
            <a:ext cx="4991100" cy="360355"/>
            <a:chOff x="812800" y="1519768"/>
            <a:chExt cx="1865690" cy="270266"/>
          </a:xfrm>
        </p:grpSpPr>
        <p:cxnSp>
          <p:nvCxnSpPr>
            <p:cNvPr id="65" name="Straight Arrow Connector 64"/>
            <p:cNvCxnSpPr>
              <a:stCxn id="66" idx="1"/>
              <a:endCxn id="67" idx="3"/>
            </p:cNvCxnSpPr>
            <p:nvPr/>
          </p:nvCxnSpPr>
          <p:spPr bwMode="auto">
            <a:xfrm>
              <a:off x="812800" y="1654901"/>
              <a:ext cx="1865690" cy="0"/>
            </a:xfrm>
            <a:prstGeom prst="straightConnector1">
              <a:avLst/>
            </a:prstGeom>
            <a:ln>
              <a:solidFill>
                <a:schemeClr val="tx1"/>
              </a:solidFill>
              <a:tailEnd type="arrow"/>
            </a:ln>
          </p:spPr>
        </p:cxnSp>
        <p:sp>
          <p:nvSpPr>
            <p:cNvPr id="66" name="TextBox 65"/>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67" name="TextBox 66"/>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68" name="TextBox 67"/>
          <p:cNvSpPr txBox="1"/>
          <p:nvPr/>
        </p:nvSpPr>
        <p:spPr>
          <a:xfrm>
            <a:off x="447314" y="925918"/>
            <a:ext cx="36293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en-US" sz="1400" b="1" dirty="0">
                <a:solidFill>
                  <a:srgbClr val="000000"/>
                </a:solidFill>
                <a:latin typeface="+mj-lt"/>
                <a:cs typeface="Times"/>
              </a:rPr>
              <a:t>sp-b.com</a:t>
            </a:r>
          </a:p>
        </p:txBody>
      </p:sp>
      <p:grpSp>
        <p:nvGrpSpPr>
          <p:cNvPr id="99" name="Group 98"/>
          <p:cNvGrpSpPr/>
          <p:nvPr/>
        </p:nvGrpSpPr>
        <p:grpSpPr>
          <a:xfrm>
            <a:off x="165100" y="596900"/>
            <a:ext cx="582349" cy="6146799"/>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596900"/>
            <a:ext cx="582349" cy="6121399"/>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SP-b</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76" name="Group 75"/>
          <p:cNvGrpSpPr/>
          <p:nvPr/>
        </p:nvGrpSpPr>
        <p:grpSpPr>
          <a:xfrm>
            <a:off x="5422900" y="1171471"/>
            <a:ext cx="42545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1" name="Group 80"/>
          <p:cNvGrpSpPr/>
          <p:nvPr/>
        </p:nvGrpSpPr>
        <p:grpSpPr>
          <a:xfrm>
            <a:off x="9385300" y="520701"/>
            <a:ext cx="582349" cy="3873499"/>
            <a:chOff x="515715" y="837647"/>
            <a:chExt cx="436762" cy="3825755"/>
          </a:xfrm>
        </p:grpSpPr>
        <p:sp>
          <p:nvSpPr>
            <p:cNvPr id="82" name="Rounded Rectangle 81"/>
            <p:cNvSpPr/>
            <p:nvPr/>
          </p:nvSpPr>
          <p:spPr bwMode="auto">
            <a:xfrm>
              <a:off x="515715" y="837647"/>
              <a:ext cx="436762" cy="31019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147843"/>
              <a:ext cx="0" cy="3515559"/>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86" name="Group 85"/>
          <p:cNvGrpSpPr/>
          <p:nvPr/>
        </p:nvGrpSpPr>
        <p:grpSpPr>
          <a:xfrm flipH="1">
            <a:off x="5422900" y="2962171"/>
            <a:ext cx="42545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42" name="Group 41"/>
          <p:cNvGrpSpPr/>
          <p:nvPr/>
        </p:nvGrpSpPr>
        <p:grpSpPr>
          <a:xfrm>
            <a:off x="11417300" y="2743200"/>
            <a:ext cx="582349" cy="3975099"/>
            <a:chOff x="515715" y="868010"/>
            <a:chExt cx="436762" cy="3795392"/>
          </a:xfrm>
        </p:grpSpPr>
        <p:sp>
          <p:nvSpPr>
            <p:cNvPr id="43" name="Rounded Rectangle 42"/>
            <p:cNvSpPr/>
            <p:nvPr/>
          </p:nvSpPr>
          <p:spPr bwMode="auto">
            <a:xfrm>
              <a:off x="515715" y="868010"/>
              <a:ext cx="436762" cy="30314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SP-c</a:t>
              </a:r>
            </a:p>
            <a:p>
              <a:pPr algn="ctr"/>
              <a:endParaRPr lang="en-US" sz="1600" b="1" dirty="0">
                <a:sym typeface="Arial" pitchFamily="-107" charset="0"/>
              </a:endParaRPr>
            </a:p>
          </p:txBody>
        </p:sp>
        <p:cxnSp>
          <p:nvCxnSpPr>
            <p:cNvPr id="44" name="Straight Connector 43"/>
            <p:cNvCxnSpPr>
              <a:stCxn id="43" idx="2"/>
              <a:endCxn id="45" idx="2"/>
            </p:cNvCxnSpPr>
            <p:nvPr/>
          </p:nvCxnSpPr>
          <p:spPr bwMode="auto">
            <a:xfrm>
              <a:off x="734096" y="1171156"/>
              <a:ext cx="0" cy="3492246"/>
            </a:xfrm>
            <a:prstGeom prst="line">
              <a:avLst/>
            </a:prstGeom>
            <a:ln>
              <a:solidFill>
                <a:schemeClr val="tx1"/>
              </a:solidFill>
              <a:tailEnd type="none" w="med" len="lg"/>
            </a:ln>
          </p:spPr>
        </p:cxnSp>
        <p:sp>
          <p:nvSpPr>
            <p:cNvPr id="45" name="TextBox 44"/>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33" name="Group 32"/>
          <p:cNvGrpSpPr/>
          <p:nvPr/>
        </p:nvGrpSpPr>
        <p:grpSpPr>
          <a:xfrm>
            <a:off x="5435600" y="4790971"/>
            <a:ext cx="6286500" cy="360355"/>
            <a:chOff x="812800" y="1519768"/>
            <a:chExt cx="1865690" cy="270266"/>
          </a:xfrm>
        </p:grpSpPr>
        <p:cxnSp>
          <p:nvCxnSpPr>
            <p:cNvPr id="34" name="Straight Arrow Connector 33"/>
            <p:cNvCxnSpPr>
              <a:stCxn id="35" idx="1"/>
              <a:endCxn id="36" idx="3"/>
            </p:cNvCxnSpPr>
            <p:nvPr/>
          </p:nvCxnSpPr>
          <p:spPr bwMode="auto">
            <a:xfrm>
              <a:off x="812800" y="1654901"/>
              <a:ext cx="1865690" cy="0"/>
            </a:xfrm>
            <a:prstGeom prst="straightConnector1">
              <a:avLst/>
            </a:prstGeom>
            <a:ln>
              <a:solidFill>
                <a:schemeClr val="tx1"/>
              </a:solidFill>
              <a:tailEnd type="arrow"/>
            </a:ln>
          </p:spPr>
        </p:cxnSp>
        <p:sp>
          <p:nvSpPr>
            <p:cNvPr id="35" name="TextBox 34"/>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36" name="TextBox 35"/>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58" name="TextBox 57"/>
          <p:cNvSpPr txBox="1"/>
          <p:nvPr/>
        </p:nvSpPr>
        <p:spPr>
          <a:xfrm>
            <a:off x="5435600" y="3962400"/>
            <a:ext cx="184666" cy="369332"/>
          </a:xfrm>
          <a:prstGeom prst="rect">
            <a:avLst/>
          </a:prstGeom>
          <a:noFill/>
        </p:spPr>
        <p:txBody>
          <a:bodyPr wrap="none" rtlCol="0">
            <a:spAutoFit/>
          </a:bodyPr>
          <a:lstStyle/>
          <a:p>
            <a:r>
              <a:rPr lang="en-US" dirty="0"/>
              <a:t> </a:t>
            </a:r>
          </a:p>
        </p:txBody>
      </p:sp>
      <p:sp>
        <p:nvSpPr>
          <p:cNvPr id="54" name="TextBox 53"/>
          <p:cNvSpPr txBox="1"/>
          <p:nvPr/>
        </p:nvSpPr>
        <p:spPr>
          <a:xfrm>
            <a:off x="5518710" y="1369005"/>
            <a:ext cx="4361890" cy="1362809"/>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Bborder1.</a:t>
            </a:r>
            <a:r>
              <a:rPr lang="en-US" sz="1400" dirty="0" smtClean="0">
                <a:solidFill>
                  <a:srgbClr val="000000"/>
                </a:solidFill>
                <a:cs typeface="Times"/>
              </a:rPr>
              <a:t>pbx.us</a:t>
            </a:r>
          </a:p>
          <a:p>
            <a:pPr>
              <a:lnSpc>
                <a:spcPct val="90000"/>
              </a:lnSpc>
              <a:spcBef>
                <a:spcPts val="267"/>
              </a:spcBef>
            </a:pPr>
            <a:r>
              <a:rPr lang="en-US" sz="1400" dirty="0" smtClean="0">
                <a:solidFill>
                  <a:srgbClr val="000000"/>
                </a:solidFill>
                <a:cs typeface="Times"/>
              </a:rPr>
              <a:t>From</a:t>
            </a:r>
            <a:r>
              <a:rPr lang="en-US" sz="1400" dirty="0">
                <a:solidFill>
                  <a:srgbClr val="000000"/>
                </a:solidFill>
                <a:cs typeface="Times"/>
              </a:rPr>
              <a:t>: </a:t>
            </a:r>
            <a:r>
              <a:rPr lang="en-US" sz="1400" dirty="0" smtClean="0">
                <a:solidFill>
                  <a:srgbClr val="000000"/>
                </a:solidFill>
                <a:cs typeface="Times"/>
              </a:rPr>
              <a:t>sip:</a:t>
            </a:r>
            <a:r>
              <a:rPr lang="tr-TR" sz="1400" dirty="0">
                <a:solidFill>
                  <a:srgbClr val="000000"/>
                </a:solidFill>
                <a:cs typeface="Times"/>
              </a:rPr>
              <a:t>anonymous</a:t>
            </a:r>
            <a:r>
              <a:rPr lang="en-US" sz="1400" dirty="0" smtClean="0">
                <a:solidFill>
                  <a:srgbClr val="000000"/>
                </a:solidFill>
                <a:cs typeface="Times"/>
              </a:rPr>
              <a:t>@</a:t>
            </a:r>
            <a:r>
              <a:rPr lang="en-US" sz="1400" dirty="0">
                <a:solidFill>
                  <a:srgbClr val="000000"/>
                </a:solidFill>
                <a:cs typeface="Times"/>
                <a:hlinkClick r:id="rId2"/>
              </a:rPr>
              <a:t>Aborder.sp.us</a:t>
            </a:r>
            <a:endParaRPr lang="en-US" sz="1400" dirty="0">
              <a:solidFill>
                <a:srgbClr val="000000"/>
              </a:solidFill>
              <a:cs typeface="Times"/>
            </a:endParaRPr>
          </a:p>
          <a:p>
            <a:pPr>
              <a:lnSpc>
                <a:spcPct val="90000"/>
              </a:lnSpc>
              <a:spcBef>
                <a:spcPts val="267"/>
              </a:spcBef>
            </a:pPr>
            <a:r>
              <a:rPr lang="en-US" sz="1400" dirty="0" smtClean="0">
                <a:solidFill>
                  <a:srgbClr val="000000"/>
                </a:solidFill>
                <a:cs typeface="Times"/>
              </a:rPr>
              <a:t>PAID</a:t>
            </a:r>
            <a:r>
              <a:rPr lang="en-US" sz="1400" dirty="0">
                <a:solidFill>
                  <a:srgbClr val="000000"/>
                </a:solidFill>
                <a:cs typeface="Times"/>
              </a:rPr>
              <a:t>: sip</a:t>
            </a:r>
            <a:r>
              <a:rPr lang="en-US" sz="1400" dirty="0">
                <a:solidFill>
                  <a:srgbClr val="000000"/>
                </a:solidFill>
                <a:cs typeface="Times"/>
              </a:rPr>
              <a:t>:+12125557777</a:t>
            </a:r>
            <a:r>
              <a:rPr lang="en-US" sz="1400" dirty="0" smtClean="0">
                <a:solidFill>
                  <a:srgbClr val="000000"/>
                </a:solidFill>
                <a:cs typeface="Times"/>
              </a:rPr>
              <a:t>@Aborder.sp.us</a:t>
            </a:r>
          </a:p>
          <a:p>
            <a:pPr>
              <a:lnSpc>
                <a:spcPct val="90000"/>
              </a:lnSpc>
              <a:spcBef>
                <a:spcPts val="267"/>
              </a:spcBef>
            </a:pPr>
            <a:r>
              <a:rPr lang="en-US" sz="1400" dirty="0" smtClean="0">
                <a:solidFill>
                  <a:srgbClr val="000000"/>
                </a:solidFill>
                <a:cs typeface="Times"/>
              </a:rPr>
              <a:t>Privacy: id</a:t>
            </a:r>
            <a:endParaRPr lang="en-US" sz="1400" dirty="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55" name="TextBox 54"/>
          <p:cNvSpPr txBox="1"/>
          <p:nvPr/>
        </p:nvSpPr>
        <p:spPr>
          <a:xfrm>
            <a:off x="5362214" y="10656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[2]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tr-TR" sz="1400" b="1" dirty="0">
                <a:solidFill>
                  <a:srgbClr val="000000"/>
                </a:solidFill>
                <a:latin typeface="+mj-lt"/>
                <a:cs typeface="Times"/>
              </a:rPr>
              <a:t>+12124446666</a:t>
            </a:r>
            <a:r>
              <a:rPr lang="en-US" sz="1400" b="1" dirty="0" smtClean="0">
                <a:solidFill>
                  <a:srgbClr val="000000"/>
                </a:solidFill>
                <a:latin typeface="+mj-lt"/>
                <a:cs typeface="Times"/>
              </a:rPr>
              <a:t>@</a:t>
            </a:r>
            <a:r>
              <a:rPr lang="nb-NO" sz="1400" b="1" dirty="0">
                <a:solidFill>
                  <a:srgbClr val="000000"/>
                </a:solidFill>
                <a:latin typeface="+mj-lt"/>
                <a:cs typeface="Times"/>
              </a:rPr>
              <a:t>Bborder1.pbx.us</a:t>
            </a:r>
            <a:endParaRPr lang="en-US" sz="1400" b="1" dirty="0">
              <a:solidFill>
                <a:srgbClr val="000000"/>
              </a:solidFill>
              <a:latin typeface="+mj-lt"/>
              <a:cs typeface="Times"/>
            </a:endParaRPr>
          </a:p>
        </p:txBody>
      </p:sp>
      <p:sp>
        <p:nvSpPr>
          <p:cNvPr id="56" name="TextBox 55"/>
          <p:cNvSpPr txBox="1"/>
          <p:nvPr/>
        </p:nvSpPr>
        <p:spPr>
          <a:xfrm>
            <a:off x="5582210" y="3147005"/>
            <a:ext cx="4755590" cy="1362809"/>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a:t>
            </a:r>
            <a:r>
              <a:rPr lang="en-US" sz="1400" dirty="0" smtClean="0">
                <a:solidFill>
                  <a:srgbClr val="000000"/>
                </a:solidFill>
                <a:cs typeface="Times"/>
              </a:rPr>
              <a:t>:</a:t>
            </a:r>
            <a:r>
              <a:rPr lang="tr-TR" sz="1400" dirty="0">
                <a:solidFill>
                  <a:srgbClr val="000000"/>
                </a:solidFill>
                <a:cs typeface="Times"/>
              </a:rPr>
              <a:t>anonymous</a:t>
            </a:r>
            <a:r>
              <a:rPr lang="en-US" sz="1400" dirty="0" smtClean="0">
                <a:solidFill>
                  <a:srgbClr val="000000"/>
                </a:solidFill>
                <a:cs typeface="Times"/>
              </a:rPr>
              <a:t>@</a:t>
            </a:r>
            <a:r>
              <a:rPr lang="en-US" sz="1400" dirty="0">
                <a:solidFill>
                  <a:srgbClr val="000000"/>
                </a:solidFill>
                <a:cs typeface="Times"/>
              </a:rPr>
              <a:t>Bborder2.</a:t>
            </a:r>
            <a:r>
              <a:rPr lang="en-US" sz="1400" dirty="0" smtClean="0">
                <a:solidFill>
                  <a:srgbClr val="000000"/>
                </a:solidFill>
                <a:cs typeface="Times"/>
              </a:rPr>
              <a:t>pbx.us</a:t>
            </a:r>
          </a:p>
          <a:p>
            <a:pPr>
              <a:lnSpc>
                <a:spcPct val="90000"/>
              </a:lnSpc>
              <a:spcBef>
                <a:spcPts val="267"/>
              </a:spcBef>
            </a:pPr>
            <a:r>
              <a:rPr lang="en-US" sz="1400" dirty="0" smtClean="0">
                <a:solidFill>
                  <a:srgbClr val="000000"/>
                </a:solidFill>
                <a:cs typeface="Times"/>
              </a:rPr>
              <a:t>Privacy: id</a:t>
            </a:r>
          </a:p>
          <a:p>
            <a:pPr>
              <a:lnSpc>
                <a:spcPct val="90000"/>
              </a:lnSpc>
              <a:spcBef>
                <a:spcPts val="267"/>
              </a:spcBef>
            </a:pPr>
            <a:r>
              <a:rPr lang="en-US" sz="1400" dirty="0" smtClean="0">
                <a:solidFill>
                  <a:srgbClr val="000000"/>
                </a:solidFill>
                <a:cs typeface="Times"/>
              </a:rPr>
              <a:t>Referred</a:t>
            </a:r>
            <a:r>
              <a:rPr lang="en-US" sz="1400" dirty="0">
                <a:solidFill>
                  <a:srgbClr val="000000"/>
                </a:solidFill>
                <a:cs typeface="Times"/>
              </a:rPr>
              <a:t>-By: sip:+12124446666@Bborder3.pbx.us</a:t>
            </a: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a:t>
            </a:r>
            <a:endParaRPr lang="en-US" sz="1400" dirty="0" smtClean="0">
              <a:solidFill>
                <a:srgbClr val="000000"/>
              </a:solidFill>
              <a:cs typeface="Times"/>
            </a:endParaRPr>
          </a:p>
          <a:p>
            <a:pPr>
              <a:lnSpc>
                <a:spcPct val="90000"/>
              </a:lnSpc>
              <a:spcBef>
                <a:spcPts val="267"/>
              </a:spcBef>
            </a:pPr>
            <a:r>
              <a:rPr lang="en-US" sz="1400" dirty="0">
                <a:solidFill>
                  <a:srgbClr val="000000"/>
                </a:solidFill>
                <a:cs typeface="Times"/>
              </a:rPr>
              <a:t> </a:t>
            </a:r>
            <a:r>
              <a:rPr lang="en-US" sz="1400" dirty="0" smtClean="0">
                <a:solidFill>
                  <a:srgbClr val="000000"/>
                </a:solidFill>
                <a:cs typeface="Times"/>
              </a:rPr>
              <a:t>                                                dest=</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p:txBody>
      </p:sp>
      <p:sp>
        <p:nvSpPr>
          <p:cNvPr id="61" name="TextBox 60"/>
          <p:cNvSpPr txBox="1"/>
          <p:nvPr/>
        </p:nvSpPr>
        <p:spPr>
          <a:xfrm>
            <a:off x="5425714" y="28436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[3]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a:solidFill>
                  <a:srgbClr val="000000"/>
                </a:solidFill>
                <a:latin typeface="+mj-lt"/>
                <a:cs typeface="Times"/>
              </a:rPr>
              <a:t>Aborder.sp.us</a:t>
            </a:r>
          </a:p>
        </p:txBody>
      </p:sp>
      <p:sp>
        <p:nvSpPr>
          <p:cNvPr id="110" name="TextBox 109"/>
          <p:cNvSpPr txBox="1"/>
          <p:nvPr/>
        </p:nvSpPr>
        <p:spPr>
          <a:xfrm>
            <a:off x="5480610" y="4950405"/>
            <a:ext cx="6546290" cy="1590948"/>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From: </a:t>
            </a:r>
            <a:r>
              <a:rPr lang="en-US" sz="1400" dirty="0" smtClean="0">
                <a:solidFill>
                  <a:srgbClr val="000000"/>
                </a:solidFill>
                <a:cs typeface="Times"/>
              </a:rPr>
              <a:t>sip:</a:t>
            </a:r>
            <a:r>
              <a:rPr lang="tr-TR" sz="1400" dirty="0">
                <a:solidFill>
                  <a:srgbClr val="000000"/>
                </a:solidFill>
                <a:cs typeface="Times"/>
              </a:rPr>
              <a:t>anonymous</a:t>
            </a:r>
            <a:r>
              <a:rPr lang="en-US" sz="1400" dirty="0" smtClean="0">
                <a:solidFill>
                  <a:srgbClr val="000000"/>
                </a:solidFill>
                <a:cs typeface="Times"/>
              </a:rPr>
              <a:t>@[host-name]</a:t>
            </a:r>
          </a:p>
          <a:p>
            <a:pPr>
              <a:lnSpc>
                <a:spcPct val="90000"/>
              </a:lnSpc>
              <a:spcBef>
                <a:spcPts val="267"/>
              </a:spcBef>
            </a:pPr>
            <a:r>
              <a:rPr lang="en-US" sz="1400" dirty="0" smtClean="0">
                <a:solidFill>
                  <a:srgbClr val="000000"/>
                </a:solidFill>
                <a:cs typeface="Times"/>
              </a:rPr>
              <a:t>Privacy: id</a:t>
            </a: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Referred-By: sip:+12124446666</a:t>
            </a:r>
            <a:r>
              <a:rPr lang="en-US" sz="1400" dirty="0" smtClean="0">
                <a:solidFill>
                  <a:srgbClr val="000000"/>
                </a:solidFill>
                <a:cs typeface="Times"/>
              </a:rPr>
              <a:t>@[host-name]</a:t>
            </a:r>
            <a:endParaRPr lang="en-US" sz="1400" dirty="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shaken PASSporT {</a:t>
            </a:r>
            <a:r>
              <a:rPr lang="en-US" sz="1400" dirty="0">
                <a:solidFill>
                  <a:srgbClr val="000000"/>
                </a:solidFill>
                <a:cs typeface="Times"/>
              </a:rPr>
              <a:t>orig</a:t>
            </a:r>
            <a:r>
              <a:rPr lang="en-US" sz="1400" dirty="0" smtClean="0">
                <a:solidFill>
                  <a:srgbClr val="000000"/>
                </a:solidFill>
                <a:cs typeface="Times"/>
              </a:rPr>
              <a:t>=12125557777, dest=</a:t>
            </a:r>
            <a:r>
              <a:rPr lang="en-US" sz="1400" dirty="0">
                <a:solidFill>
                  <a:srgbClr val="000000"/>
                </a:solidFill>
                <a:cs typeface="Times"/>
              </a:rPr>
              <a:t>12124446666</a:t>
            </a:r>
            <a:r>
              <a:rPr lang="en-US" sz="1400" dirty="0" smtClean="0">
                <a:solidFill>
                  <a:srgbClr val="000000"/>
                </a:solidFill>
                <a:cs typeface="Times"/>
              </a:rPr>
              <a:t>}</a:t>
            </a:r>
            <a:r>
              <a:rPr lang="en-US" sz="1400" dirty="0">
                <a:solidFill>
                  <a:srgbClr val="000000"/>
                </a:solidFill>
                <a:cs typeface="Times"/>
              </a:rPr>
              <a:t> </a:t>
            </a:r>
            <a:endParaRPr lang="en-US" sz="1400" dirty="0" smtClean="0">
              <a:solidFill>
                <a:srgbClr val="000000"/>
              </a:solidFill>
              <a:cs typeface="Times"/>
            </a:endParaRPr>
          </a:p>
          <a:p>
            <a:pPr>
              <a:lnSpc>
                <a:spcPct val="90000"/>
              </a:lnSpc>
              <a:spcBef>
                <a:spcPts val="267"/>
              </a:spcBef>
            </a:pPr>
            <a:r>
              <a:rPr lang="en-US" sz="1400" dirty="0" smtClean="0">
                <a:solidFill>
                  <a:srgbClr val="000000"/>
                </a:solidFill>
                <a:cs typeface="Times"/>
              </a:rPr>
              <a:t>Identity</a:t>
            </a:r>
            <a:r>
              <a:rPr lang="en-US" sz="1400" dirty="0">
                <a:solidFill>
                  <a:srgbClr val="000000"/>
                </a:solidFill>
                <a:cs typeface="Times"/>
              </a:rPr>
              <a:t>: </a:t>
            </a:r>
            <a:r>
              <a:rPr lang="en-US" sz="1400" dirty="0" smtClean="0">
                <a:solidFill>
                  <a:srgbClr val="000000"/>
                </a:solidFill>
                <a:cs typeface="Times"/>
              </a:rPr>
              <a:t>div PASSporT </a:t>
            </a:r>
            <a:r>
              <a:rPr lang="en-US" sz="1400" dirty="0">
                <a:solidFill>
                  <a:srgbClr val="000000"/>
                </a:solidFill>
                <a:cs typeface="Times"/>
              </a:rPr>
              <a:t>{orig=12125557777, dest</a:t>
            </a:r>
            <a:r>
              <a:rPr lang="en-US" sz="1400" dirty="0" smtClean="0">
                <a:solidFill>
                  <a:srgbClr val="000000"/>
                </a:solidFill>
                <a:cs typeface="Times"/>
              </a:rPr>
              <a:t>=</a:t>
            </a:r>
            <a:r>
              <a:rPr lang="cs-CZ" sz="1400" dirty="0" smtClean="0">
                <a:solidFill>
                  <a:srgbClr val="000000"/>
                </a:solidFill>
                <a:cs typeface="Times"/>
              </a:rPr>
              <a:t>15551112222</a:t>
            </a:r>
            <a:r>
              <a:rPr lang="en-US" sz="1400" dirty="0" smtClean="0">
                <a:solidFill>
                  <a:srgbClr val="000000"/>
                </a:solidFill>
                <a:cs typeface="Times"/>
              </a:rPr>
              <a:t>, div=</a:t>
            </a:r>
            <a:r>
              <a:rPr lang="en-US" sz="1400" dirty="0">
                <a:solidFill>
                  <a:srgbClr val="000000"/>
                </a:solidFill>
                <a:cs typeface="Times"/>
              </a:rPr>
              <a:t>12124446666</a:t>
            </a:r>
            <a:r>
              <a:rPr lang="en-US" sz="1400" dirty="0" smtClean="0">
                <a:solidFill>
                  <a:srgbClr val="000000"/>
                </a:solidFill>
                <a:cs typeface="Times"/>
              </a:rPr>
              <a:t>}</a:t>
            </a:r>
            <a:endParaRPr lang="en-US" sz="1400" dirty="0">
              <a:solidFill>
                <a:srgbClr val="000000"/>
              </a:solidFill>
              <a:cs typeface="Times"/>
            </a:endParaRPr>
          </a:p>
          <a:p>
            <a:pPr>
              <a:lnSpc>
                <a:spcPct val="90000"/>
              </a:lnSpc>
              <a:spcBef>
                <a:spcPts val="267"/>
              </a:spcBef>
            </a:pPr>
            <a:endParaRPr lang="en-US" sz="1400" dirty="0">
              <a:solidFill>
                <a:srgbClr val="000000"/>
              </a:solidFill>
              <a:cs typeface="Times"/>
            </a:endParaRPr>
          </a:p>
        </p:txBody>
      </p:sp>
      <p:sp>
        <p:nvSpPr>
          <p:cNvPr id="111" name="TextBox 110"/>
          <p:cNvSpPr txBox="1"/>
          <p:nvPr/>
        </p:nvSpPr>
        <p:spPr>
          <a:xfrm>
            <a:off x="5425714" y="4647018"/>
            <a:ext cx="4238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smtClean="0">
                <a:solidFill>
                  <a:srgbClr val="000000"/>
                </a:solidFill>
                <a:latin typeface="+mj-lt"/>
                <a:cs typeface="Times"/>
              </a:rPr>
              <a:t>[4] </a:t>
            </a:r>
            <a:r>
              <a:rPr lang="en-US" sz="1400" b="1" dirty="0">
                <a:solidFill>
                  <a:srgbClr val="000000"/>
                </a:solidFill>
                <a:latin typeface="+mj-lt"/>
                <a:cs typeface="Times"/>
              </a:rPr>
              <a:t>INVITE sip</a:t>
            </a:r>
            <a:r>
              <a:rPr lang="en-US" sz="1400" b="1" dirty="0" smtClean="0">
                <a:solidFill>
                  <a:srgbClr val="000000"/>
                </a:solidFill>
                <a:latin typeface="+mj-lt"/>
                <a:cs typeface="Times"/>
              </a:rPr>
              <a:t>:</a:t>
            </a:r>
            <a:r>
              <a:rPr lang="cs-CZ" sz="1400" b="1" dirty="0">
                <a:solidFill>
                  <a:srgbClr val="000000"/>
                </a:solidFill>
                <a:latin typeface="+mj-lt"/>
                <a:cs typeface="Times"/>
              </a:rPr>
              <a:t>+15551112222</a:t>
            </a:r>
            <a:r>
              <a:rPr lang="en-US" sz="1400" b="1" dirty="0" smtClean="0">
                <a:solidFill>
                  <a:srgbClr val="000000"/>
                </a:solidFill>
                <a:latin typeface="+mj-lt"/>
                <a:cs typeface="Times"/>
              </a:rPr>
              <a:t>@</a:t>
            </a:r>
            <a:r>
              <a:rPr lang="nb-NO" sz="1400" b="1" dirty="0" smtClean="0">
                <a:solidFill>
                  <a:srgbClr val="000000"/>
                </a:solidFill>
                <a:latin typeface="+mj-lt"/>
                <a:cs typeface="Times"/>
              </a:rPr>
              <a:t>sp-c</a:t>
            </a:r>
            <a:r>
              <a:rPr lang="nb-NO" sz="1400" b="1" dirty="0" smtClean="0">
                <a:solidFill>
                  <a:srgbClr val="000000"/>
                </a:solidFill>
                <a:latin typeface="+mj-lt"/>
                <a:cs typeface="Times"/>
              </a:rPr>
              <a:t>.com</a:t>
            </a:r>
            <a:endParaRPr lang="nb-NO" sz="1400" b="1" dirty="0">
              <a:solidFill>
                <a:srgbClr val="000000"/>
              </a:solidFill>
              <a:latin typeface="+mj-lt"/>
              <a:cs typeface="Times"/>
            </a:endParaRPr>
          </a:p>
        </p:txBody>
      </p:sp>
      <p:sp>
        <p:nvSpPr>
          <p:cNvPr id="126" name="TextBox 125"/>
          <p:cNvSpPr txBox="1"/>
          <p:nvPr/>
        </p:nvSpPr>
        <p:spPr>
          <a:xfrm>
            <a:off x="2794000" y="4076700"/>
            <a:ext cx="1763524" cy="338554"/>
          </a:xfrm>
          <a:prstGeom prst="rect">
            <a:avLst/>
          </a:prstGeom>
          <a:noFill/>
        </p:spPr>
        <p:txBody>
          <a:bodyPr wrap="none" rtlCol="0">
            <a:spAutoFit/>
          </a:bodyPr>
          <a:lstStyle/>
          <a:p>
            <a:r>
              <a:rPr lang="en-US" sz="1600" dirty="0" smtClean="0"/>
              <a:t>PBX retargeting TN</a:t>
            </a:r>
            <a:endParaRPr lang="en-US" sz="1600" dirty="0"/>
          </a:p>
        </p:txBody>
      </p:sp>
      <p:sp>
        <p:nvSpPr>
          <p:cNvPr id="128" name="TextBox 127"/>
          <p:cNvSpPr txBox="1"/>
          <p:nvPr/>
        </p:nvSpPr>
        <p:spPr>
          <a:xfrm>
            <a:off x="5689600" y="3784600"/>
            <a:ext cx="184666" cy="369332"/>
          </a:xfrm>
          <a:prstGeom prst="rect">
            <a:avLst/>
          </a:prstGeom>
          <a:noFill/>
        </p:spPr>
        <p:txBody>
          <a:bodyPr wrap="none" rtlCol="0">
            <a:spAutoFit/>
          </a:bodyPr>
          <a:lstStyle/>
          <a:p>
            <a:r>
              <a:rPr lang="en-US" dirty="0" smtClean="0"/>
              <a:t> </a:t>
            </a:r>
            <a:endParaRPr lang="en-US" dirty="0"/>
          </a:p>
        </p:txBody>
      </p:sp>
      <p:sp>
        <p:nvSpPr>
          <p:cNvPr id="130" name="TextBox 129"/>
          <p:cNvSpPr txBox="1"/>
          <p:nvPr/>
        </p:nvSpPr>
        <p:spPr>
          <a:xfrm>
            <a:off x="5702300" y="3987800"/>
            <a:ext cx="184666" cy="369332"/>
          </a:xfrm>
          <a:prstGeom prst="rect">
            <a:avLst/>
          </a:prstGeom>
          <a:noFill/>
        </p:spPr>
        <p:txBody>
          <a:bodyPr wrap="none" rtlCol="0">
            <a:spAutoFit/>
          </a:bodyPr>
          <a:lstStyle/>
          <a:p>
            <a:r>
              <a:rPr lang="en-US" dirty="0" smtClean="0"/>
              <a:t> </a:t>
            </a:r>
            <a:endParaRPr lang="en-US" dirty="0"/>
          </a:p>
        </p:txBody>
      </p:sp>
      <p:cxnSp>
        <p:nvCxnSpPr>
          <p:cNvPr id="131" name="Straight Arrow Connector 130"/>
          <p:cNvCxnSpPr>
            <a:stCxn id="126" idx="3"/>
            <a:endCxn id="132" idx="1"/>
          </p:cNvCxnSpPr>
          <p:nvPr/>
        </p:nvCxnSpPr>
        <p:spPr>
          <a:xfrm>
            <a:off x="4557524" y="4245977"/>
            <a:ext cx="3075176" cy="1677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132" name="TextBox 131"/>
          <p:cNvSpPr txBox="1"/>
          <p:nvPr/>
        </p:nvSpPr>
        <p:spPr>
          <a:xfrm>
            <a:off x="7632700" y="4229100"/>
            <a:ext cx="184666" cy="369332"/>
          </a:xfrm>
          <a:prstGeom prst="rect">
            <a:avLst/>
          </a:prstGeom>
          <a:noFill/>
        </p:spPr>
        <p:txBody>
          <a:bodyPr wrap="none" rtlCol="0">
            <a:spAutoFit/>
          </a:bodyPr>
          <a:lstStyle/>
          <a:p>
            <a:r>
              <a:rPr lang="en-US" dirty="0" smtClean="0"/>
              <a:t> </a:t>
            </a:r>
            <a:endParaRPr lang="en-US" dirty="0"/>
          </a:p>
        </p:txBody>
      </p:sp>
      <p:cxnSp>
        <p:nvCxnSpPr>
          <p:cNvPr id="59" name="Straight Arrow Connector 58"/>
          <p:cNvCxnSpPr>
            <a:stCxn id="126" idx="3"/>
            <a:endCxn id="60" idx="1"/>
          </p:cNvCxnSpPr>
          <p:nvPr/>
        </p:nvCxnSpPr>
        <p:spPr>
          <a:xfrm flipV="1">
            <a:off x="4557524" y="3956566"/>
            <a:ext cx="1081276" cy="289411"/>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5638800" y="3771900"/>
            <a:ext cx="184666" cy="369332"/>
          </a:xfrm>
          <a:prstGeom prst="rect">
            <a:avLst/>
          </a:prstGeom>
          <a:noFill/>
        </p:spPr>
        <p:txBody>
          <a:bodyPr wrap="none" rtlCol="0">
            <a:spAutoFit/>
          </a:bodyPr>
          <a:lstStyle/>
          <a:p>
            <a:r>
              <a:rPr lang="en-US" dirty="0" smtClean="0"/>
              <a:t> </a:t>
            </a:r>
            <a:endParaRPr lang="en-US" dirty="0"/>
          </a:p>
        </p:txBody>
      </p:sp>
      <p:sp>
        <p:nvSpPr>
          <p:cNvPr id="70" name="Title 2"/>
          <p:cNvSpPr>
            <a:spLocks noGrp="1"/>
          </p:cNvSpPr>
          <p:nvPr>
            <p:ph type="title"/>
          </p:nvPr>
        </p:nvSpPr>
        <p:spPr>
          <a:xfrm>
            <a:off x="177800" y="-3175"/>
            <a:ext cx="11760200" cy="663575"/>
          </a:xfrm>
        </p:spPr>
        <p:txBody>
          <a:bodyPr>
            <a:normAutofit/>
          </a:bodyPr>
          <a:lstStyle/>
          <a:p>
            <a:r>
              <a:rPr lang="en-US" sz="2000" dirty="0" smtClean="0"/>
              <a:t>Use-case 7</a:t>
            </a:r>
            <a:r>
              <a:rPr lang="en-US" sz="1800" dirty="0" smtClean="0"/>
              <a:t>: </a:t>
            </a:r>
            <a:r>
              <a:rPr lang="en-US" sz="1800" dirty="0"/>
              <a:t>SimRing &amp; </a:t>
            </a:r>
            <a:r>
              <a:rPr lang="en-US" sz="1800" dirty="0" smtClean="0"/>
              <a:t>Call-Forward </a:t>
            </a:r>
            <a:r>
              <a:rPr lang="en-US" sz="1800" dirty="0" smtClean="0"/>
              <a:t>(T1 client </a:t>
            </a:r>
            <a:r>
              <a:rPr lang="mr-IN" sz="1800" dirty="0" smtClean="0"/>
              <a:t>–</a:t>
            </a:r>
            <a:r>
              <a:rPr lang="en-US" sz="1800" dirty="0" smtClean="0"/>
              <a:t> originating user requests privacy)</a:t>
            </a:r>
            <a:endParaRPr lang="en-US" sz="2000" i="1" dirty="0"/>
          </a:p>
        </p:txBody>
      </p:sp>
    </p:spTree>
    <p:extLst>
      <p:ext uri="{BB962C8B-B14F-4D97-AF65-F5344CB8AC3E}">
        <p14:creationId xmlns:p14="http://schemas.microsoft.com/office/powerpoint/2010/main" val="294476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42975"/>
          </a:xfrm>
        </p:spPr>
        <p:txBody>
          <a:bodyPr>
            <a:normAutofit/>
          </a:bodyPr>
          <a:lstStyle/>
          <a:p>
            <a:r>
              <a:rPr lang="en-US" sz="3600" dirty="0" smtClean="0"/>
              <a:t>INVITE retargeting use-case </a:t>
            </a:r>
            <a:r>
              <a:rPr lang="en-US" sz="3600" dirty="0" smtClean="0"/>
              <a:t>examples</a:t>
            </a:r>
            <a:endParaRPr lang="en-US" sz="3600" dirty="0"/>
          </a:p>
        </p:txBody>
      </p:sp>
      <p:sp>
        <p:nvSpPr>
          <p:cNvPr id="3" name="Content Placeholder 2"/>
          <p:cNvSpPr>
            <a:spLocks noGrp="1"/>
          </p:cNvSpPr>
          <p:nvPr>
            <p:ph sz="half" idx="1"/>
          </p:nvPr>
        </p:nvSpPr>
        <p:spPr>
          <a:xfrm>
            <a:off x="838200" y="1520825"/>
            <a:ext cx="5181600" cy="4351338"/>
          </a:xfrm>
        </p:spPr>
        <p:txBody>
          <a:bodyPr/>
          <a:lstStyle/>
          <a:p>
            <a:r>
              <a:rPr lang="en-US" dirty="0"/>
              <a:t>Call-Forwarding</a:t>
            </a:r>
          </a:p>
          <a:p>
            <a:pPr lvl="4"/>
            <a:endParaRPr lang="en-US" dirty="0"/>
          </a:p>
          <a:p>
            <a:r>
              <a:rPr lang="en-US" dirty="0" smtClean="0"/>
              <a:t>Simultaneous ring</a:t>
            </a:r>
          </a:p>
          <a:p>
            <a:pPr lvl="3"/>
            <a:endParaRPr lang="en-US" dirty="0"/>
          </a:p>
          <a:p>
            <a:r>
              <a:rPr lang="en-US" dirty="0"/>
              <a:t>Call transfer</a:t>
            </a:r>
          </a:p>
          <a:p>
            <a:pPr lvl="1"/>
            <a:r>
              <a:rPr lang="en-US" dirty="0" smtClean="0"/>
              <a:t>Blind, Consultative</a:t>
            </a:r>
            <a:endParaRPr lang="en-US" dirty="0"/>
          </a:p>
          <a:p>
            <a:pPr lvl="4"/>
            <a:endParaRPr lang="en-US" dirty="0"/>
          </a:p>
          <a:p>
            <a:endParaRPr lang="en-US" dirty="0"/>
          </a:p>
        </p:txBody>
      </p:sp>
    </p:spTree>
    <p:extLst>
      <p:ext uri="{BB962C8B-B14F-4D97-AF65-F5344CB8AC3E}">
        <p14:creationId xmlns:p14="http://schemas.microsoft.com/office/powerpoint/2010/main" val="219365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16400" y="3009900"/>
            <a:ext cx="3230271" cy="461665"/>
          </a:xfrm>
          <a:prstGeom prst="rect">
            <a:avLst/>
          </a:prstGeom>
          <a:noFill/>
        </p:spPr>
        <p:txBody>
          <a:bodyPr wrap="none" rtlCol="0">
            <a:spAutoFit/>
          </a:bodyPr>
          <a:lstStyle/>
          <a:p>
            <a:r>
              <a:rPr lang="en-US" sz="2400" dirty="0" smtClean="0">
                <a:solidFill>
                  <a:srgbClr val="3366FF"/>
                </a:solidFill>
              </a:rPr>
              <a:t>Background Information</a:t>
            </a:r>
            <a:endParaRPr lang="en-US" sz="2400" dirty="0">
              <a:solidFill>
                <a:srgbClr val="3366FF"/>
              </a:solidFill>
            </a:endParaRPr>
          </a:p>
        </p:txBody>
      </p:sp>
    </p:spTree>
    <p:extLst>
      <p:ext uri="{BB962C8B-B14F-4D97-AF65-F5344CB8AC3E}">
        <p14:creationId xmlns:p14="http://schemas.microsoft.com/office/powerpoint/2010/main" val="2675871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603810" y="1242005"/>
            <a:ext cx="3536390" cy="90653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a:t>
            </a:r>
          </a:p>
          <a:p>
            <a:pPr>
              <a:lnSpc>
                <a:spcPct val="90000"/>
              </a:lnSpc>
              <a:spcBef>
                <a:spcPts val="267"/>
              </a:spcBef>
            </a:pPr>
            <a:r>
              <a:rPr lang="en-US" sz="1400" dirty="0">
                <a:solidFill>
                  <a:srgbClr val="000000"/>
                </a:solidFill>
                <a:cs typeface="Times"/>
              </a:rPr>
              <a:t>PAID: sip:TN-A@sp-a.com</a:t>
            </a:r>
          </a:p>
          <a:p>
            <a:pPr>
              <a:lnSpc>
                <a:spcPct val="90000"/>
              </a:lnSpc>
              <a:spcBef>
                <a:spcPts val="267"/>
              </a:spcBef>
            </a:pPr>
            <a:r>
              <a:rPr lang="en-US" sz="1400" dirty="0">
                <a:solidFill>
                  <a:srgbClr val="000000"/>
                </a:solidFill>
                <a:cs typeface="Times"/>
              </a:rPr>
              <a:t>Identity: shaken PASSporT {orig/dest=A/B}</a:t>
            </a:r>
          </a:p>
        </p:txBody>
      </p:sp>
      <p:grpSp>
        <p:nvGrpSpPr>
          <p:cNvPr id="64" name="Group 63"/>
          <p:cNvGrpSpPr/>
          <p:nvPr/>
        </p:nvGrpSpPr>
        <p:grpSpPr>
          <a:xfrm>
            <a:off x="444500" y="1069871"/>
            <a:ext cx="4991100" cy="360355"/>
            <a:chOff x="812800" y="1519768"/>
            <a:chExt cx="1865690" cy="270266"/>
          </a:xfrm>
        </p:grpSpPr>
        <p:cxnSp>
          <p:nvCxnSpPr>
            <p:cNvPr id="65" name="Straight Arrow Connector 64"/>
            <p:cNvCxnSpPr>
              <a:stCxn id="66" idx="1"/>
              <a:endCxn id="67" idx="3"/>
            </p:cNvCxnSpPr>
            <p:nvPr/>
          </p:nvCxnSpPr>
          <p:spPr bwMode="auto">
            <a:xfrm>
              <a:off x="812800" y="1654901"/>
              <a:ext cx="1865690" cy="0"/>
            </a:xfrm>
            <a:prstGeom prst="straightConnector1">
              <a:avLst/>
            </a:prstGeom>
            <a:ln>
              <a:solidFill>
                <a:schemeClr val="tx1"/>
              </a:solidFill>
              <a:tailEnd type="arrow"/>
            </a:ln>
          </p:spPr>
        </p:cxnSp>
        <p:sp>
          <p:nvSpPr>
            <p:cNvPr id="66" name="TextBox 65"/>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67" name="TextBox 66"/>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68" name="TextBox 67"/>
          <p:cNvSpPr txBox="1"/>
          <p:nvPr/>
        </p:nvSpPr>
        <p:spPr>
          <a:xfrm>
            <a:off x="447314" y="925918"/>
            <a:ext cx="36293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sip: TN-B @sp-b.com</a:t>
            </a:r>
          </a:p>
        </p:txBody>
      </p:sp>
      <p:grpSp>
        <p:nvGrpSpPr>
          <p:cNvPr id="99" name="Group 98"/>
          <p:cNvGrpSpPr/>
          <p:nvPr/>
        </p:nvGrpSpPr>
        <p:grpSpPr>
          <a:xfrm>
            <a:off x="165100" y="596900"/>
            <a:ext cx="582349" cy="6146799"/>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596900"/>
            <a:ext cx="582349" cy="6121399"/>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SP-b</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0" name="TextBox 69"/>
          <p:cNvSpPr txBox="1"/>
          <p:nvPr/>
        </p:nvSpPr>
        <p:spPr>
          <a:xfrm>
            <a:off x="5582210" y="2232605"/>
            <a:ext cx="3650690" cy="90653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 verstat=passed</a:t>
            </a:r>
          </a:p>
          <a:p>
            <a:pPr>
              <a:lnSpc>
                <a:spcPct val="90000"/>
              </a:lnSpc>
              <a:spcBef>
                <a:spcPts val="267"/>
              </a:spcBef>
            </a:pPr>
            <a:r>
              <a:rPr lang="en-US" sz="1400" dirty="0">
                <a:solidFill>
                  <a:srgbClr val="000000"/>
                </a:solidFill>
                <a:cs typeface="Times"/>
              </a:rPr>
              <a:t>PAID: sip:TN-A@sp-a.com, verstat=passed</a:t>
            </a:r>
          </a:p>
          <a:p>
            <a:pPr>
              <a:lnSpc>
                <a:spcPct val="90000"/>
              </a:lnSpc>
              <a:spcBef>
                <a:spcPts val="267"/>
              </a:spcBef>
            </a:pPr>
            <a:r>
              <a:rPr lang="en-US" sz="1400" dirty="0">
                <a:solidFill>
                  <a:srgbClr val="000000"/>
                </a:solidFill>
                <a:cs typeface="Times"/>
              </a:rPr>
              <a:t>Identity: shaken PASSporT {orig/dest=A/B}</a:t>
            </a:r>
          </a:p>
        </p:txBody>
      </p:sp>
      <p:grpSp>
        <p:nvGrpSpPr>
          <p:cNvPr id="76" name="Group 75"/>
          <p:cNvGrpSpPr/>
          <p:nvPr/>
        </p:nvGrpSpPr>
        <p:grpSpPr>
          <a:xfrm>
            <a:off x="5422900" y="2060471"/>
            <a:ext cx="37592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0" name="TextBox 79"/>
          <p:cNvSpPr txBox="1"/>
          <p:nvPr/>
        </p:nvSpPr>
        <p:spPr>
          <a:xfrm>
            <a:off x="5362214" y="1941918"/>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[2] INVITE sip: TN-B @</a:t>
            </a:r>
            <a:r>
              <a:rPr lang="hr-HR" sz="1400" b="1" dirty="0">
                <a:solidFill>
                  <a:srgbClr val="000000"/>
                </a:solidFill>
                <a:latin typeface="+mj-lt"/>
                <a:cs typeface="Times"/>
              </a:rPr>
              <a:t>198.51.100.3</a:t>
            </a:r>
            <a:endParaRPr lang="en-US" sz="1400" b="1" dirty="0">
              <a:solidFill>
                <a:srgbClr val="000000"/>
              </a:solidFill>
              <a:latin typeface="+mj-lt"/>
              <a:cs typeface="Times"/>
            </a:endParaRPr>
          </a:p>
        </p:txBody>
      </p:sp>
      <p:grpSp>
        <p:nvGrpSpPr>
          <p:cNvPr id="81" name="Group 80"/>
          <p:cNvGrpSpPr/>
          <p:nvPr/>
        </p:nvGrpSpPr>
        <p:grpSpPr>
          <a:xfrm>
            <a:off x="8902700" y="1511300"/>
            <a:ext cx="582349" cy="5245099"/>
            <a:chOff x="515715" y="868010"/>
            <a:chExt cx="436762" cy="3795392"/>
          </a:xfrm>
        </p:grpSpPr>
        <p:sp>
          <p:nvSpPr>
            <p:cNvPr id="82" name="Rounded Rectangle 81"/>
            <p:cNvSpPr/>
            <p:nvPr/>
          </p:nvSpPr>
          <p:spPr bwMode="auto">
            <a:xfrm>
              <a:off x="515715" y="868010"/>
              <a:ext cx="436762" cy="248125"/>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116135"/>
              <a:ext cx="0" cy="3547267"/>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5" name="TextBox 84"/>
          <p:cNvSpPr txBox="1"/>
          <p:nvPr/>
        </p:nvSpPr>
        <p:spPr>
          <a:xfrm>
            <a:off x="5607610" y="3566105"/>
            <a:ext cx="3472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a:t>
            </a:r>
          </a:p>
          <a:p>
            <a:pPr>
              <a:lnSpc>
                <a:spcPct val="90000"/>
              </a:lnSpc>
              <a:spcBef>
                <a:spcPts val="267"/>
              </a:spcBef>
            </a:pPr>
            <a:r>
              <a:rPr lang="en-US" sz="1400" dirty="0">
                <a:cs typeface="Times"/>
              </a:rPr>
              <a:t>PAID: sip:TN-A@sp-a.com</a:t>
            </a:r>
          </a:p>
          <a:p>
            <a:pPr>
              <a:lnSpc>
                <a:spcPct val="90000"/>
              </a:lnSpc>
              <a:spcBef>
                <a:spcPts val="267"/>
              </a:spcBef>
            </a:pPr>
            <a:r>
              <a:rPr lang="en-US" sz="1400" dirty="0">
                <a:solidFill>
                  <a:srgbClr val="0000FF"/>
                </a:solidFill>
                <a:cs typeface="Times"/>
              </a:rPr>
              <a:t>Diversion: sip:TN-B@sp-b.com</a:t>
            </a:r>
          </a:p>
          <a:p>
            <a:pPr>
              <a:lnSpc>
                <a:spcPct val="90000"/>
              </a:lnSpc>
              <a:spcBef>
                <a:spcPts val="267"/>
              </a:spcBef>
            </a:pPr>
            <a:r>
              <a:rPr lang="en-US" sz="1400" dirty="0">
                <a:solidFill>
                  <a:srgbClr val="000000"/>
                </a:solidFill>
                <a:cs typeface="Times"/>
              </a:rPr>
              <a:t>Identity: shaken PASSporT {orig/dest=A/B}</a:t>
            </a:r>
          </a:p>
        </p:txBody>
      </p:sp>
      <p:grpSp>
        <p:nvGrpSpPr>
          <p:cNvPr id="86" name="Group 85"/>
          <p:cNvGrpSpPr/>
          <p:nvPr/>
        </p:nvGrpSpPr>
        <p:grpSpPr>
          <a:xfrm flipH="1">
            <a:off x="5422900" y="3393971"/>
            <a:ext cx="37719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0" name="TextBox 89"/>
          <p:cNvSpPr txBox="1"/>
          <p:nvPr/>
        </p:nvSpPr>
        <p:spPr>
          <a:xfrm>
            <a:off x="5362214" y="3262718"/>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[3] INVITE sip: TN-C @</a:t>
            </a:r>
            <a:r>
              <a:rPr lang="hr-HR" sz="1400" b="1" dirty="0">
                <a:solidFill>
                  <a:srgbClr val="000000"/>
                </a:solidFill>
                <a:latin typeface="+mj-lt"/>
                <a:cs typeface="Times"/>
              </a:rPr>
              <a:t>sp-b.com</a:t>
            </a:r>
            <a:endParaRPr lang="en-US" sz="1400" b="1" dirty="0">
              <a:solidFill>
                <a:srgbClr val="000000"/>
              </a:solidFill>
              <a:latin typeface="+mj-lt"/>
              <a:cs typeface="Times"/>
            </a:endParaRPr>
          </a:p>
        </p:txBody>
      </p:sp>
      <p:sp>
        <p:nvSpPr>
          <p:cNvPr id="40" name="TextBox 39"/>
          <p:cNvSpPr txBox="1"/>
          <p:nvPr/>
        </p:nvSpPr>
        <p:spPr>
          <a:xfrm>
            <a:off x="7538010" y="5369505"/>
            <a:ext cx="3574490" cy="1362809"/>
          </a:xfrm>
          <a:prstGeom prst="rect">
            <a:avLst/>
          </a:prstGeom>
          <a:solidFill>
            <a:schemeClr val="bg1">
              <a:alpha val="68000"/>
            </a:schemeClr>
          </a:solid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a:t>
            </a:r>
          </a:p>
          <a:p>
            <a:pPr>
              <a:lnSpc>
                <a:spcPct val="90000"/>
              </a:lnSpc>
              <a:spcBef>
                <a:spcPts val="267"/>
              </a:spcBef>
            </a:pPr>
            <a:r>
              <a:rPr lang="en-US" sz="1400" dirty="0">
                <a:solidFill>
                  <a:srgbClr val="000000"/>
                </a:solidFill>
                <a:cs typeface="Times"/>
              </a:rPr>
              <a:t>PAID:  sip:TN-A@sp-a.com</a:t>
            </a:r>
          </a:p>
          <a:p>
            <a:pPr>
              <a:lnSpc>
                <a:spcPct val="90000"/>
              </a:lnSpc>
              <a:spcBef>
                <a:spcPts val="267"/>
              </a:spcBef>
            </a:pPr>
            <a:r>
              <a:rPr lang="en-US" sz="1400" dirty="0">
                <a:cs typeface="Times"/>
              </a:rPr>
              <a:t>Diversion: sip:TN-B@sp-b.com</a:t>
            </a:r>
          </a:p>
          <a:p>
            <a:pPr>
              <a:lnSpc>
                <a:spcPct val="90000"/>
              </a:lnSpc>
              <a:spcBef>
                <a:spcPts val="267"/>
              </a:spcBef>
            </a:pPr>
            <a:r>
              <a:rPr lang="en-US" sz="1400" dirty="0">
                <a:solidFill>
                  <a:srgbClr val="000000"/>
                </a:solidFill>
                <a:cs typeface="Times"/>
              </a:rPr>
              <a:t>Identity: shaken PASSporT {orig/dest=A/B}</a:t>
            </a:r>
          </a:p>
          <a:p>
            <a:pPr>
              <a:lnSpc>
                <a:spcPct val="90000"/>
              </a:lnSpc>
              <a:spcBef>
                <a:spcPts val="267"/>
              </a:spcBef>
            </a:pPr>
            <a:r>
              <a:rPr lang="en-US" sz="1400" dirty="0">
                <a:solidFill>
                  <a:srgbClr val="000000"/>
                </a:solidFill>
                <a:cs typeface="Times"/>
              </a:rPr>
              <a:t>Identity: div PASSporT {orig/dest/div=A/C/B}</a:t>
            </a:r>
          </a:p>
        </p:txBody>
      </p:sp>
      <p:sp>
        <p:nvSpPr>
          <p:cNvPr id="41" name="TextBox 40"/>
          <p:cNvSpPr txBox="1"/>
          <p:nvPr/>
        </p:nvSpPr>
        <p:spPr>
          <a:xfrm>
            <a:off x="7292614" y="5066118"/>
            <a:ext cx="3146786" cy="320597"/>
          </a:xfrm>
          <a:prstGeom prst="rect">
            <a:avLst/>
          </a:prstGeom>
          <a:solidFill>
            <a:schemeClr val="bg1">
              <a:alpha val="62000"/>
            </a:schemeClr>
          </a:solid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[4] INVITE sip: TN-C @</a:t>
            </a:r>
            <a:r>
              <a:rPr lang="hr-HR" sz="1400" b="1" dirty="0">
                <a:solidFill>
                  <a:srgbClr val="000000"/>
                </a:solidFill>
                <a:latin typeface="+mj-lt"/>
                <a:cs typeface="Times"/>
              </a:rPr>
              <a:t>sp-c.com</a:t>
            </a:r>
            <a:endParaRPr lang="en-US" sz="1400" b="1" dirty="0">
              <a:solidFill>
                <a:srgbClr val="000000"/>
              </a:solidFill>
              <a:latin typeface="+mj-lt"/>
              <a:cs typeface="Times"/>
            </a:endParaRPr>
          </a:p>
        </p:txBody>
      </p:sp>
      <p:grpSp>
        <p:nvGrpSpPr>
          <p:cNvPr id="42" name="Group 41"/>
          <p:cNvGrpSpPr/>
          <p:nvPr/>
        </p:nvGrpSpPr>
        <p:grpSpPr>
          <a:xfrm>
            <a:off x="11417300" y="3175000"/>
            <a:ext cx="582349" cy="3543299"/>
            <a:chOff x="515715" y="868010"/>
            <a:chExt cx="436762" cy="3795392"/>
          </a:xfrm>
        </p:grpSpPr>
        <p:sp>
          <p:nvSpPr>
            <p:cNvPr id="43" name="Rounded Rectangle 42"/>
            <p:cNvSpPr/>
            <p:nvPr/>
          </p:nvSpPr>
          <p:spPr bwMode="auto">
            <a:xfrm>
              <a:off x="515715" y="868010"/>
              <a:ext cx="436762" cy="340089"/>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SP-c</a:t>
              </a:r>
            </a:p>
            <a:p>
              <a:pPr algn="ctr"/>
              <a:endParaRPr lang="en-US" sz="1600" b="1" dirty="0">
                <a:sym typeface="Arial" pitchFamily="-107" charset="0"/>
              </a:endParaRPr>
            </a:p>
          </p:txBody>
        </p:sp>
        <p:cxnSp>
          <p:nvCxnSpPr>
            <p:cNvPr id="44" name="Straight Connector 43"/>
            <p:cNvCxnSpPr>
              <a:stCxn id="43" idx="2"/>
              <a:endCxn id="45" idx="2"/>
            </p:cNvCxnSpPr>
            <p:nvPr/>
          </p:nvCxnSpPr>
          <p:spPr bwMode="auto">
            <a:xfrm>
              <a:off x="734096" y="1208099"/>
              <a:ext cx="0" cy="3455303"/>
            </a:xfrm>
            <a:prstGeom prst="line">
              <a:avLst/>
            </a:prstGeom>
            <a:ln>
              <a:solidFill>
                <a:schemeClr val="tx1"/>
              </a:solidFill>
              <a:tailEnd type="none" w="med" len="lg"/>
            </a:ln>
          </p:spPr>
        </p:cxnSp>
        <p:sp>
          <p:nvSpPr>
            <p:cNvPr id="45" name="TextBox 44"/>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33" name="Group 32"/>
          <p:cNvGrpSpPr/>
          <p:nvPr/>
        </p:nvGrpSpPr>
        <p:grpSpPr>
          <a:xfrm>
            <a:off x="5435600" y="5197371"/>
            <a:ext cx="6286500" cy="360355"/>
            <a:chOff x="812800" y="1519768"/>
            <a:chExt cx="1865690" cy="270266"/>
          </a:xfrm>
        </p:grpSpPr>
        <p:cxnSp>
          <p:nvCxnSpPr>
            <p:cNvPr id="34" name="Straight Arrow Connector 33"/>
            <p:cNvCxnSpPr>
              <a:stCxn id="35" idx="1"/>
              <a:endCxn id="36" idx="3"/>
            </p:cNvCxnSpPr>
            <p:nvPr/>
          </p:nvCxnSpPr>
          <p:spPr bwMode="auto">
            <a:xfrm>
              <a:off x="812800" y="1654901"/>
              <a:ext cx="1865690" cy="0"/>
            </a:xfrm>
            <a:prstGeom prst="straightConnector1">
              <a:avLst/>
            </a:prstGeom>
            <a:ln>
              <a:solidFill>
                <a:schemeClr val="tx1"/>
              </a:solidFill>
              <a:tailEnd type="arrow"/>
            </a:ln>
          </p:spPr>
        </p:cxnSp>
        <p:sp>
          <p:nvSpPr>
            <p:cNvPr id="35" name="TextBox 34"/>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36" name="TextBox 35"/>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58" name="Title 2"/>
          <p:cNvSpPr>
            <a:spLocks noGrp="1"/>
          </p:cNvSpPr>
          <p:nvPr>
            <p:ph type="title"/>
          </p:nvPr>
        </p:nvSpPr>
        <p:spPr>
          <a:xfrm>
            <a:off x="177800" y="-3175"/>
            <a:ext cx="11760200" cy="663575"/>
          </a:xfrm>
        </p:spPr>
        <p:txBody>
          <a:bodyPr>
            <a:normAutofit/>
          </a:bodyPr>
          <a:lstStyle/>
          <a:p>
            <a:r>
              <a:rPr lang="en-US" sz="2000" dirty="0"/>
              <a:t>Retargeted INVITE case-1</a:t>
            </a:r>
            <a:r>
              <a:rPr lang="en-US" sz="1800" dirty="0"/>
              <a:t>: retargeting TN in Diversion header </a:t>
            </a:r>
            <a:endParaRPr lang="en-US" sz="2000" dirty="0"/>
          </a:p>
        </p:txBody>
      </p:sp>
      <p:sp>
        <p:nvSpPr>
          <p:cNvPr id="47" name="TextBox 46"/>
          <p:cNvSpPr txBox="1"/>
          <p:nvPr/>
        </p:nvSpPr>
        <p:spPr>
          <a:xfrm>
            <a:off x="1219200" y="3924300"/>
            <a:ext cx="3479800" cy="338554"/>
          </a:xfrm>
          <a:prstGeom prst="rect">
            <a:avLst/>
          </a:prstGeom>
          <a:noFill/>
          <a:ln>
            <a:solidFill>
              <a:schemeClr val="tx1"/>
            </a:solidFill>
          </a:ln>
        </p:spPr>
        <p:txBody>
          <a:bodyPr wrap="square" rtlCol="0">
            <a:spAutoFit/>
          </a:bodyPr>
          <a:lstStyle/>
          <a:p>
            <a:r>
              <a:rPr lang="en-US" sz="1600" i="1" dirty="0"/>
              <a:t>P-CSCF accepts received PAID URI</a:t>
            </a:r>
          </a:p>
        </p:txBody>
      </p:sp>
      <p:cxnSp>
        <p:nvCxnSpPr>
          <p:cNvPr id="48" name="Straight Connector 47"/>
          <p:cNvCxnSpPr>
            <a:stCxn id="47" idx="3"/>
            <a:endCxn id="49" idx="1"/>
          </p:cNvCxnSpPr>
          <p:nvPr/>
        </p:nvCxnSpPr>
        <p:spPr>
          <a:xfrm>
            <a:off x="4699000" y="4093577"/>
            <a:ext cx="736600" cy="510689"/>
          </a:xfrm>
          <a:prstGeom prst="line">
            <a:avLst/>
          </a:prstGeom>
          <a:ln>
            <a:solidFill>
              <a:schemeClr val="tx1"/>
            </a:solidFill>
            <a:tailEnd type="oval"/>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5435600" y="4419600"/>
            <a:ext cx="184666" cy="369332"/>
          </a:xfrm>
          <a:prstGeom prst="rect">
            <a:avLst/>
          </a:prstGeom>
          <a:noFill/>
        </p:spPr>
        <p:txBody>
          <a:bodyPr wrap="none" rtlCol="0">
            <a:spAutoFit/>
          </a:bodyPr>
          <a:lstStyle/>
          <a:p>
            <a:r>
              <a:rPr lang="en-US" dirty="0"/>
              <a:t> </a:t>
            </a:r>
          </a:p>
        </p:txBody>
      </p:sp>
      <p:sp>
        <p:nvSpPr>
          <p:cNvPr id="52" name="TextBox 51"/>
          <p:cNvSpPr txBox="1"/>
          <p:nvPr/>
        </p:nvSpPr>
        <p:spPr>
          <a:xfrm>
            <a:off x="558800" y="4635500"/>
            <a:ext cx="4178300" cy="1815882"/>
          </a:xfrm>
          <a:prstGeom prst="rect">
            <a:avLst/>
          </a:prstGeom>
          <a:noFill/>
          <a:ln>
            <a:solidFill>
              <a:schemeClr val="tx1"/>
            </a:solidFill>
          </a:ln>
        </p:spPr>
        <p:txBody>
          <a:bodyPr wrap="square" rtlCol="0">
            <a:spAutoFit/>
          </a:bodyPr>
          <a:lstStyle/>
          <a:p>
            <a:r>
              <a:rPr lang="en-US" sz="1600" i="1" dirty="0"/>
              <a:t>Presence of Identity header indicates that this is a retargeted INVITE. </a:t>
            </a:r>
          </a:p>
          <a:p>
            <a:r>
              <a:rPr lang="en-US" sz="1600" i="1" dirty="0"/>
              <a:t>Therefore, perform “div” authentication:</a:t>
            </a:r>
          </a:p>
          <a:p>
            <a:pPr marL="285750" indent="-285750">
              <a:buFont typeface="Arial"/>
              <a:buChar char="•"/>
            </a:pPr>
            <a:r>
              <a:rPr lang="en-US" sz="1600" i="1" dirty="0"/>
              <a:t>Verify that Diversion TN-B is assigned to SIP-PBX</a:t>
            </a:r>
          </a:p>
          <a:p>
            <a:pPr marL="285750" indent="-285750">
              <a:buFont typeface="Arial"/>
              <a:buChar char="•"/>
            </a:pPr>
            <a:r>
              <a:rPr lang="en-US" sz="1600" i="1" dirty="0"/>
              <a:t>Add "div" PASSporT, with "div" claim set to TN-B</a:t>
            </a:r>
          </a:p>
        </p:txBody>
      </p:sp>
      <p:cxnSp>
        <p:nvCxnSpPr>
          <p:cNvPr id="54" name="Straight Connector 53"/>
          <p:cNvCxnSpPr>
            <a:stCxn id="52" idx="3"/>
            <a:endCxn id="57" idx="1"/>
          </p:cNvCxnSpPr>
          <p:nvPr/>
        </p:nvCxnSpPr>
        <p:spPr>
          <a:xfrm flipV="1">
            <a:off x="4737100" y="5112266"/>
            <a:ext cx="698500" cy="431175"/>
          </a:xfrm>
          <a:prstGeom prst="line">
            <a:avLst/>
          </a:prstGeom>
          <a:ln>
            <a:solidFill>
              <a:schemeClr val="tx1"/>
            </a:solidFill>
            <a:tailEnd type="oval"/>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435600" y="4927600"/>
            <a:ext cx="184666" cy="369332"/>
          </a:xfrm>
          <a:prstGeom prst="rect">
            <a:avLst/>
          </a:prstGeom>
          <a:noFill/>
        </p:spPr>
        <p:txBody>
          <a:bodyPr wrap="none" rtlCol="0">
            <a:spAutoFit/>
          </a:bodyPr>
          <a:lstStyle/>
          <a:p>
            <a:r>
              <a:rPr lang="en-US" dirty="0"/>
              <a:t> </a:t>
            </a:r>
          </a:p>
        </p:txBody>
      </p:sp>
      <p:sp>
        <p:nvSpPr>
          <p:cNvPr id="59" name="TextBox 58"/>
          <p:cNvSpPr txBox="1"/>
          <p:nvPr/>
        </p:nvSpPr>
        <p:spPr>
          <a:xfrm>
            <a:off x="5816600" y="762000"/>
            <a:ext cx="5727700" cy="584776"/>
          </a:xfrm>
          <a:prstGeom prst="rect">
            <a:avLst/>
          </a:prstGeom>
          <a:solidFill>
            <a:schemeClr val="bg1">
              <a:alpha val="68000"/>
            </a:schemeClr>
          </a:solidFill>
          <a:ln>
            <a:solidFill>
              <a:schemeClr val="tx1"/>
            </a:solidFill>
          </a:ln>
        </p:spPr>
        <p:txBody>
          <a:bodyPr wrap="square" rtlCol="0">
            <a:spAutoFit/>
          </a:bodyPr>
          <a:lstStyle/>
          <a:p>
            <a:r>
              <a:rPr lang="en-US" sz="1600" i="1" dirty="0"/>
              <a:t>Perform SHAKEN verification, and set Verstat.</a:t>
            </a:r>
          </a:p>
          <a:p>
            <a:r>
              <a:rPr lang="en-US" sz="1600" i="1" dirty="0"/>
              <a:t>If verification passes, include Identity headers in INVITE to SIP-PBX</a:t>
            </a:r>
          </a:p>
        </p:txBody>
      </p:sp>
      <p:cxnSp>
        <p:nvCxnSpPr>
          <p:cNvPr id="60" name="Straight Connector 59"/>
          <p:cNvCxnSpPr>
            <a:stCxn id="59" idx="1"/>
            <a:endCxn id="61" idx="1"/>
          </p:cNvCxnSpPr>
          <p:nvPr/>
        </p:nvCxnSpPr>
        <p:spPr>
          <a:xfrm flipH="1">
            <a:off x="5435600" y="1054388"/>
            <a:ext cx="381000" cy="374878"/>
          </a:xfrm>
          <a:prstGeom prst="line">
            <a:avLst/>
          </a:prstGeom>
          <a:ln>
            <a:solidFill>
              <a:schemeClr val="tx1"/>
            </a:solidFill>
            <a:tailEnd type="oval"/>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5435600" y="1244600"/>
            <a:ext cx="184666" cy="369332"/>
          </a:xfrm>
          <a:prstGeom prst="rect">
            <a:avLst/>
          </a:prstGeom>
          <a:noFill/>
        </p:spPr>
        <p:txBody>
          <a:bodyPr wrap="none" rtlCol="0">
            <a:spAutoFit/>
          </a:bodyPr>
          <a:lstStyle/>
          <a:p>
            <a:r>
              <a:rPr lang="en-US" dirty="0"/>
              <a:t> </a:t>
            </a:r>
          </a:p>
        </p:txBody>
      </p:sp>
    </p:spTree>
    <p:extLst>
      <p:ext uri="{BB962C8B-B14F-4D97-AF65-F5344CB8AC3E}">
        <p14:creationId xmlns:p14="http://schemas.microsoft.com/office/powerpoint/2010/main" val="1595163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603810" y="1242005"/>
            <a:ext cx="3536390" cy="90653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a:t>
            </a:r>
          </a:p>
          <a:p>
            <a:pPr>
              <a:lnSpc>
                <a:spcPct val="90000"/>
              </a:lnSpc>
              <a:spcBef>
                <a:spcPts val="267"/>
              </a:spcBef>
            </a:pPr>
            <a:r>
              <a:rPr lang="en-US" sz="1400" dirty="0">
                <a:solidFill>
                  <a:srgbClr val="000000"/>
                </a:solidFill>
                <a:cs typeface="Times"/>
              </a:rPr>
              <a:t>PAID: sip:TN-A@sp-a.com</a:t>
            </a:r>
          </a:p>
          <a:p>
            <a:pPr>
              <a:lnSpc>
                <a:spcPct val="90000"/>
              </a:lnSpc>
              <a:spcBef>
                <a:spcPts val="267"/>
              </a:spcBef>
            </a:pPr>
            <a:r>
              <a:rPr lang="en-US" sz="1400" dirty="0">
                <a:solidFill>
                  <a:srgbClr val="000000"/>
                </a:solidFill>
                <a:cs typeface="Times"/>
              </a:rPr>
              <a:t>Identity: shaken PASSporT {orig/dest=A/B}</a:t>
            </a:r>
          </a:p>
        </p:txBody>
      </p:sp>
      <p:grpSp>
        <p:nvGrpSpPr>
          <p:cNvPr id="64" name="Group 63"/>
          <p:cNvGrpSpPr/>
          <p:nvPr/>
        </p:nvGrpSpPr>
        <p:grpSpPr>
          <a:xfrm>
            <a:off x="444500" y="1069871"/>
            <a:ext cx="4991100" cy="360355"/>
            <a:chOff x="812800" y="1519768"/>
            <a:chExt cx="1865690" cy="270266"/>
          </a:xfrm>
        </p:grpSpPr>
        <p:cxnSp>
          <p:nvCxnSpPr>
            <p:cNvPr id="65" name="Straight Arrow Connector 64"/>
            <p:cNvCxnSpPr>
              <a:stCxn id="66" idx="1"/>
              <a:endCxn id="67" idx="3"/>
            </p:cNvCxnSpPr>
            <p:nvPr/>
          </p:nvCxnSpPr>
          <p:spPr bwMode="auto">
            <a:xfrm>
              <a:off x="812800" y="1654901"/>
              <a:ext cx="1865690" cy="0"/>
            </a:xfrm>
            <a:prstGeom prst="straightConnector1">
              <a:avLst/>
            </a:prstGeom>
            <a:ln>
              <a:solidFill>
                <a:schemeClr val="tx1"/>
              </a:solidFill>
              <a:tailEnd type="arrow"/>
            </a:ln>
          </p:spPr>
        </p:cxnSp>
        <p:sp>
          <p:nvSpPr>
            <p:cNvPr id="66" name="TextBox 65"/>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67" name="TextBox 66"/>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68" name="TextBox 67"/>
          <p:cNvSpPr txBox="1"/>
          <p:nvPr/>
        </p:nvSpPr>
        <p:spPr>
          <a:xfrm>
            <a:off x="447314" y="925918"/>
            <a:ext cx="36293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sip: TN-B @sp-b.com</a:t>
            </a:r>
          </a:p>
        </p:txBody>
      </p:sp>
      <p:grpSp>
        <p:nvGrpSpPr>
          <p:cNvPr id="99" name="Group 98"/>
          <p:cNvGrpSpPr/>
          <p:nvPr/>
        </p:nvGrpSpPr>
        <p:grpSpPr>
          <a:xfrm>
            <a:off x="165100" y="596900"/>
            <a:ext cx="582349" cy="6146799"/>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596900"/>
            <a:ext cx="582349" cy="6121399"/>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SP-b</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0" name="TextBox 69"/>
          <p:cNvSpPr txBox="1"/>
          <p:nvPr/>
        </p:nvSpPr>
        <p:spPr>
          <a:xfrm>
            <a:off x="5582210" y="1673805"/>
            <a:ext cx="3650690" cy="90653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 verstat=passed</a:t>
            </a:r>
          </a:p>
          <a:p>
            <a:pPr>
              <a:lnSpc>
                <a:spcPct val="90000"/>
              </a:lnSpc>
              <a:spcBef>
                <a:spcPts val="267"/>
              </a:spcBef>
            </a:pPr>
            <a:r>
              <a:rPr lang="en-US" sz="1400" dirty="0">
                <a:solidFill>
                  <a:srgbClr val="000000"/>
                </a:solidFill>
                <a:cs typeface="Times"/>
              </a:rPr>
              <a:t>PAID: sip:TN-A@sp-a.com, verstat=passed</a:t>
            </a:r>
          </a:p>
          <a:p>
            <a:pPr>
              <a:lnSpc>
                <a:spcPct val="90000"/>
              </a:lnSpc>
              <a:spcBef>
                <a:spcPts val="267"/>
              </a:spcBef>
            </a:pPr>
            <a:r>
              <a:rPr lang="en-US" sz="1400" dirty="0">
                <a:solidFill>
                  <a:srgbClr val="000000"/>
                </a:solidFill>
                <a:cs typeface="Times"/>
              </a:rPr>
              <a:t>Identity: shaken PASSporT {orig/dest=A/B}</a:t>
            </a:r>
          </a:p>
        </p:txBody>
      </p:sp>
      <p:grpSp>
        <p:nvGrpSpPr>
          <p:cNvPr id="76" name="Group 75"/>
          <p:cNvGrpSpPr/>
          <p:nvPr/>
        </p:nvGrpSpPr>
        <p:grpSpPr>
          <a:xfrm>
            <a:off x="5422900" y="1501671"/>
            <a:ext cx="37592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0" name="TextBox 79"/>
          <p:cNvSpPr txBox="1"/>
          <p:nvPr/>
        </p:nvSpPr>
        <p:spPr>
          <a:xfrm>
            <a:off x="5362214" y="1383118"/>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[2] INVITE sip: TN-B @</a:t>
            </a:r>
            <a:r>
              <a:rPr lang="hr-HR" sz="1400" b="1" dirty="0">
                <a:solidFill>
                  <a:srgbClr val="000000"/>
                </a:solidFill>
                <a:latin typeface="+mj-lt"/>
                <a:cs typeface="Times"/>
              </a:rPr>
              <a:t>198.51.100.3</a:t>
            </a:r>
            <a:endParaRPr lang="en-US" sz="1400" b="1" dirty="0">
              <a:solidFill>
                <a:srgbClr val="000000"/>
              </a:solidFill>
              <a:latin typeface="+mj-lt"/>
              <a:cs typeface="Times"/>
            </a:endParaRPr>
          </a:p>
        </p:txBody>
      </p:sp>
      <p:grpSp>
        <p:nvGrpSpPr>
          <p:cNvPr id="81" name="Group 80"/>
          <p:cNvGrpSpPr/>
          <p:nvPr/>
        </p:nvGrpSpPr>
        <p:grpSpPr>
          <a:xfrm>
            <a:off x="8902700" y="596900"/>
            <a:ext cx="582349" cy="6159499"/>
            <a:chOff x="515715" y="868010"/>
            <a:chExt cx="436762" cy="3795392"/>
          </a:xfrm>
        </p:grpSpPr>
        <p:sp>
          <p:nvSpPr>
            <p:cNvPr id="82" name="Rounded Rectangle 81"/>
            <p:cNvSpPr/>
            <p:nvPr/>
          </p:nvSpPr>
          <p:spPr bwMode="auto">
            <a:xfrm>
              <a:off x="515715" y="868010"/>
              <a:ext cx="436762" cy="187813"/>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055823"/>
              <a:ext cx="0" cy="3607579"/>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5" name="TextBox 84"/>
          <p:cNvSpPr txBox="1"/>
          <p:nvPr/>
        </p:nvSpPr>
        <p:spPr>
          <a:xfrm>
            <a:off x="5607610" y="3134305"/>
            <a:ext cx="34728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a:t>
            </a:r>
          </a:p>
          <a:p>
            <a:pPr>
              <a:lnSpc>
                <a:spcPct val="90000"/>
              </a:lnSpc>
              <a:spcBef>
                <a:spcPts val="267"/>
              </a:spcBef>
            </a:pPr>
            <a:r>
              <a:rPr lang="en-US" sz="1400" dirty="0">
                <a:solidFill>
                  <a:srgbClr val="000000"/>
                </a:solidFill>
                <a:cs typeface="Times"/>
              </a:rPr>
              <a:t>PAID: sip:TN-A@sp-a.com</a:t>
            </a:r>
          </a:p>
          <a:p>
            <a:pPr>
              <a:lnSpc>
                <a:spcPct val="90000"/>
              </a:lnSpc>
              <a:spcBef>
                <a:spcPts val="267"/>
              </a:spcBef>
            </a:pPr>
            <a:r>
              <a:rPr lang="en-US" sz="1400" dirty="0">
                <a:solidFill>
                  <a:srgbClr val="0000FF"/>
                </a:solidFill>
                <a:cs typeface="Times"/>
              </a:rPr>
              <a:t>Referred-By: sip:TN-B@sp-b.com</a:t>
            </a:r>
          </a:p>
          <a:p>
            <a:pPr>
              <a:lnSpc>
                <a:spcPct val="90000"/>
              </a:lnSpc>
              <a:spcBef>
                <a:spcPts val="267"/>
              </a:spcBef>
            </a:pPr>
            <a:r>
              <a:rPr lang="en-US" sz="1400" dirty="0">
                <a:solidFill>
                  <a:srgbClr val="000000"/>
                </a:solidFill>
                <a:cs typeface="Times"/>
              </a:rPr>
              <a:t>Identity: shaken PASSporT {orig/dest=A/B}</a:t>
            </a:r>
          </a:p>
        </p:txBody>
      </p:sp>
      <p:grpSp>
        <p:nvGrpSpPr>
          <p:cNvPr id="86" name="Group 85"/>
          <p:cNvGrpSpPr/>
          <p:nvPr/>
        </p:nvGrpSpPr>
        <p:grpSpPr>
          <a:xfrm flipH="1">
            <a:off x="5422900" y="2962171"/>
            <a:ext cx="37719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0" name="TextBox 89"/>
          <p:cNvSpPr txBox="1"/>
          <p:nvPr/>
        </p:nvSpPr>
        <p:spPr>
          <a:xfrm>
            <a:off x="5362214" y="2830918"/>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[3] INVITE sip: TN-C @</a:t>
            </a:r>
            <a:r>
              <a:rPr lang="hr-HR" sz="1400" b="1" dirty="0">
                <a:solidFill>
                  <a:srgbClr val="000000"/>
                </a:solidFill>
                <a:latin typeface="+mj-lt"/>
                <a:cs typeface="Times"/>
              </a:rPr>
              <a:t>sp-b.com</a:t>
            </a:r>
            <a:endParaRPr lang="en-US" sz="1400" b="1" dirty="0">
              <a:solidFill>
                <a:srgbClr val="000000"/>
              </a:solidFill>
              <a:latin typeface="+mj-lt"/>
              <a:cs typeface="Times"/>
            </a:endParaRPr>
          </a:p>
        </p:txBody>
      </p:sp>
      <p:sp>
        <p:nvSpPr>
          <p:cNvPr id="40" name="TextBox 39"/>
          <p:cNvSpPr txBox="1"/>
          <p:nvPr/>
        </p:nvSpPr>
        <p:spPr>
          <a:xfrm>
            <a:off x="7538010" y="4912305"/>
            <a:ext cx="3574490" cy="1362809"/>
          </a:xfrm>
          <a:prstGeom prst="rect">
            <a:avLst/>
          </a:prstGeom>
          <a:solidFill>
            <a:schemeClr val="bg1">
              <a:alpha val="68000"/>
            </a:schemeClr>
          </a:solid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a:t>
            </a:r>
          </a:p>
          <a:p>
            <a:pPr>
              <a:lnSpc>
                <a:spcPct val="90000"/>
              </a:lnSpc>
              <a:spcBef>
                <a:spcPts val="267"/>
              </a:spcBef>
            </a:pPr>
            <a:r>
              <a:rPr lang="en-US" sz="1400" dirty="0">
                <a:solidFill>
                  <a:srgbClr val="000000"/>
                </a:solidFill>
                <a:cs typeface="Times"/>
              </a:rPr>
              <a:t>PAID:  sip:TN-A@sp-a.com</a:t>
            </a:r>
          </a:p>
          <a:p>
            <a:pPr>
              <a:lnSpc>
                <a:spcPct val="90000"/>
              </a:lnSpc>
              <a:spcBef>
                <a:spcPts val="267"/>
              </a:spcBef>
            </a:pPr>
            <a:r>
              <a:rPr lang="en-US" sz="1400" dirty="0">
                <a:solidFill>
                  <a:srgbClr val="000000"/>
                </a:solidFill>
                <a:cs typeface="Times"/>
              </a:rPr>
              <a:t>Referred-By: sip:TN-B@sp-b.com</a:t>
            </a:r>
          </a:p>
          <a:p>
            <a:pPr>
              <a:lnSpc>
                <a:spcPct val="90000"/>
              </a:lnSpc>
              <a:spcBef>
                <a:spcPts val="267"/>
              </a:spcBef>
            </a:pPr>
            <a:r>
              <a:rPr lang="en-US" sz="1400" dirty="0">
                <a:solidFill>
                  <a:srgbClr val="000000"/>
                </a:solidFill>
                <a:cs typeface="Times"/>
              </a:rPr>
              <a:t>Identity: shaken PASSporT {orig/dest=A/B}</a:t>
            </a:r>
          </a:p>
          <a:p>
            <a:pPr>
              <a:lnSpc>
                <a:spcPct val="90000"/>
              </a:lnSpc>
              <a:spcBef>
                <a:spcPts val="267"/>
              </a:spcBef>
            </a:pPr>
            <a:r>
              <a:rPr lang="en-US" sz="1400" dirty="0">
                <a:solidFill>
                  <a:srgbClr val="000000"/>
                </a:solidFill>
                <a:cs typeface="Times"/>
              </a:rPr>
              <a:t>Identity: div PASSporT {orig/dest/div=A/C/B}</a:t>
            </a:r>
          </a:p>
        </p:txBody>
      </p:sp>
      <p:sp>
        <p:nvSpPr>
          <p:cNvPr id="41" name="TextBox 40"/>
          <p:cNvSpPr txBox="1"/>
          <p:nvPr/>
        </p:nvSpPr>
        <p:spPr>
          <a:xfrm>
            <a:off x="7292614" y="4608918"/>
            <a:ext cx="3146786" cy="320597"/>
          </a:xfrm>
          <a:prstGeom prst="rect">
            <a:avLst/>
          </a:prstGeom>
          <a:solidFill>
            <a:schemeClr val="bg1">
              <a:alpha val="62000"/>
            </a:schemeClr>
          </a:solid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[4] INVITE sip: TN-C @</a:t>
            </a:r>
            <a:r>
              <a:rPr lang="hr-HR" sz="1400" b="1" dirty="0">
                <a:solidFill>
                  <a:srgbClr val="000000"/>
                </a:solidFill>
                <a:latin typeface="+mj-lt"/>
                <a:cs typeface="Times"/>
              </a:rPr>
              <a:t>sp-c.com</a:t>
            </a:r>
            <a:endParaRPr lang="en-US" sz="1400" b="1" dirty="0">
              <a:solidFill>
                <a:srgbClr val="000000"/>
              </a:solidFill>
              <a:latin typeface="+mj-lt"/>
              <a:cs typeface="Times"/>
            </a:endParaRPr>
          </a:p>
        </p:txBody>
      </p:sp>
      <p:grpSp>
        <p:nvGrpSpPr>
          <p:cNvPr id="42" name="Group 41"/>
          <p:cNvGrpSpPr/>
          <p:nvPr/>
        </p:nvGrpSpPr>
        <p:grpSpPr>
          <a:xfrm>
            <a:off x="11417300" y="596900"/>
            <a:ext cx="582349" cy="6121399"/>
            <a:chOff x="515715" y="868010"/>
            <a:chExt cx="436762" cy="3795392"/>
          </a:xfrm>
        </p:grpSpPr>
        <p:sp>
          <p:nvSpPr>
            <p:cNvPr id="43" name="Rounded Rectangle 42"/>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SP-c</a:t>
              </a:r>
            </a:p>
            <a:p>
              <a:pPr algn="ctr"/>
              <a:endParaRPr lang="en-US" sz="1600" b="1" dirty="0">
                <a:sym typeface="Arial" pitchFamily="-107" charset="0"/>
              </a:endParaRPr>
            </a:p>
          </p:txBody>
        </p:sp>
        <p:cxnSp>
          <p:nvCxnSpPr>
            <p:cNvPr id="44" name="Straight Connector 43"/>
            <p:cNvCxnSpPr>
              <a:stCxn id="43" idx="2"/>
              <a:endCxn id="45" idx="2"/>
            </p:cNvCxnSpPr>
            <p:nvPr/>
          </p:nvCxnSpPr>
          <p:spPr bwMode="auto">
            <a:xfrm>
              <a:off x="734096" y="1056992"/>
              <a:ext cx="0" cy="3606410"/>
            </a:xfrm>
            <a:prstGeom prst="line">
              <a:avLst/>
            </a:prstGeom>
            <a:ln>
              <a:solidFill>
                <a:schemeClr val="tx1"/>
              </a:solidFill>
              <a:tailEnd type="none" w="med" len="lg"/>
            </a:ln>
          </p:spPr>
        </p:cxnSp>
        <p:sp>
          <p:nvSpPr>
            <p:cNvPr id="45" name="TextBox 44"/>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 name="TextBox 8"/>
          <p:cNvSpPr txBox="1"/>
          <p:nvPr/>
        </p:nvSpPr>
        <p:spPr>
          <a:xfrm>
            <a:off x="5435600" y="3479800"/>
            <a:ext cx="184666" cy="369332"/>
          </a:xfrm>
          <a:prstGeom prst="rect">
            <a:avLst/>
          </a:prstGeom>
          <a:noFill/>
        </p:spPr>
        <p:txBody>
          <a:bodyPr wrap="none" rtlCol="0">
            <a:spAutoFit/>
          </a:bodyPr>
          <a:lstStyle/>
          <a:p>
            <a:r>
              <a:rPr lang="en-US" dirty="0"/>
              <a:t> </a:t>
            </a:r>
          </a:p>
        </p:txBody>
      </p:sp>
      <p:cxnSp>
        <p:nvCxnSpPr>
          <p:cNvPr id="55" name="Straight Connector 54"/>
          <p:cNvCxnSpPr>
            <a:stCxn id="52" idx="3"/>
            <a:endCxn id="56" idx="1"/>
          </p:cNvCxnSpPr>
          <p:nvPr/>
        </p:nvCxnSpPr>
        <p:spPr>
          <a:xfrm flipV="1">
            <a:off x="5130800" y="4553466"/>
            <a:ext cx="304800" cy="6122"/>
          </a:xfrm>
          <a:prstGeom prst="line">
            <a:avLst/>
          </a:prstGeom>
          <a:ln>
            <a:solidFill>
              <a:schemeClr val="tx1"/>
            </a:solidFill>
            <a:tailEnd type="oval"/>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5435600" y="4368800"/>
            <a:ext cx="184666" cy="369332"/>
          </a:xfrm>
          <a:prstGeom prst="rect">
            <a:avLst/>
          </a:prstGeom>
          <a:noFill/>
        </p:spPr>
        <p:txBody>
          <a:bodyPr wrap="none" rtlCol="0">
            <a:spAutoFit/>
          </a:bodyPr>
          <a:lstStyle/>
          <a:p>
            <a:r>
              <a:rPr lang="en-US" dirty="0"/>
              <a:t> </a:t>
            </a:r>
          </a:p>
        </p:txBody>
      </p:sp>
      <p:grpSp>
        <p:nvGrpSpPr>
          <p:cNvPr id="33" name="Group 32"/>
          <p:cNvGrpSpPr/>
          <p:nvPr/>
        </p:nvGrpSpPr>
        <p:grpSpPr>
          <a:xfrm>
            <a:off x="5435600" y="4740171"/>
            <a:ext cx="6286500" cy="360355"/>
            <a:chOff x="812800" y="1519768"/>
            <a:chExt cx="1865690" cy="270266"/>
          </a:xfrm>
        </p:grpSpPr>
        <p:cxnSp>
          <p:nvCxnSpPr>
            <p:cNvPr id="34" name="Straight Arrow Connector 33"/>
            <p:cNvCxnSpPr>
              <a:stCxn id="35" idx="1"/>
              <a:endCxn id="36" idx="3"/>
            </p:cNvCxnSpPr>
            <p:nvPr/>
          </p:nvCxnSpPr>
          <p:spPr bwMode="auto">
            <a:xfrm>
              <a:off x="812800" y="1654901"/>
              <a:ext cx="1865690" cy="0"/>
            </a:xfrm>
            <a:prstGeom prst="straightConnector1">
              <a:avLst/>
            </a:prstGeom>
            <a:ln>
              <a:solidFill>
                <a:schemeClr val="tx1"/>
              </a:solidFill>
              <a:tailEnd type="arrow"/>
            </a:ln>
          </p:spPr>
        </p:cxnSp>
        <p:sp>
          <p:nvSpPr>
            <p:cNvPr id="35" name="TextBox 34"/>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36" name="TextBox 35"/>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3" name="TextBox 72"/>
          <p:cNvSpPr txBox="1"/>
          <p:nvPr/>
        </p:nvSpPr>
        <p:spPr>
          <a:xfrm>
            <a:off x="9207500" y="2755900"/>
            <a:ext cx="184666" cy="369332"/>
          </a:xfrm>
          <a:prstGeom prst="rect">
            <a:avLst/>
          </a:prstGeom>
          <a:noFill/>
        </p:spPr>
        <p:txBody>
          <a:bodyPr wrap="none" rtlCol="0">
            <a:spAutoFit/>
          </a:bodyPr>
          <a:lstStyle/>
          <a:p>
            <a:r>
              <a:rPr lang="en-US" dirty="0"/>
              <a:t> </a:t>
            </a:r>
          </a:p>
        </p:txBody>
      </p:sp>
      <p:sp>
        <p:nvSpPr>
          <p:cNvPr id="52" name="TextBox 51"/>
          <p:cNvSpPr txBox="1"/>
          <p:nvPr/>
        </p:nvSpPr>
        <p:spPr>
          <a:xfrm>
            <a:off x="1193800" y="4267200"/>
            <a:ext cx="3937000" cy="584776"/>
          </a:xfrm>
          <a:prstGeom prst="rect">
            <a:avLst/>
          </a:prstGeom>
          <a:noFill/>
          <a:ln>
            <a:solidFill>
              <a:schemeClr val="tx1"/>
            </a:solidFill>
          </a:ln>
        </p:spPr>
        <p:txBody>
          <a:bodyPr wrap="square" rtlCol="0">
            <a:spAutoFit/>
          </a:bodyPr>
          <a:lstStyle/>
          <a:p>
            <a:r>
              <a:rPr lang="en-US" sz="1600" i="1" dirty="0"/>
              <a:t>"div" authentication same as slide-1, except “div claim = Referred-By header</a:t>
            </a:r>
          </a:p>
        </p:txBody>
      </p:sp>
      <p:sp>
        <p:nvSpPr>
          <p:cNvPr id="60" name="Title 2"/>
          <p:cNvSpPr>
            <a:spLocks noGrp="1"/>
          </p:cNvSpPr>
          <p:nvPr>
            <p:ph type="title"/>
          </p:nvPr>
        </p:nvSpPr>
        <p:spPr>
          <a:xfrm>
            <a:off x="177800" y="-3175"/>
            <a:ext cx="11760200" cy="663575"/>
          </a:xfrm>
        </p:spPr>
        <p:txBody>
          <a:bodyPr>
            <a:normAutofit/>
          </a:bodyPr>
          <a:lstStyle/>
          <a:p>
            <a:r>
              <a:rPr lang="en-US" sz="2000" dirty="0"/>
              <a:t>Retargeted INVITE case-2</a:t>
            </a:r>
            <a:r>
              <a:rPr lang="en-US" sz="1800" dirty="0"/>
              <a:t>: retargeting TN in Referred-By header </a:t>
            </a:r>
            <a:endParaRPr lang="en-US" sz="2000" dirty="0"/>
          </a:p>
        </p:txBody>
      </p:sp>
    </p:spTree>
    <p:extLst>
      <p:ext uri="{BB962C8B-B14F-4D97-AF65-F5344CB8AC3E}">
        <p14:creationId xmlns:p14="http://schemas.microsoft.com/office/powerpoint/2010/main" val="2064665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603810" y="1127705"/>
            <a:ext cx="3536390" cy="113467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a:t>
            </a:r>
          </a:p>
          <a:p>
            <a:pPr>
              <a:lnSpc>
                <a:spcPct val="90000"/>
              </a:lnSpc>
              <a:spcBef>
                <a:spcPts val="267"/>
              </a:spcBef>
            </a:pPr>
            <a:r>
              <a:rPr lang="en-US" sz="1400" dirty="0">
                <a:solidFill>
                  <a:srgbClr val="000000"/>
                </a:solidFill>
                <a:cs typeface="Times"/>
              </a:rPr>
              <a:t>PAID: sip:TN-A@sp-a.com</a:t>
            </a:r>
          </a:p>
          <a:p>
            <a:pPr>
              <a:lnSpc>
                <a:spcPct val="90000"/>
              </a:lnSpc>
              <a:spcBef>
                <a:spcPts val="267"/>
              </a:spcBef>
            </a:pPr>
            <a:r>
              <a:rPr lang="en-US" sz="1400" dirty="0">
                <a:solidFill>
                  <a:srgbClr val="000000"/>
                </a:solidFill>
                <a:cs typeface="Times"/>
              </a:rPr>
              <a:t>History-Info: sip:TN-B@sp-b.com;index=1</a:t>
            </a:r>
          </a:p>
          <a:p>
            <a:pPr>
              <a:lnSpc>
                <a:spcPct val="90000"/>
              </a:lnSpc>
              <a:spcBef>
                <a:spcPts val="267"/>
              </a:spcBef>
            </a:pPr>
            <a:r>
              <a:rPr lang="en-US" sz="1400" dirty="0">
                <a:solidFill>
                  <a:srgbClr val="000000"/>
                </a:solidFill>
                <a:cs typeface="Times"/>
              </a:rPr>
              <a:t>Identity: shaken PASSporT {orig/dest=A/B}</a:t>
            </a:r>
          </a:p>
        </p:txBody>
      </p:sp>
      <p:grpSp>
        <p:nvGrpSpPr>
          <p:cNvPr id="64" name="Group 63"/>
          <p:cNvGrpSpPr/>
          <p:nvPr/>
        </p:nvGrpSpPr>
        <p:grpSpPr>
          <a:xfrm>
            <a:off x="444500" y="955571"/>
            <a:ext cx="4991100" cy="360355"/>
            <a:chOff x="812800" y="1519768"/>
            <a:chExt cx="1865690" cy="270266"/>
          </a:xfrm>
        </p:grpSpPr>
        <p:cxnSp>
          <p:nvCxnSpPr>
            <p:cNvPr id="65" name="Straight Arrow Connector 64"/>
            <p:cNvCxnSpPr>
              <a:stCxn id="66" idx="1"/>
              <a:endCxn id="67" idx="3"/>
            </p:cNvCxnSpPr>
            <p:nvPr/>
          </p:nvCxnSpPr>
          <p:spPr bwMode="auto">
            <a:xfrm>
              <a:off x="812800" y="1654901"/>
              <a:ext cx="1865690" cy="0"/>
            </a:xfrm>
            <a:prstGeom prst="straightConnector1">
              <a:avLst/>
            </a:prstGeom>
            <a:ln>
              <a:solidFill>
                <a:schemeClr val="tx1"/>
              </a:solidFill>
              <a:tailEnd type="arrow"/>
            </a:ln>
          </p:spPr>
        </p:cxnSp>
        <p:sp>
          <p:nvSpPr>
            <p:cNvPr id="66" name="TextBox 65"/>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67" name="TextBox 66"/>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68" name="TextBox 67"/>
          <p:cNvSpPr txBox="1"/>
          <p:nvPr/>
        </p:nvSpPr>
        <p:spPr>
          <a:xfrm>
            <a:off x="447314" y="811618"/>
            <a:ext cx="36293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sip: TN-B @sp-b.com</a:t>
            </a:r>
          </a:p>
        </p:txBody>
      </p:sp>
      <p:grpSp>
        <p:nvGrpSpPr>
          <p:cNvPr id="99" name="Group 98"/>
          <p:cNvGrpSpPr/>
          <p:nvPr/>
        </p:nvGrpSpPr>
        <p:grpSpPr>
          <a:xfrm>
            <a:off x="165100" y="482600"/>
            <a:ext cx="582349" cy="6146799"/>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482600"/>
            <a:ext cx="582349" cy="6121399"/>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SP-b</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0" name="TextBox 69"/>
          <p:cNvSpPr txBox="1"/>
          <p:nvPr/>
        </p:nvSpPr>
        <p:spPr>
          <a:xfrm>
            <a:off x="5417110" y="1203905"/>
            <a:ext cx="4514290" cy="1362809"/>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 verstat=passed</a:t>
            </a:r>
          </a:p>
          <a:p>
            <a:pPr>
              <a:lnSpc>
                <a:spcPct val="90000"/>
              </a:lnSpc>
              <a:spcBef>
                <a:spcPts val="267"/>
              </a:spcBef>
            </a:pPr>
            <a:r>
              <a:rPr lang="en-US" sz="1400" dirty="0">
                <a:solidFill>
                  <a:srgbClr val="000000"/>
                </a:solidFill>
                <a:cs typeface="Times"/>
              </a:rPr>
              <a:t>PAID: sip:TN-A@sp-a.com, verstat=passed</a:t>
            </a:r>
          </a:p>
          <a:p>
            <a:pPr>
              <a:lnSpc>
                <a:spcPct val="90000"/>
              </a:lnSpc>
              <a:spcBef>
                <a:spcPts val="267"/>
              </a:spcBef>
            </a:pPr>
            <a:r>
              <a:rPr lang="en-US" sz="1400" dirty="0">
                <a:solidFill>
                  <a:srgbClr val="000000"/>
                </a:solidFill>
                <a:cs typeface="Times"/>
              </a:rPr>
              <a:t>History-Info: sip:TN-B@sp-b.com;index=1</a:t>
            </a:r>
          </a:p>
          <a:p>
            <a:pPr>
              <a:lnSpc>
                <a:spcPct val="90000"/>
              </a:lnSpc>
              <a:spcBef>
                <a:spcPts val="267"/>
              </a:spcBef>
            </a:pPr>
            <a:r>
              <a:rPr lang="en-US" sz="1400" dirty="0">
                <a:solidFill>
                  <a:srgbClr val="000000"/>
                </a:solidFill>
                <a:cs typeface="Times"/>
              </a:rPr>
              <a:t>History-Info: sip:TN-B@</a:t>
            </a:r>
            <a:r>
              <a:rPr lang="hr-HR" sz="1400" dirty="0">
                <a:solidFill>
                  <a:srgbClr val="000000"/>
                </a:solidFill>
                <a:cs typeface="Times"/>
              </a:rPr>
              <a:t>198.51.100.3</a:t>
            </a:r>
            <a:r>
              <a:rPr lang="en-US" sz="1400" dirty="0">
                <a:solidFill>
                  <a:srgbClr val="000000"/>
                </a:solidFill>
                <a:cs typeface="Times"/>
              </a:rPr>
              <a:t>;index=1.1;rc</a:t>
            </a:r>
          </a:p>
          <a:p>
            <a:pPr>
              <a:lnSpc>
                <a:spcPct val="90000"/>
              </a:lnSpc>
              <a:spcBef>
                <a:spcPts val="267"/>
              </a:spcBef>
            </a:pPr>
            <a:r>
              <a:rPr lang="en-US" sz="1400" dirty="0">
                <a:solidFill>
                  <a:srgbClr val="000000"/>
                </a:solidFill>
                <a:cs typeface="Times"/>
              </a:rPr>
              <a:t>Identity: shaken PASSporT {orig/dest=A/B}</a:t>
            </a:r>
          </a:p>
        </p:txBody>
      </p:sp>
      <p:grpSp>
        <p:nvGrpSpPr>
          <p:cNvPr id="76" name="Group 75"/>
          <p:cNvGrpSpPr/>
          <p:nvPr/>
        </p:nvGrpSpPr>
        <p:grpSpPr>
          <a:xfrm>
            <a:off x="5422900" y="1031771"/>
            <a:ext cx="37592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0" name="TextBox 79"/>
          <p:cNvSpPr txBox="1"/>
          <p:nvPr/>
        </p:nvSpPr>
        <p:spPr>
          <a:xfrm>
            <a:off x="5362214" y="913218"/>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[2] INVITE sip: TN-B @</a:t>
            </a:r>
            <a:r>
              <a:rPr lang="hr-HR" sz="1400" b="1" dirty="0">
                <a:solidFill>
                  <a:srgbClr val="000000"/>
                </a:solidFill>
                <a:latin typeface="+mj-lt"/>
                <a:cs typeface="Times"/>
              </a:rPr>
              <a:t>198.51.100.3</a:t>
            </a:r>
            <a:endParaRPr lang="en-US" sz="1400" b="1" dirty="0">
              <a:solidFill>
                <a:srgbClr val="000000"/>
              </a:solidFill>
              <a:latin typeface="+mj-lt"/>
              <a:cs typeface="Times"/>
            </a:endParaRPr>
          </a:p>
        </p:txBody>
      </p:sp>
      <p:grpSp>
        <p:nvGrpSpPr>
          <p:cNvPr id="81" name="Group 80"/>
          <p:cNvGrpSpPr/>
          <p:nvPr/>
        </p:nvGrpSpPr>
        <p:grpSpPr>
          <a:xfrm>
            <a:off x="8902700" y="482600"/>
            <a:ext cx="582349" cy="6159499"/>
            <a:chOff x="515715" y="868010"/>
            <a:chExt cx="436762" cy="3795392"/>
          </a:xfrm>
        </p:grpSpPr>
        <p:sp>
          <p:nvSpPr>
            <p:cNvPr id="82" name="Rounded Rectangle 81"/>
            <p:cNvSpPr/>
            <p:nvPr/>
          </p:nvSpPr>
          <p:spPr bwMode="auto">
            <a:xfrm>
              <a:off x="515715" y="868010"/>
              <a:ext cx="436762" cy="187813"/>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055823"/>
              <a:ext cx="0" cy="3607579"/>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5" name="TextBox 84"/>
          <p:cNvSpPr txBox="1"/>
          <p:nvPr/>
        </p:nvSpPr>
        <p:spPr>
          <a:xfrm>
            <a:off x="5422900" y="2905705"/>
            <a:ext cx="4089400" cy="1590948"/>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a:t>
            </a:r>
          </a:p>
          <a:p>
            <a:pPr>
              <a:lnSpc>
                <a:spcPct val="90000"/>
              </a:lnSpc>
              <a:spcBef>
                <a:spcPts val="267"/>
              </a:spcBef>
            </a:pPr>
            <a:r>
              <a:rPr lang="en-US" sz="1400" dirty="0">
                <a:solidFill>
                  <a:srgbClr val="000000"/>
                </a:solidFill>
                <a:cs typeface="Times"/>
              </a:rPr>
              <a:t>PAID: sip:TN-A@sp-a.com</a:t>
            </a:r>
          </a:p>
          <a:p>
            <a:pPr>
              <a:lnSpc>
                <a:spcPct val="90000"/>
              </a:lnSpc>
              <a:spcBef>
                <a:spcPts val="267"/>
              </a:spcBef>
            </a:pPr>
            <a:r>
              <a:rPr lang="en-US" sz="1400" dirty="0">
                <a:solidFill>
                  <a:srgbClr val="000000"/>
                </a:solidFill>
                <a:cs typeface="Times"/>
              </a:rPr>
              <a:t>History-Info: sip:TN-B@sp-b.com;index=1</a:t>
            </a:r>
          </a:p>
          <a:p>
            <a:pPr>
              <a:lnSpc>
                <a:spcPct val="90000"/>
              </a:lnSpc>
              <a:spcBef>
                <a:spcPts val="267"/>
              </a:spcBef>
            </a:pPr>
            <a:r>
              <a:rPr lang="en-US" sz="1400" dirty="0">
                <a:solidFill>
                  <a:srgbClr val="0000FF"/>
                </a:solidFill>
                <a:cs typeface="Times"/>
              </a:rPr>
              <a:t>History-Info: sip:TN-B@</a:t>
            </a:r>
            <a:r>
              <a:rPr lang="hr-HR" sz="1400" dirty="0">
                <a:solidFill>
                  <a:srgbClr val="0000FF"/>
                </a:solidFill>
                <a:cs typeface="Times"/>
              </a:rPr>
              <a:t>198.51.100.3</a:t>
            </a:r>
            <a:r>
              <a:rPr lang="en-US" sz="1400" dirty="0">
                <a:solidFill>
                  <a:srgbClr val="0000FF"/>
                </a:solidFill>
                <a:cs typeface="Times"/>
              </a:rPr>
              <a:t>;index=1.1;rc</a:t>
            </a:r>
          </a:p>
          <a:p>
            <a:pPr>
              <a:lnSpc>
                <a:spcPct val="90000"/>
              </a:lnSpc>
              <a:spcBef>
                <a:spcPts val="267"/>
              </a:spcBef>
            </a:pPr>
            <a:r>
              <a:rPr lang="en-US" sz="1400" dirty="0">
                <a:solidFill>
                  <a:srgbClr val="000000"/>
                </a:solidFill>
                <a:cs typeface="Times"/>
              </a:rPr>
              <a:t>History-Info: sip:TN-C@sp-b.com;index=1.2;mp</a:t>
            </a:r>
          </a:p>
          <a:p>
            <a:pPr>
              <a:lnSpc>
                <a:spcPct val="90000"/>
              </a:lnSpc>
              <a:spcBef>
                <a:spcPts val="267"/>
              </a:spcBef>
            </a:pPr>
            <a:r>
              <a:rPr lang="en-US" sz="1400" dirty="0">
                <a:solidFill>
                  <a:srgbClr val="000000"/>
                </a:solidFill>
                <a:cs typeface="Times"/>
              </a:rPr>
              <a:t>Identity: shaken PASSporT {orig/dest=A/B}</a:t>
            </a:r>
          </a:p>
        </p:txBody>
      </p:sp>
      <p:grpSp>
        <p:nvGrpSpPr>
          <p:cNvPr id="86" name="Group 85"/>
          <p:cNvGrpSpPr/>
          <p:nvPr/>
        </p:nvGrpSpPr>
        <p:grpSpPr>
          <a:xfrm flipH="1">
            <a:off x="5422900" y="2733571"/>
            <a:ext cx="37719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0" name="TextBox 89"/>
          <p:cNvSpPr txBox="1"/>
          <p:nvPr/>
        </p:nvSpPr>
        <p:spPr>
          <a:xfrm>
            <a:off x="5362214" y="2602318"/>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[3] INVITE sip: TN-C @</a:t>
            </a:r>
            <a:r>
              <a:rPr lang="hr-HR" sz="1400" b="1" dirty="0">
                <a:solidFill>
                  <a:srgbClr val="000000"/>
                </a:solidFill>
                <a:latin typeface="+mj-lt"/>
                <a:cs typeface="Times"/>
              </a:rPr>
              <a:t>sp-b.com</a:t>
            </a:r>
            <a:endParaRPr lang="en-US" sz="1400" b="1" dirty="0">
              <a:solidFill>
                <a:srgbClr val="000000"/>
              </a:solidFill>
              <a:latin typeface="+mj-lt"/>
              <a:cs typeface="Times"/>
            </a:endParaRPr>
          </a:p>
        </p:txBody>
      </p:sp>
      <p:sp>
        <p:nvSpPr>
          <p:cNvPr id="40" name="TextBox 39"/>
          <p:cNvSpPr txBox="1"/>
          <p:nvPr/>
        </p:nvSpPr>
        <p:spPr>
          <a:xfrm>
            <a:off x="7538010" y="4798005"/>
            <a:ext cx="4107890" cy="2047227"/>
          </a:xfrm>
          <a:prstGeom prst="rect">
            <a:avLst/>
          </a:prstGeom>
          <a:solidFill>
            <a:schemeClr val="bg1">
              <a:alpha val="68000"/>
            </a:schemeClr>
          </a:solid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a:t>
            </a:r>
          </a:p>
          <a:p>
            <a:pPr>
              <a:lnSpc>
                <a:spcPct val="90000"/>
              </a:lnSpc>
              <a:spcBef>
                <a:spcPts val="267"/>
              </a:spcBef>
            </a:pPr>
            <a:r>
              <a:rPr lang="en-US" sz="1400" dirty="0">
                <a:solidFill>
                  <a:srgbClr val="000000"/>
                </a:solidFill>
                <a:cs typeface="Times"/>
              </a:rPr>
              <a:t>PAID:  sip:TN-A@sp-a.com</a:t>
            </a:r>
          </a:p>
          <a:p>
            <a:pPr>
              <a:lnSpc>
                <a:spcPct val="90000"/>
              </a:lnSpc>
              <a:spcBef>
                <a:spcPts val="267"/>
              </a:spcBef>
            </a:pPr>
            <a:r>
              <a:rPr lang="en-US" sz="1400" dirty="0">
                <a:solidFill>
                  <a:srgbClr val="000000"/>
                </a:solidFill>
                <a:cs typeface="Times"/>
              </a:rPr>
              <a:t>History-Info: sip:TN-B@sp-b.com;index=1</a:t>
            </a:r>
          </a:p>
          <a:p>
            <a:pPr>
              <a:lnSpc>
                <a:spcPct val="90000"/>
              </a:lnSpc>
              <a:spcBef>
                <a:spcPts val="267"/>
              </a:spcBef>
            </a:pPr>
            <a:r>
              <a:rPr lang="en-US" sz="1400" dirty="0">
                <a:solidFill>
                  <a:srgbClr val="000000"/>
                </a:solidFill>
                <a:cs typeface="Times"/>
              </a:rPr>
              <a:t>History-Info: sip:TN-B@</a:t>
            </a:r>
            <a:r>
              <a:rPr lang="hr-HR" sz="1400" dirty="0">
                <a:solidFill>
                  <a:srgbClr val="000000"/>
                </a:solidFill>
                <a:cs typeface="Times"/>
              </a:rPr>
              <a:t>198.51.100.3</a:t>
            </a:r>
            <a:r>
              <a:rPr lang="en-US" sz="1400" dirty="0">
                <a:solidFill>
                  <a:srgbClr val="000000"/>
                </a:solidFill>
                <a:cs typeface="Times"/>
              </a:rPr>
              <a:t>;index=1.1;rc</a:t>
            </a:r>
          </a:p>
          <a:p>
            <a:pPr>
              <a:lnSpc>
                <a:spcPct val="90000"/>
              </a:lnSpc>
              <a:spcBef>
                <a:spcPts val="267"/>
              </a:spcBef>
            </a:pPr>
            <a:r>
              <a:rPr lang="en-US" sz="1400" dirty="0">
                <a:solidFill>
                  <a:srgbClr val="000000"/>
                </a:solidFill>
                <a:cs typeface="Times"/>
              </a:rPr>
              <a:t>History-Info: sip:TN-C@sp-b.com;index=1.2;mp</a:t>
            </a:r>
          </a:p>
          <a:p>
            <a:pPr>
              <a:lnSpc>
                <a:spcPct val="90000"/>
              </a:lnSpc>
              <a:spcBef>
                <a:spcPts val="267"/>
              </a:spcBef>
            </a:pPr>
            <a:r>
              <a:rPr lang="en-US" sz="1400" dirty="0">
                <a:solidFill>
                  <a:srgbClr val="000000"/>
                </a:solidFill>
                <a:cs typeface="Times"/>
              </a:rPr>
              <a:t>History-Info: sip:TN-C@sp-c.com;index=1.2.1;rc</a:t>
            </a:r>
          </a:p>
          <a:p>
            <a:pPr>
              <a:lnSpc>
                <a:spcPct val="90000"/>
              </a:lnSpc>
              <a:spcBef>
                <a:spcPts val="267"/>
              </a:spcBef>
            </a:pPr>
            <a:r>
              <a:rPr lang="en-US" sz="1400" dirty="0">
                <a:solidFill>
                  <a:srgbClr val="000000"/>
                </a:solidFill>
                <a:cs typeface="Times"/>
              </a:rPr>
              <a:t>Identity: shaken PASSporT {orig/dest=A/B}</a:t>
            </a:r>
          </a:p>
          <a:p>
            <a:pPr>
              <a:lnSpc>
                <a:spcPct val="90000"/>
              </a:lnSpc>
              <a:spcBef>
                <a:spcPts val="267"/>
              </a:spcBef>
            </a:pPr>
            <a:r>
              <a:rPr lang="en-US" sz="1400" dirty="0">
                <a:solidFill>
                  <a:srgbClr val="000000"/>
                </a:solidFill>
                <a:cs typeface="Times"/>
              </a:rPr>
              <a:t>Identity: div PASSporT {orig/dest/div=A/C/B}</a:t>
            </a:r>
          </a:p>
        </p:txBody>
      </p:sp>
      <p:sp>
        <p:nvSpPr>
          <p:cNvPr id="41" name="TextBox 40"/>
          <p:cNvSpPr txBox="1"/>
          <p:nvPr/>
        </p:nvSpPr>
        <p:spPr>
          <a:xfrm>
            <a:off x="7292614" y="4545418"/>
            <a:ext cx="3146786" cy="320597"/>
          </a:xfrm>
          <a:prstGeom prst="rect">
            <a:avLst/>
          </a:prstGeom>
          <a:solidFill>
            <a:schemeClr val="bg1">
              <a:alpha val="62000"/>
            </a:schemeClr>
          </a:solid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[4] INVITE sip: TN-C @</a:t>
            </a:r>
            <a:r>
              <a:rPr lang="hr-HR" sz="1400" b="1" dirty="0">
                <a:solidFill>
                  <a:srgbClr val="000000"/>
                </a:solidFill>
                <a:latin typeface="+mj-lt"/>
                <a:cs typeface="Times"/>
              </a:rPr>
              <a:t>sp-c.com</a:t>
            </a:r>
            <a:endParaRPr lang="en-US" sz="1400" b="1" dirty="0">
              <a:solidFill>
                <a:srgbClr val="000000"/>
              </a:solidFill>
              <a:latin typeface="+mj-lt"/>
              <a:cs typeface="Times"/>
            </a:endParaRPr>
          </a:p>
        </p:txBody>
      </p:sp>
      <p:grpSp>
        <p:nvGrpSpPr>
          <p:cNvPr id="42" name="Group 41"/>
          <p:cNvGrpSpPr/>
          <p:nvPr/>
        </p:nvGrpSpPr>
        <p:grpSpPr>
          <a:xfrm>
            <a:off x="11417300" y="520700"/>
            <a:ext cx="582349" cy="6121399"/>
            <a:chOff x="515715" y="868010"/>
            <a:chExt cx="436762" cy="3795392"/>
          </a:xfrm>
        </p:grpSpPr>
        <p:sp>
          <p:nvSpPr>
            <p:cNvPr id="43" name="Rounded Rectangle 42"/>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SP-c</a:t>
              </a:r>
            </a:p>
            <a:p>
              <a:pPr algn="ctr"/>
              <a:endParaRPr lang="en-US" sz="1600" b="1" dirty="0">
                <a:sym typeface="Arial" pitchFamily="-107" charset="0"/>
              </a:endParaRPr>
            </a:p>
          </p:txBody>
        </p:sp>
        <p:cxnSp>
          <p:nvCxnSpPr>
            <p:cNvPr id="44" name="Straight Connector 43"/>
            <p:cNvCxnSpPr>
              <a:stCxn id="43" idx="2"/>
              <a:endCxn id="45" idx="2"/>
            </p:cNvCxnSpPr>
            <p:nvPr/>
          </p:nvCxnSpPr>
          <p:spPr bwMode="auto">
            <a:xfrm>
              <a:off x="734096" y="1056992"/>
              <a:ext cx="0" cy="3606410"/>
            </a:xfrm>
            <a:prstGeom prst="line">
              <a:avLst/>
            </a:prstGeom>
            <a:ln>
              <a:solidFill>
                <a:schemeClr val="tx1"/>
              </a:solidFill>
              <a:tailEnd type="none" w="med" len="lg"/>
            </a:ln>
          </p:spPr>
        </p:cxnSp>
        <p:sp>
          <p:nvSpPr>
            <p:cNvPr id="45" name="TextBox 44"/>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cxnSp>
        <p:nvCxnSpPr>
          <p:cNvPr id="55" name="Straight Connector 54"/>
          <p:cNvCxnSpPr>
            <a:endCxn id="56" idx="1"/>
          </p:cNvCxnSpPr>
          <p:nvPr/>
        </p:nvCxnSpPr>
        <p:spPr>
          <a:xfrm>
            <a:off x="4648200" y="4610388"/>
            <a:ext cx="787400" cy="0"/>
          </a:xfrm>
          <a:prstGeom prst="line">
            <a:avLst/>
          </a:prstGeom>
          <a:ln>
            <a:solidFill>
              <a:schemeClr val="tx1"/>
            </a:solidFill>
            <a:tailEnd type="oval"/>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5435600" y="4425722"/>
            <a:ext cx="184666" cy="369332"/>
          </a:xfrm>
          <a:prstGeom prst="rect">
            <a:avLst/>
          </a:prstGeom>
          <a:noFill/>
        </p:spPr>
        <p:txBody>
          <a:bodyPr wrap="none" rtlCol="0">
            <a:spAutoFit/>
          </a:bodyPr>
          <a:lstStyle/>
          <a:p>
            <a:r>
              <a:rPr lang="en-US" dirty="0"/>
              <a:t> </a:t>
            </a:r>
          </a:p>
        </p:txBody>
      </p:sp>
      <p:grpSp>
        <p:nvGrpSpPr>
          <p:cNvPr id="33" name="Group 32"/>
          <p:cNvGrpSpPr/>
          <p:nvPr/>
        </p:nvGrpSpPr>
        <p:grpSpPr>
          <a:xfrm>
            <a:off x="5435600" y="4625871"/>
            <a:ext cx="6286500" cy="360355"/>
            <a:chOff x="812800" y="1519768"/>
            <a:chExt cx="1865690" cy="270266"/>
          </a:xfrm>
        </p:grpSpPr>
        <p:cxnSp>
          <p:nvCxnSpPr>
            <p:cNvPr id="34" name="Straight Arrow Connector 33"/>
            <p:cNvCxnSpPr>
              <a:stCxn id="35" idx="1"/>
              <a:endCxn id="36" idx="3"/>
            </p:cNvCxnSpPr>
            <p:nvPr/>
          </p:nvCxnSpPr>
          <p:spPr bwMode="auto">
            <a:xfrm>
              <a:off x="812800" y="1654901"/>
              <a:ext cx="1865690" cy="0"/>
            </a:xfrm>
            <a:prstGeom prst="straightConnector1">
              <a:avLst/>
            </a:prstGeom>
            <a:ln>
              <a:solidFill>
                <a:schemeClr val="tx1"/>
              </a:solidFill>
              <a:tailEnd type="arrow"/>
            </a:ln>
          </p:spPr>
        </p:cxnSp>
        <p:sp>
          <p:nvSpPr>
            <p:cNvPr id="35" name="TextBox 34"/>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36" name="TextBox 35"/>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3" name="TextBox 72"/>
          <p:cNvSpPr txBox="1"/>
          <p:nvPr/>
        </p:nvSpPr>
        <p:spPr>
          <a:xfrm>
            <a:off x="9207500" y="2451100"/>
            <a:ext cx="184666" cy="369332"/>
          </a:xfrm>
          <a:prstGeom prst="rect">
            <a:avLst/>
          </a:prstGeom>
          <a:noFill/>
        </p:spPr>
        <p:txBody>
          <a:bodyPr wrap="none" rtlCol="0">
            <a:spAutoFit/>
          </a:bodyPr>
          <a:lstStyle/>
          <a:p>
            <a:r>
              <a:rPr lang="en-US" dirty="0"/>
              <a:t> </a:t>
            </a:r>
          </a:p>
        </p:txBody>
      </p:sp>
      <p:sp>
        <p:nvSpPr>
          <p:cNvPr id="52" name="TextBox 51"/>
          <p:cNvSpPr txBox="1"/>
          <p:nvPr/>
        </p:nvSpPr>
        <p:spPr>
          <a:xfrm>
            <a:off x="927100" y="4178300"/>
            <a:ext cx="3721100" cy="584776"/>
          </a:xfrm>
          <a:prstGeom prst="rect">
            <a:avLst/>
          </a:prstGeom>
          <a:noFill/>
          <a:ln>
            <a:solidFill>
              <a:schemeClr val="tx1"/>
            </a:solidFill>
          </a:ln>
        </p:spPr>
        <p:txBody>
          <a:bodyPr wrap="square" rtlCol="0">
            <a:spAutoFit/>
          </a:bodyPr>
          <a:lstStyle/>
          <a:p>
            <a:r>
              <a:rPr lang="en-US" sz="1600" i="1" dirty="0"/>
              <a:t>Same as slide-1, except set "div" claim to TN identified in appropriate H-I header</a:t>
            </a:r>
          </a:p>
        </p:txBody>
      </p:sp>
      <p:sp>
        <p:nvSpPr>
          <p:cNvPr id="57" name="Title 2"/>
          <p:cNvSpPr>
            <a:spLocks noGrp="1"/>
          </p:cNvSpPr>
          <p:nvPr>
            <p:ph type="title"/>
          </p:nvPr>
        </p:nvSpPr>
        <p:spPr>
          <a:xfrm>
            <a:off x="177800" y="-3175"/>
            <a:ext cx="11760200" cy="663575"/>
          </a:xfrm>
        </p:spPr>
        <p:txBody>
          <a:bodyPr>
            <a:normAutofit/>
          </a:bodyPr>
          <a:lstStyle/>
          <a:p>
            <a:r>
              <a:rPr lang="en-US" sz="2000" dirty="0"/>
              <a:t>Retargeted INVITE case-3</a:t>
            </a:r>
            <a:r>
              <a:rPr lang="en-US" sz="1800" dirty="0"/>
              <a:t>: retargeting TN in History-Info header </a:t>
            </a:r>
            <a:endParaRPr lang="en-US" sz="2000" dirty="0"/>
          </a:p>
        </p:txBody>
      </p:sp>
      <p:sp>
        <p:nvSpPr>
          <p:cNvPr id="2" name="Freeform 1"/>
          <p:cNvSpPr/>
          <p:nvPr/>
        </p:nvSpPr>
        <p:spPr>
          <a:xfrm>
            <a:off x="9144000" y="2222500"/>
            <a:ext cx="963760" cy="1714500"/>
          </a:xfrm>
          <a:custGeom>
            <a:avLst/>
            <a:gdLst>
              <a:gd name="connsiteX0" fmla="*/ 0 w 1018701"/>
              <a:gd name="connsiteY0" fmla="*/ 0 h 1701800"/>
              <a:gd name="connsiteX1" fmla="*/ 914400 w 1018701"/>
              <a:gd name="connsiteY1" fmla="*/ 431800 h 1701800"/>
              <a:gd name="connsiteX2" fmla="*/ 901700 w 1018701"/>
              <a:gd name="connsiteY2" fmla="*/ 1295400 h 1701800"/>
              <a:gd name="connsiteX3" fmla="*/ 50800 w 1018701"/>
              <a:gd name="connsiteY3" fmla="*/ 1701800 h 1701800"/>
              <a:gd name="connsiteX0" fmla="*/ 12700 w 1035187"/>
              <a:gd name="connsiteY0" fmla="*/ 0 h 1714500"/>
              <a:gd name="connsiteX1" fmla="*/ 927100 w 1035187"/>
              <a:gd name="connsiteY1" fmla="*/ 431800 h 1714500"/>
              <a:gd name="connsiteX2" fmla="*/ 914400 w 1035187"/>
              <a:gd name="connsiteY2" fmla="*/ 1295400 h 1714500"/>
              <a:gd name="connsiteX3" fmla="*/ 0 w 1035187"/>
              <a:gd name="connsiteY3" fmla="*/ 1714500 h 1714500"/>
              <a:gd name="connsiteX0" fmla="*/ 12700 w 979460"/>
              <a:gd name="connsiteY0" fmla="*/ 0 h 1714500"/>
              <a:gd name="connsiteX1" fmla="*/ 927100 w 979460"/>
              <a:gd name="connsiteY1" fmla="*/ 431800 h 1714500"/>
              <a:gd name="connsiteX2" fmla="*/ 774700 w 979460"/>
              <a:gd name="connsiteY2" fmla="*/ 1320800 h 1714500"/>
              <a:gd name="connsiteX3" fmla="*/ 0 w 979460"/>
              <a:gd name="connsiteY3" fmla="*/ 1714500 h 1714500"/>
              <a:gd name="connsiteX0" fmla="*/ 12700 w 878049"/>
              <a:gd name="connsiteY0" fmla="*/ 0 h 1714500"/>
              <a:gd name="connsiteX1" fmla="*/ 787400 w 878049"/>
              <a:gd name="connsiteY1" fmla="*/ 342900 h 1714500"/>
              <a:gd name="connsiteX2" fmla="*/ 774700 w 878049"/>
              <a:gd name="connsiteY2" fmla="*/ 1320800 h 1714500"/>
              <a:gd name="connsiteX3" fmla="*/ 0 w 878049"/>
              <a:gd name="connsiteY3" fmla="*/ 1714500 h 1714500"/>
              <a:gd name="connsiteX0" fmla="*/ 12700 w 929327"/>
              <a:gd name="connsiteY0" fmla="*/ 0 h 1714500"/>
              <a:gd name="connsiteX1" fmla="*/ 863600 w 929327"/>
              <a:gd name="connsiteY1" fmla="*/ 444500 h 1714500"/>
              <a:gd name="connsiteX2" fmla="*/ 774700 w 929327"/>
              <a:gd name="connsiteY2" fmla="*/ 1320800 h 1714500"/>
              <a:gd name="connsiteX3" fmla="*/ 0 w 929327"/>
              <a:gd name="connsiteY3" fmla="*/ 1714500 h 1714500"/>
              <a:gd name="connsiteX0" fmla="*/ 12700 w 963760"/>
              <a:gd name="connsiteY0" fmla="*/ 0 h 1714500"/>
              <a:gd name="connsiteX1" fmla="*/ 863600 w 963760"/>
              <a:gd name="connsiteY1" fmla="*/ 444500 h 1714500"/>
              <a:gd name="connsiteX2" fmla="*/ 850900 w 963760"/>
              <a:gd name="connsiteY2" fmla="*/ 1168400 h 1714500"/>
              <a:gd name="connsiteX3" fmla="*/ 0 w 963760"/>
              <a:gd name="connsiteY3" fmla="*/ 1714500 h 1714500"/>
            </a:gdLst>
            <a:ahLst/>
            <a:cxnLst>
              <a:cxn ang="0">
                <a:pos x="connsiteX0" y="connsiteY0"/>
              </a:cxn>
              <a:cxn ang="0">
                <a:pos x="connsiteX1" y="connsiteY1"/>
              </a:cxn>
              <a:cxn ang="0">
                <a:pos x="connsiteX2" y="connsiteY2"/>
              </a:cxn>
              <a:cxn ang="0">
                <a:pos x="connsiteX3" y="connsiteY3"/>
              </a:cxn>
            </a:cxnLst>
            <a:rect l="l" t="t" r="r" b="b"/>
            <a:pathLst>
              <a:path w="963760" h="1714500">
                <a:moveTo>
                  <a:pt x="12700" y="0"/>
                </a:moveTo>
                <a:cubicBezTo>
                  <a:pt x="394758" y="107950"/>
                  <a:pt x="723900" y="249767"/>
                  <a:pt x="863600" y="444500"/>
                </a:cubicBezTo>
                <a:cubicBezTo>
                  <a:pt x="1003300" y="639233"/>
                  <a:pt x="994833" y="956733"/>
                  <a:pt x="850900" y="1168400"/>
                </a:cubicBezTo>
                <a:cubicBezTo>
                  <a:pt x="706967" y="1380067"/>
                  <a:pt x="0" y="1714500"/>
                  <a:pt x="0" y="1714500"/>
                </a:cubicBezTo>
              </a:path>
            </a:pathLst>
          </a:custGeom>
          <a:ln w="6350">
            <a:solidFill>
              <a:schemeClr val="tx1"/>
            </a:solidFill>
            <a:prstDash val="sysDash"/>
            <a:tailEnd type="triangle" w="med"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57714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603810" y="1242005"/>
            <a:ext cx="3536390" cy="90653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a:t>
            </a:r>
          </a:p>
          <a:p>
            <a:pPr>
              <a:lnSpc>
                <a:spcPct val="90000"/>
              </a:lnSpc>
              <a:spcBef>
                <a:spcPts val="267"/>
              </a:spcBef>
            </a:pPr>
            <a:r>
              <a:rPr lang="en-US" sz="1400" dirty="0">
                <a:solidFill>
                  <a:srgbClr val="000000"/>
                </a:solidFill>
                <a:cs typeface="Times"/>
              </a:rPr>
              <a:t>PAID: sip:TN-A@sp-a.com</a:t>
            </a:r>
          </a:p>
          <a:p>
            <a:pPr>
              <a:lnSpc>
                <a:spcPct val="90000"/>
              </a:lnSpc>
              <a:spcBef>
                <a:spcPts val="267"/>
              </a:spcBef>
            </a:pPr>
            <a:r>
              <a:rPr lang="en-US" sz="1400" dirty="0">
                <a:solidFill>
                  <a:srgbClr val="000000"/>
                </a:solidFill>
                <a:cs typeface="Times"/>
              </a:rPr>
              <a:t>Identity: shaken PASSporT {orig/dest=A/B}</a:t>
            </a:r>
          </a:p>
        </p:txBody>
      </p:sp>
      <p:sp>
        <p:nvSpPr>
          <p:cNvPr id="3" name="Title 2"/>
          <p:cNvSpPr>
            <a:spLocks noGrp="1"/>
          </p:cNvSpPr>
          <p:nvPr>
            <p:ph type="title"/>
          </p:nvPr>
        </p:nvSpPr>
        <p:spPr>
          <a:xfrm>
            <a:off x="177800" y="-3175"/>
            <a:ext cx="11760200" cy="663575"/>
          </a:xfrm>
        </p:spPr>
        <p:txBody>
          <a:bodyPr>
            <a:normAutofit/>
          </a:bodyPr>
          <a:lstStyle/>
          <a:p>
            <a:r>
              <a:rPr lang="en-US" sz="2000" dirty="0"/>
              <a:t>Retargeted INVITE case-4</a:t>
            </a:r>
            <a:r>
              <a:rPr lang="en-US" sz="1800" dirty="0"/>
              <a:t>: retargeting TN from SHAKEN "dest” claim </a:t>
            </a:r>
            <a:r>
              <a:rPr lang="en-US" sz="1800" i="1" dirty="0"/>
              <a:t>(could this apply to all cases?)</a:t>
            </a:r>
            <a:endParaRPr lang="en-US" sz="2000" i="1" dirty="0"/>
          </a:p>
        </p:txBody>
      </p:sp>
      <p:grpSp>
        <p:nvGrpSpPr>
          <p:cNvPr id="64" name="Group 63"/>
          <p:cNvGrpSpPr/>
          <p:nvPr/>
        </p:nvGrpSpPr>
        <p:grpSpPr>
          <a:xfrm>
            <a:off x="444500" y="1069871"/>
            <a:ext cx="4991100" cy="360355"/>
            <a:chOff x="812800" y="1519768"/>
            <a:chExt cx="1865690" cy="270266"/>
          </a:xfrm>
        </p:grpSpPr>
        <p:cxnSp>
          <p:nvCxnSpPr>
            <p:cNvPr id="65" name="Straight Arrow Connector 64"/>
            <p:cNvCxnSpPr>
              <a:stCxn id="66" idx="1"/>
              <a:endCxn id="67" idx="3"/>
            </p:cNvCxnSpPr>
            <p:nvPr/>
          </p:nvCxnSpPr>
          <p:spPr bwMode="auto">
            <a:xfrm>
              <a:off x="812800" y="1654901"/>
              <a:ext cx="1865690" cy="0"/>
            </a:xfrm>
            <a:prstGeom prst="straightConnector1">
              <a:avLst/>
            </a:prstGeom>
            <a:ln>
              <a:solidFill>
                <a:schemeClr val="tx1"/>
              </a:solidFill>
              <a:tailEnd type="arrow"/>
            </a:ln>
          </p:spPr>
        </p:cxnSp>
        <p:sp>
          <p:nvSpPr>
            <p:cNvPr id="66" name="TextBox 65"/>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67" name="TextBox 66"/>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68" name="TextBox 67"/>
          <p:cNvSpPr txBox="1"/>
          <p:nvPr/>
        </p:nvSpPr>
        <p:spPr>
          <a:xfrm>
            <a:off x="447314" y="925918"/>
            <a:ext cx="36293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sip: TN-B @sp-b.com</a:t>
            </a:r>
          </a:p>
        </p:txBody>
      </p:sp>
      <p:grpSp>
        <p:nvGrpSpPr>
          <p:cNvPr id="99" name="Group 98"/>
          <p:cNvGrpSpPr/>
          <p:nvPr/>
        </p:nvGrpSpPr>
        <p:grpSpPr>
          <a:xfrm>
            <a:off x="165100" y="596900"/>
            <a:ext cx="582349" cy="6146799"/>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596900"/>
            <a:ext cx="582349" cy="6121399"/>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SP-b</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0" name="TextBox 69"/>
          <p:cNvSpPr txBox="1"/>
          <p:nvPr/>
        </p:nvSpPr>
        <p:spPr>
          <a:xfrm>
            <a:off x="5582210" y="2461205"/>
            <a:ext cx="3650690" cy="90653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 verstat=passed</a:t>
            </a:r>
          </a:p>
          <a:p>
            <a:pPr>
              <a:lnSpc>
                <a:spcPct val="90000"/>
              </a:lnSpc>
              <a:spcBef>
                <a:spcPts val="267"/>
              </a:spcBef>
            </a:pPr>
            <a:r>
              <a:rPr lang="en-US" sz="1400" dirty="0">
                <a:solidFill>
                  <a:srgbClr val="000000"/>
                </a:solidFill>
                <a:cs typeface="Times"/>
              </a:rPr>
              <a:t>PAID: sip:TN-A@sp-a.com, verstat=passed</a:t>
            </a:r>
          </a:p>
          <a:p>
            <a:pPr>
              <a:lnSpc>
                <a:spcPct val="90000"/>
              </a:lnSpc>
              <a:spcBef>
                <a:spcPts val="267"/>
              </a:spcBef>
            </a:pPr>
            <a:r>
              <a:rPr lang="en-US" sz="1400" dirty="0">
                <a:solidFill>
                  <a:srgbClr val="000000"/>
                </a:solidFill>
                <a:cs typeface="Times"/>
              </a:rPr>
              <a:t>Identity: shaken PASSporT {orig/dest=A/B}</a:t>
            </a:r>
          </a:p>
        </p:txBody>
      </p:sp>
      <p:grpSp>
        <p:nvGrpSpPr>
          <p:cNvPr id="76" name="Group 75"/>
          <p:cNvGrpSpPr/>
          <p:nvPr/>
        </p:nvGrpSpPr>
        <p:grpSpPr>
          <a:xfrm>
            <a:off x="5422900" y="2289071"/>
            <a:ext cx="37592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0" name="TextBox 79"/>
          <p:cNvSpPr txBox="1"/>
          <p:nvPr/>
        </p:nvSpPr>
        <p:spPr>
          <a:xfrm>
            <a:off x="5362214" y="2170518"/>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[2] INVITE sip: TN-B @</a:t>
            </a:r>
            <a:r>
              <a:rPr lang="hr-HR" sz="1400" b="1" dirty="0">
                <a:solidFill>
                  <a:srgbClr val="000000"/>
                </a:solidFill>
                <a:latin typeface="+mj-lt"/>
                <a:cs typeface="Times"/>
              </a:rPr>
              <a:t>198.51.100.3</a:t>
            </a:r>
            <a:endParaRPr lang="en-US" sz="1400" b="1" dirty="0">
              <a:solidFill>
                <a:srgbClr val="000000"/>
              </a:solidFill>
              <a:latin typeface="+mj-lt"/>
              <a:cs typeface="Times"/>
            </a:endParaRPr>
          </a:p>
        </p:txBody>
      </p:sp>
      <p:grpSp>
        <p:nvGrpSpPr>
          <p:cNvPr id="81" name="Group 80"/>
          <p:cNvGrpSpPr/>
          <p:nvPr/>
        </p:nvGrpSpPr>
        <p:grpSpPr>
          <a:xfrm>
            <a:off x="8877300" y="1841501"/>
            <a:ext cx="582349" cy="3175000"/>
            <a:chOff x="515715" y="868010"/>
            <a:chExt cx="436762" cy="3795392"/>
          </a:xfrm>
        </p:grpSpPr>
        <p:sp>
          <p:nvSpPr>
            <p:cNvPr id="82" name="Rounded Rectangle 81"/>
            <p:cNvSpPr/>
            <p:nvPr/>
          </p:nvSpPr>
          <p:spPr bwMode="auto">
            <a:xfrm>
              <a:off x="515715" y="868010"/>
              <a:ext cx="436762" cy="4099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277911"/>
              <a:ext cx="0" cy="3385491"/>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5" name="TextBox 84"/>
          <p:cNvSpPr txBox="1"/>
          <p:nvPr/>
        </p:nvSpPr>
        <p:spPr>
          <a:xfrm>
            <a:off x="5607610" y="3997905"/>
            <a:ext cx="3472890" cy="906530"/>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a:t>
            </a:r>
          </a:p>
          <a:p>
            <a:pPr>
              <a:lnSpc>
                <a:spcPct val="90000"/>
              </a:lnSpc>
              <a:spcBef>
                <a:spcPts val="267"/>
              </a:spcBef>
            </a:pPr>
            <a:r>
              <a:rPr lang="en-US" sz="1400" dirty="0">
                <a:solidFill>
                  <a:srgbClr val="000000"/>
                </a:solidFill>
                <a:cs typeface="Times"/>
              </a:rPr>
              <a:t>PAID: sip:TN-A@sp-a.com</a:t>
            </a:r>
          </a:p>
          <a:p>
            <a:pPr>
              <a:lnSpc>
                <a:spcPct val="90000"/>
              </a:lnSpc>
              <a:spcBef>
                <a:spcPts val="267"/>
              </a:spcBef>
            </a:pPr>
            <a:r>
              <a:rPr lang="en-US" sz="1400" dirty="0">
                <a:solidFill>
                  <a:srgbClr val="0000FF"/>
                </a:solidFill>
                <a:cs typeface="Times"/>
              </a:rPr>
              <a:t>Identity: shaken PASSporT {orig/dest=A/B}</a:t>
            </a:r>
          </a:p>
        </p:txBody>
      </p:sp>
      <p:grpSp>
        <p:nvGrpSpPr>
          <p:cNvPr id="86" name="Group 85"/>
          <p:cNvGrpSpPr/>
          <p:nvPr/>
        </p:nvGrpSpPr>
        <p:grpSpPr>
          <a:xfrm flipH="1">
            <a:off x="5422900" y="3825771"/>
            <a:ext cx="37719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0" name="TextBox 89"/>
          <p:cNvSpPr txBox="1"/>
          <p:nvPr/>
        </p:nvSpPr>
        <p:spPr>
          <a:xfrm>
            <a:off x="5362214" y="3694518"/>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[3] INVITE sip: TN-C @</a:t>
            </a:r>
            <a:r>
              <a:rPr lang="hr-HR" sz="1400" b="1" dirty="0">
                <a:solidFill>
                  <a:srgbClr val="000000"/>
                </a:solidFill>
                <a:latin typeface="+mj-lt"/>
                <a:cs typeface="Times"/>
              </a:rPr>
              <a:t>sp-b.com</a:t>
            </a:r>
            <a:endParaRPr lang="en-US" sz="1400" b="1" dirty="0">
              <a:solidFill>
                <a:srgbClr val="000000"/>
              </a:solidFill>
              <a:latin typeface="+mj-lt"/>
              <a:cs typeface="Times"/>
            </a:endParaRPr>
          </a:p>
        </p:txBody>
      </p:sp>
      <p:sp>
        <p:nvSpPr>
          <p:cNvPr id="40" name="TextBox 39"/>
          <p:cNvSpPr txBox="1"/>
          <p:nvPr/>
        </p:nvSpPr>
        <p:spPr>
          <a:xfrm>
            <a:off x="7538010" y="5471105"/>
            <a:ext cx="3574490" cy="1134670"/>
          </a:xfrm>
          <a:prstGeom prst="rect">
            <a:avLst/>
          </a:prstGeom>
          <a:solidFill>
            <a:schemeClr val="bg1">
              <a:alpha val="68000"/>
            </a:schemeClr>
          </a:solid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sip:TN-B@sp-b.com</a:t>
            </a:r>
          </a:p>
          <a:p>
            <a:pPr>
              <a:lnSpc>
                <a:spcPct val="90000"/>
              </a:lnSpc>
              <a:spcBef>
                <a:spcPts val="267"/>
              </a:spcBef>
            </a:pPr>
            <a:r>
              <a:rPr lang="en-US" sz="1400" dirty="0">
                <a:solidFill>
                  <a:srgbClr val="000000"/>
                </a:solidFill>
                <a:cs typeface="Times"/>
              </a:rPr>
              <a:t>From: sip:TN-A@sp-a.com</a:t>
            </a:r>
          </a:p>
          <a:p>
            <a:pPr>
              <a:lnSpc>
                <a:spcPct val="90000"/>
              </a:lnSpc>
              <a:spcBef>
                <a:spcPts val="267"/>
              </a:spcBef>
            </a:pPr>
            <a:r>
              <a:rPr lang="en-US" sz="1400" dirty="0">
                <a:solidFill>
                  <a:srgbClr val="000000"/>
                </a:solidFill>
                <a:cs typeface="Times"/>
              </a:rPr>
              <a:t>PAID:  sip:TN-A@sp-a.com</a:t>
            </a:r>
          </a:p>
          <a:p>
            <a:pPr>
              <a:lnSpc>
                <a:spcPct val="90000"/>
              </a:lnSpc>
              <a:spcBef>
                <a:spcPts val="267"/>
              </a:spcBef>
            </a:pPr>
            <a:r>
              <a:rPr lang="en-US" sz="1400" dirty="0">
                <a:solidFill>
                  <a:srgbClr val="000000"/>
                </a:solidFill>
                <a:cs typeface="Times"/>
              </a:rPr>
              <a:t>Identity: shaken PASSporT {orig/dest=A/B}</a:t>
            </a:r>
          </a:p>
          <a:p>
            <a:pPr>
              <a:lnSpc>
                <a:spcPct val="90000"/>
              </a:lnSpc>
              <a:spcBef>
                <a:spcPts val="267"/>
              </a:spcBef>
            </a:pPr>
            <a:r>
              <a:rPr lang="en-US" sz="1400" dirty="0">
                <a:solidFill>
                  <a:srgbClr val="000000"/>
                </a:solidFill>
                <a:cs typeface="Times"/>
              </a:rPr>
              <a:t>Identity: div PASSporT {orig/dest/div=A/C/B}</a:t>
            </a:r>
          </a:p>
        </p:txBody>
      </p:sp>
      <p:sp>
        <p:nvSpPr>
          <p:cNvPr id="41" name="TextBox 40"/>
          <p:cNvSpPr txBox="1"/>
          <p:nvPr/>
        </p:nvSpPr>
        <p:spPr>
          <a:xfrm>
            <a:off x="7292614" y="5167718"/>
            <a:ext cx="3146786" cy="320597"/>
          </a:xfrm>
          <a:prstGeom prst="rect">
            <a:avLst/>
          </a:prstGeom>
          <a:solidFill>
            <a:schemeClr val="bg1">
              <a:alpha val="62000"/>
            </a:schemeClr>
          </a:solid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[4] INVITE sip: TN-C @</a:t>
            </a:r>
            <a:r>
              <a:rPr lang="hr-HR" sz="1400" b="1" dirty="0">
                <a:solidFill>
                  <a:srgbClr val="000000"/>
                </a:solidFill>
                <a:latin typeface="+mj-lt"/>
                <a:cs typeface="Times"/>
              </a:rPr>
              <a:t>sp-c.com</a:t>
            </a:r>
            <a:endParaRPr lang="en-US" sz="1400" b="1" dirty="0">
              <a:solidFill>
                <a:srgbClr val="000000"/>
              </a:solidFill>
              <a:latin typeface="+mj-lt"/>
              <a:cs typeface="Times"/>
            </a:endParaRPr>
          </a:p>
        </p:txBody>
      </p:sp>
      <p:grpSp>
        <p:nvGrpSpPr>
          <p:cNvPr id="42" name="Group 41"/>
          <p:cNvGrpSpPr/>
          <p:nvPr/>
        </p:nvGrpSpPr>
        <p:grpSpPr>
          <a:xfrm>
            <a:off x="11417300" y="2743200"/>
            <a:ext cx="582349" cy="3975099"/>
            <a:chOff x="515715" y="868010"/>
            <a:chExt cx="436762" cy="3795392"/>
          </a:xfrm>
        </p:grpSpPr>
        <p:sp>
          <p:nvSpPr>
            <p:cNvPr id="43" name="Rounded Rectangle 42"/>
            <p:cNvSpPr/>
            <p:nvPr/>
          </p:nvSpPr>
          <p:spPr bwMode="auto">
            <a:xfrm>
              <a:off x="515715" y="868010"/>
              <a:ext cx="436762" cy="30314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SP-c</a:t>
              </a:r>
            </a:p>
            <a:p>
              <a:pPr algn="ctr"/>
              <a:endParaRPr lang="en-US" sz="1600" b="1" dirty="0">
                <a:sym typeface="Arial" pitchFamily="-107" charset="0"/>
              </a:endParaRPr>
            </a:p>
          </p:txBody>
        </p:sp>
        <p:cxnSp>
          <p:nvCxnSpPr>
            <p:cNvPr id="44" name="Straight Connector 43"/>
            <p:cNvCxnSpPr>
              <a:stCxn id="43" idx="2"/>
              <a:endCxn id="45" idx="2"/>
            </p:cNvCxnSpPr>
            <p:nvPr/>
          </p:nvCxnSpPr>
          <p:spPr bwMode="auto">
            <a:xfrm>
              <a:off x="734096" y="1171156"/>
              <a:ext cx="0" cy="3492246"/>
            </a:xfrm>
            <a:prstGeom prst="line">
              <a:avLst/>
            </a:prstGeom>
            <a:ln>
              <a:solidFill>
                <a:schemeClr val="tx1"/>
              </a:solidFill>
              <a:tailEnd type="none" w="med" len="lg"/>
            </a:ln>
          </p:spPr>
        </p:cxnSp>
        <p:sp>
          <p:nvSpPr>
            <p:cNvPr id="45" name="TextBox 44"/>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33" name="Group 32"/>
          <p:cNvGrpSpPr/>
          <p:nvPr/>
        </p:nvGrpSpPr>
        <p:grpSpPr>
          <a:xfrm>
            <a:off x="5435600" y="5298971"/>
            <a:ext cx="6286500" cy="360355"/>
            <a:chOff x="812800" y="1519768"/>
            <a:chExt cx="1865690" cy="270266"/>
          </a:xfrm>
        </p:grpSpPr>
        <p:cxnSp>
          <p:nvCxnSpPr>
            <p:cNvPr id="34" name="Straight Arrow Connector 33"/>
            <p:cNvCxnSpPr>
              <a:stCxn id="35" idx="1"/>
              <a:endCxn id="36" idx="3"/>
            </p:cNvCxnSpPr>
            <p:nvPr/>
          </p:nvCxnSpPr>
          <p:spPr bwMode="auto">
            <a:xfrm>
              <a:off x="812800" y="1654901"/>
              <a:ext cx="1865690" cy="0"/>
            </a:xfrm>
            <a:prstGeom prst="straightConnector1">
              <a:avLst/>
            </a:prstGeom>
            <a:ln>
              <a:solidFill>
                <a:schemeClr val="tx1"/>
              </a:solidFill>
              <a:tailEnd type="arrow"/>
            </a:ln>
          </p:spPr>
        </p:cxnSp>
        <p:sp>
          <p:nvSpPr>
            <p:cNvPr id="35" name="TextBox 34"/>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36" name="TextBox 35"/>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1" name="TextBox 70"/>
          <p:cNvSpPr txBox="1"/>
          <p:nvPr/>
        </p:nvSpPr>
        <p:spPr>
          <a:xfrm>
            <a:off x="9652000" y="3098800"/>
            <a:ext cx="1447800" cy="584776"/>
          </a:xfrm>
          <a:prstGeom prst="rect">
            <a:avLst/>
          </a:prstGeom>
          <a:noFill/>
          <a:ln>
            <a:solidFill>
              <a:schemeClr val="tx1"/>
            </a:solidFill>
          </a:ln>
        </p:spPr>
        <p:txBody>
          <a:bodyPr wrap="square" rtlCol="0">
            <a:spAutoFit/>
          </a:bodyPr>
          <a:lstStyle/>
          <a:p>
            <a:r>
              <a:rPr lang="en-US" sz="1600" i="1" dirty="0"/>
              <a:t>PBX retargets INVITE to TN-C</a:t>
            </a:r>
          </a:p>
        </p:txBody>
      </p:sp>
      <p:cxnSp>
        <p:nvCxnSpPr>
          <p:cNvPr id="72" name="Straight Connector 71"/>
          <p:cNvCxnSpPr>
            <a:stCxn id="71" idx="1"/>
            <a:endCxn id="73" idx="1"/>
          </p:cNvCxnSpPr>
          <p:nvPr/>
        </p:nvCxnSpPr>
        <p:spPr>
          <a:xfrm flipH="1">
            <a:off x="9182100" y="3391188"/>
            <a:ext cx="469900" cy="146278"/>
          </a:xfrm>
          <a:prstGeom prst="line">
            <a:avLst/>
          </a:prstGeom>
          <a:ln>
            <a:solidFill>
              <a:schemeClr val="tx1"/>
            </a:solidFill>
            <a:tailEnd type="oval"/>
          </a:ln>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9182100" y="3352800"/>
            <a:ext cx="184666" cy="369332"/>
          </a:xfrm>
          <a:prstGeom prst="rect">
            <a:avLst/>
          </a:prstGeom>
          <a:noFill/>
        </p:spPr>
        <p:txBody>
          <a:bodyPr wrap="none" rtlCol="0">
            <a:spAutoFit/>
          </a:bodyPr>
          <a:lstStyle/>
          <a:p>
            <a:r>
              <a:rPr lang="en-US" dirty="0"/>
              <a:t> </a:t>
            </a:r>
          </a:p>
        </p:txBody>
      </p:sp>
      <p:cxnSp>
        <p:nvCxnSpPr>
          <p:cNvPr id="57" name="Straight Connector 56"/>
          <p:cNvCxnSpPr>
            <a:stCxn id="60" idx="3"/>
            <a:endCxn id="58" idx="1"/>
          </p:cNvCxnSpPr>
          <p:nvPr/>
        </p:nvCxnSpPr>
        <p:spPr>
          <a:xfrm>
            <a:off x="4660900" y="4762788"/>
            <a:ext cx="774700" cy="6578"/>
          </a:xfrm>
          <a:prstGeom prst="line">
            <a:avLst/>
          </a:prstGeom>
          <a:ln>
            <a:solidFill>
              <a:schemeClr val="tx1"/>
            </a:solidFill>
            <a:tailEnd type="oval"/>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5435600" y="4584700"/>
            <a:ext cx="184666" cy="369332"/>
          </a:xfrm>
          <a:prstGeom prst="rect">
            <a:avLst/>
          </a:prstGeom>
          <a:noFill/>
        </p:spPr>
        <p:txBody>
          <a:bodyPr wrap="none" rtlCol="0">
            <a:spAutoFit/>
          </a:bodyPr>
          <a:lstStyle/>
          <a:p>
            <a:r>
              <a:rPr lang="en-US" dirty="0"/>
              <a:t> </a:t>
            </a:r>
          </a:p>
        </p:txBody>
      </p:sp>
      <p:sp>
        <p:nvSpPr>
          <p:cNvPr id="59" name="TextBox 58"/>
          <p:cNvSpPr txBox="1"/>
          <p:nvPr/>
        </p:nvSpPr>
        <p:spPr>
          <a:xfrm>
            <a:off x="3098800" y="4775200"/>
            <a:ext cx="184666" cy="369332"/>
          </a:xfrm>
          <a:prstGeom prst="rect">
            <a:avLst/>
          </a:prstGeom>
          <a:noFill/>
        </p:spPr>
        <p:txBody>
          <a:bodyPr wrap="none" rtlCol="0">
            <a:spAutoFit/>
          </a:bodyPr>
          <a:lstStyle/>
          <a:p>
            <a:r>
              <a:rPr lang="en-US" dirty="0"/>
              <a:t> </a:t>
            </a:r>
          </a:p>
        </p:txBody>
      </p:sp>
      <p:sp>
        <p:nvSpPr>
          <p:cNvPr id="60" name="TextBox 59"/>
          <p:cNvSpPr txBox="1"/>
          <p:nvPr/>
        </p:nvSpPr>
        <p:spPr>
          <a:xfrm>
            <a:off x="952500" y="4470400"/>
            <a:ext cx="3708400" cy="584776"/>
          </a:xfrm>
          <a:prstGeom prst="rect">
            <a:avLst/>
          </a:prstGeom>
          <a:noFill/>
          <a:ln>
            <a:solidFill>
              <a:schemeClr val="tx1"/>
            </a:solidFill>
          </a:ln>
        </p:spPr>
        <p:txBody>
          <a:bodyPr wrap="square" rtlCol="0">
            <a:spAutoFit/>
          </a:bodyPr>
          <a:lstStyle/>
          <a:p>
            <a:r>
              <a:rPr lang="en-US" sz="1600" i="1" dirty="0"/>
              <a:t>"div" authentication same as slide-1, except "div" claim = shaken "dest" claim</a:t>
            </a:r>
          </a:p>
        </p:txBody>
      </p:sp>
    </p:spTree>
    <p:extLst>
      <p:ext uri="{BB962C8B-B14F-4D97-AF65-F5344CB8AC3E}">
        <p14:creationId xmlns:p14="http://schemas.microsoft.com/office/powerpoint/2010/main" val="618112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0700" y="3073400"/>
            <a:ext cx="9069310" cy="461665"/>
          </a:xfrm>
          <a:prstGeom prst="rect">
            <a:avLst/>
          </a:prstGeom>
          <a:noFill/>
        </p:spPr>
        <p:txBody>
          <a:bodyPr wrap="none" rtlCol="0">
            <a:spAutoFit/>
          </a:bodyPr>
          <a:lstStyle/>
          <a:p>
            <a:r>
              <a:rPr lang="en-US" sz="2400" dirty="0" smtClean="0">
                <a:solidFill>
                  <a:srgbClr val="3366FF"/>
                </a:solidFill>
              </a:rPr>
              <a:t>SIP Trunk off-the-wire captures for sample of PBX retargeting use cases</a:t>
            </a:r>
            <a:endParaRPr lang="en-US" sz="2400" dirty="0">
              <a:solidFill>
                <a:srgbClr val="3366FF"/>
              </a:solidFill>
            </a:endParaRPr>
          </a:p>
        </p:txBody>
      </p:sp>
    </p:spTree>
    <p:extLst>
      <p:ext uri="{BB962C8B-B14F-4D97-AF65-F5344CB8AC3E}">
        <p14:creationId xmlns:p14="http://schemas.microsoft.com/office/powerpoint/2010/main" val="67465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7800" y="-3175"/>
            <a:ext cx="11760200" cy="663575"/>
          </a:xfrm>
        </p:spPr>
        <p:txBody>
          <a:bodyPr>
            <a:normAutofit/>
          </a:bodyPr>
          <a:lstStyle/>
          <a:p>
            <a:r>
              <a:rPr lang="en-US" sz="2000" dirty="0" smtClean="0"/>
              <a:t>Use-case-1</a:t>
            </a:r>
            <a:r>
              <a:rPr lang="en-US" sz="1800" dirty="0" smtClean="0"/>
              <a:t>: </a:t>
            </a:r>
            <a:r>
              <a:rPr lang="en-US" sz="1800" dirty="0"/>
              <a:t>SimRing &amp; </a:t>
            </a:r>
            <a:r>
              <a:rPr lang="en-US" sz="1800" dirty="0" smtClean="0"/>
              <a:t>Call-Forward (T1 client)</a:t>
            </a:r>
            <a:endParaRPr lang="en-US" sz="2000" i="1" dirty="0"/>
          </a:p>
        </p:txBody>
      </p:sp>
      <p:grpSp>
        <p:nvGrpSpPr>
          <p:cNvPr id="99" name="Group 98"/>
          <p:cNvGrpSpPr/>
          <p:nvPr/>
        </p:nvGrpSpPr>
        <p:grpSpPr>
          <a:xfrm>
            <a:off x="165100" y="1254304"/>
            <a:ext cx="582349" cy="5050865"/>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PSTN</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1254304"/>
            <a:ext cx="582349" cy="5155453"/>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0" name="TextBox 69"/>
          <p:cNvSpPr txBox="1"/>
          <p:nvPr/>
        </p:nvSpPr>
        <p:spPr>
          <a:xfrm>
            <a:off x="5489564" y="3193890"/>
            <a:ext cx="3650690" cy="450893"/>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sip:+12124446666@Bborder1.pbx.us</a:t>
            </a:r>
          </a:p>
          <a:p>
            <a:pPr>
              <a:lnSpc>
                <a:spcPct val="90000"/>
              </a:lnSpc>
              <a:spcBef>
                <a:spcPts val="267"/>
              </a:spcBef>
            </a:pPr>
            <a:r>
              <a:rPr lang="en-US" sz="1400" dirty="0">
                <a:solidFill>
                  <a:srgbClr val="000000"/>
                </a:solidFill>
                <a:cs typeface="Times"/>
              </a:rPr>
              <a:t>From: sip:+12125557777@Aborder.sp.us</a:t>
            </a:r>
          </a:p>
        </p:txBody>
      </p:sp>
      <p:grpSp>
        <p:nvGrpSpPr>
          <p:cNvPr id="76" name="Group 75"/>
          <p:cNvGrpSpPr/>
          <p:nvPr/>
        </p:nvGrpSpPr>
        <p:grpSpPr>
          <a:xfrm>
            <a:off x="5422899" y="2946475"/>
            <a:ext cx="4276273"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0" name="TextBox 79"/>
          <p:cNvSpPr txBox="1"/>
          <p:nvPr/>
        </p:nvSpPr>
        <p:spPr>
          <a:xfrm>
            <a:off x="5362214" y="2827923"/>
            <a:ext cx="428113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a:t>
            </a:r>
            <a:r>
              <a:rPr lang="en-US" sz="1400" dirty="0">
                <a:solidFill>
                  <a:srgbClr val="000000"/>
                </a:solidFill>
                <a:cs typeface="Times"/>
              </a:rPr>
              <a:t>sip:+12124446666</a:t>
            </a:r>
            <a:r>
              <a:rPr lang="en-US" sz="1400" b="1" dirty="0">
                <a:solidFill>
                  <a:srgbClr val="000000"/>
                </a:solidFill>
                <a:latin typeface="+mj-lt"/>
                <a:cs typeface="Times"/>
              </a:rPr>
              <a:t>@Bborder1.pbx.us</a:t>
            </a:r>
          </a:p>
        </p:txBody>
      </p:sp>
      <p:grpSp>
        <p:nvGrpSpPr>
          <p:cNvPr id="81" name="Group 80"/>
          <p:cNvGrpSpPr/>
          <p:nvPr/>
        </p:nvGrpSpPr>
        <p:grpSpPr>
          <a:xfrm>
            <a:off x="9406572" y="2498904"/>
            <a:ext cx="582349" cy="3175000"/>
            <a:chOff x="515715" y="868010"/>
            <a:chExt cx="436762" cy="3795392"/>
          </a:xfrm>
        </p:grpSpPr>
        <p:sp>
          <p:nvSpPr>
            <p:cNvPr id="82" name="Rounded Rectangle 81"/>
            <p:cNvSpPr/>
            <p:nvPr/>
          </p:nvSpPr>
          <p:spPr bwMode="auto">
            <a:xfrm>
              <a:off x="515715" y="868010"/>
              <a:ext cx="436762" cy="4099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277911"/>
              <a:ext cx="0" cy="3385491"/>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5" name="TextBox 84"/>
          <p:cNvSpPr txBox="1"/>
          <p:nvPr/>
        </p:nvSpPr>
        <p:spPr>
          <a:xfrm>
            <a:off x="5625174" y="4741459"/>
            <a:ext cx="4250363" cy="1380378"/>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sip:+12125557777@Bborder2.pbx.us</a:t>
            </a:r>
          </a:p>
          <a:p>
            <a:pPr>
              <a:lnSpc>
                <a:spcPct val="90000"/>
              </a:lnSpc>
              <a:spcBef>
                <a:spcPts val="267"/>
              </a:spcBef>
            </a:pP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Referred-By: sip:+12124446666@Bborder3.pbx.us</a:t>
            </a:r>
          </a:p>
          <a:p>
            <a:pPr>
              <a:lnSpc>
                <a:spcPct val="90000"/>
              </a:lnSpc>
              <a:spcBef>
                <a:spcPts val="267"/>
              </a:spcBef>
            </a:pPr>
            <a:r>
              <a:rPr lang="en-US" sz="1400" dirty="0">
                <a:solidFill>
                  <a:srgbClr val="000000"/>
                </a:solidFill>
                <a:cs typeface="Times"/>
              </a:rPr>
              <a:t>History-Info: sip: +12124446666@Bborder3.pbx.us</a:t>
            </a:r>
          </a:p>
          <a:p>
            <a:pPr>
              <a:lnSpc>
                <a:spcPct val="90000"/>
              </a:lnSpc>
              <a:spcBef>
                <a:spcPts val="267"/>
              </a:spcBef>
            </a:pPr>
            <a:endParaRPr lang="en-US" sz="1400" dirty="0">
              <a:solidFill>
                <a:srgbClr val="000000"/>
              </a:solidFill>
              <a:cs typeface="Times"/>
            </a:endParaRPr>
          </a:p>
        </p:txBody>
      </p:sp>
      <p:grpSp>
        <p:nvGrpSpPr>
          <p:cNvPr id="86" name="Group 85"/>
          <p:cNvGrpSpPr/>
          <p:nvPr/>
        </p:nvGrpSpPr>
        <p:grpSpPr>
          <a:xfrm flipH="1">
            <a:off x="5422899" y="4483175"/>
            <a:ext cx="4262317"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0" name="TextBox 89"/>
          <p:cNvSpPr txBox="1"/>
          <p:nvPr/>
        </p:nvSpPr>
        <p:spPr>
          <a:xfrm>
            <a:off x="5552714" y="4351922"/>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[2] INVITE </a:t>
            </a:r>
            <a:r>
              <a:rPr lang="en-US" sz="1400" dirty="0">
                <a:solidFill>
                  <a:srgbClr val="000000"/>
                </a:solidFill>
                <a:cs typeface="Times"/>
              </a:rPr>
              <a:t>sip:+15551112222</a:t>
            </a:r>
            <a:r>
              <a:rPr lang="en-US" sz="1400" b="1" dirty="0">
                <a:solidFill>
                  <a:srgbClr val="000000"/>
                </a:solidFill>
                <a:latin typeface="+mj-lt"/>
                <a:cs typeface="Times"/>
              </a:rPr>
              <a:t>@Aborder.sp.us</a:t>
            </a:r>
          </a:p>
        </p:txBody>
      </p:sp>
      <p:sp>
        <p:nvSpPr>
          <p:cNvPr id="73" name="TextBox 72"/>
          <p:cNvSpPr txBox="1"/>
          <p:nvPr/>
        </p:nvSpPr>
        <p:spPr>
          <a:xfrm>
            <a:off x="9600780" y="4010204"/>
            <a:ext cx="184666" cy="369332"/>
          </a:xfrm>
          <a:prstGeom prst="rect">
            <a:avLst/>
          </a:prstGeom>
          <a:noFill/>
        </p:spPr>
        <p:txBody>
          <a:bodyPr wrap="none" rtlCol="0">
            <a:spAutoFit/>
          </a:bodyPr>
          <a:lstStyle/>
          <a:p>
            <a:r>
              <a:rPr lang="en-US" dirty="0"/>
              <a:t> </a:t>
            </a:r>
          </a:p>
        </p:txBody>
      </p:sp>
      <p:sp>
        <p:nvSpPr>
          <p:cNvPr id="58" name="TextBox 57"/>
          <p:cNvSpPr txBox="1"/>
          <p:nvPr/>
        </p:nvSpPr>
        <p:spPr>
          <a:xfrm>
            <a:off x="5626100" y="5242104"/>
            <a:ext cx="184666" cy="369332"/>
          </a:xfrm>
          <a:prstGeom prst="rect">
            <a:avLst/>
          </a:prstGeom>
          <a:noFill/>
        </p:spPr>
        <p:txBody>
          <a:bodyPr wrap="none" rtlCol="0">
            <a:spAutoFit/>
          </a:bodyPr>
          <a:lstStyle/>
          <a:p>
            <a:r>
              <a:rPr lang="en-US" dirty="0"/>
              <a:t> </a:t>
            </a:r>
          </a:p>
        </p:txBody>
      </p:sp>
      <p:sp>
        <p:nvSpPr>
          <p:cNvPr id="59" name="TextBox 58"/>
          <p:cNvSpPr txBox="1"/>
          <p:nvPr/>
        </p:nvSpPr>
        <p:spPr>
          <a:xfrm>
            <a:off x="3098800" y="5432604"/>
            <a:ext cx="184666" cy="369332"/>
          </a:xfrm>
          <a:prstGeom prst="rect">
            <a:avLst/>
          </a:prstGeom>
          <a:noFill/>
        </p:spPr>
        <p:txBody>
          <a:bodyPr wrap="none" rtlCol="0">
            <a:spAutoFit/>
          </a:bodyPr>
          <a:lstStyle/>
          <a:p>
            <a:r>
              <a:rPr lang="en-US" dirty="0"/>
              <a:t> </a:t>
            </a:r>
          </a:p>
        </p:txBody>
      </p:sp>
      <p:grpSp>
        <p:nvGrpSpPr>
          <p:cNvPr id="53" name="Group 52">
            <a:extLst>
              <a:ext uri="{FF2B5EF4-FFF2-40B4-BE49-F238E27FC236}">
                <a16:creationId xmlns="" xmlns:a16="http://schemas.microsoft.com/office/drawing/2014/main" id="{6BFAC9C4-DA3D-46C6-B984-103F79F0FBE7}"/>
              </a:ext>
            </a:extLst>
          </p:cNvPr>
          <p:cNvGrpSpPr/>
          <p:nvPr/>
        </p:nvGrpSpPr>
        <p:grpSpPr>
          <a:xfrm>
            <a:off x="456274" y="1870535"/>
            <a:ext cx="4966623" cy="360355"/>
            <a:chOff x="812800" y="1519768"/>
            <a:chExt cx="1865690" cy="270266"/>
          </a:xfrm>
        </p:grpSpPr>
        <p:cxnSp>
          <p:nvCxnSpPr>
            <p:cNvPr id="54" name="Straight Arrow Connector 53">
              <a:extLst>
                <a:ext uri="{FF2B5EF4-FFF2-40B4-BE49-F238E27FC236}">
                  <a16:creationId xmlns="" xmlns:a16="http://schemas.microsoft.com/office/drawing/2014/main" id="{4DA67CEC-7D6A-44DC-B9C4-69D7133CA1B7}"/>
                </a:ext>
              </a:extLst>
            </p:cNvPr>
            <p:cNvCxnSpPr>
              <a:stCxn id="55" idx="1"/>
              <a:endCxn id="56" idx="3"/>
            </p:cNvCxnSpPr>
            <p:nvPr/>
          </p:nvCxnSpPr>
          <p:spPr bwMode="auto">
            <a:xfrm>
              <a:off x="812800" y="1654901"/>
              <a:ext cx="1865690" cy="0"/>
            </a:xfrm>
            <a:prstGeom prst="straightConnector1">
              <a:avLst/>
            </a:prstGeom>
            <a:ln>
              <a:solidFill>
                <a:schemeClr val="tx1"/>
              </a:solidFill>
              <a:tailEnd type="arrow"/>
            </a:ln>
          </p:spPr>
        </p:cxnSp>
        <p:sp>
          <p:nvSpPr>
            <p:cNvPr id="55" name="TextBox 54">
              <a:extLst>
                <a:ext uri="{FF2B5EF4-FFF2-40B4-BE49-F238E27FC236}">
                  <a16:creationId xmlns="" xmlns:a16="http://schemas.microsoft.com/office/drawing/2014/main" id="{E49BB1CA-2566-4756-9716-45C5667C456B}"/>
                </a:ext>
              </a:extLst>
            </p:cNvPr>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56" name="TextBox 55">
              <a:extLst>
                <a:ext uri="{FF2B5EF4-FFF2-40B4-BE49-F238E27FC236}">
                  <a16:creationId xmlns="" xmlns:a16="http://schemas.microsoft.com/office/drawing/2014/main" id="{50084DE1-4BE6-4431-94B5-6EA4226247B0}"/>
                </a:ext>
              </a:extLst>
            </p:cNvPr>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2" name="TextBox 1"/>
          <p:cNvSpPr txBox="1"/>
          <p:nvPr/>
        </p:nvSpPr>
        <p:spPr>
          <a:xfrm>
            <a:off x="857623" y="758264"/>
            <a:ext cx="7496463" cy="369332"/>
          </a:xfrm>
          <a:prstGeom prst="rect">
            <a:avLst/>
          </a:prstGeom>
          <a:noFill/>
        </p:spPr>
        <p:txBody>
          <a:bodyPr wrap="none" rtlCol="0">
            <a:spAutoFit/>
          </a:bodyPr>
          <a:lstStyle/>
          <a:p>
            <a:r>
              <a:rPr lang="en-US" dirty="0" smtClean="0"/>
              <a:t>TN 2125557777 calls PBX TN 2124446666 which is </a:t>
            </a:r>
            <a:r>
              <a:rPr lang="en-US" dirty="0" err="1" smtClean="0"/>
              <a:t>fwd’d</a:t>
            </a:r>
            <a:r>
              <a:rPr lang="en-US" dirty="0" smtClean="0"/>
              <a:t> to TN 5551112222</a:t>
            </a:r>
            <a:endParaRPr lang="en-US" dirty="0"/>
          </a:p>
        </p:txBody>
      </p:sp>
      <p:sp>
        <p:nvSpPr>
          <p:cNvPr id="4" name="TextBox 3"/>
          <p:cNvSpPr txBox="1"/>
          <p:nvPr/>
        </p:nvSpPr>
        <p:spPr>
          <a:xfrm>
            <a:off x="4000500" y="4914900"/>
            <a:ext cx="1016825" cy="338554"/>
          </a:xfrm>
          <a:prstGeom prst="rect">
            <a:avLst/>
          </a:prstGeom>
          <a:noFill/>
        </p:spPr>
        <p:txBody>
          <a:bodyPr wrap="none" rtlCol="0">
            <a:spAutoFit/>
          </a:bodyPr>
          <a:lstStyle/>
          <a:p>
            <a:r>
              <a:rPr lang="en-US" sz="1600" dirty="0" smtClean="0"/>
              <a:t>Calling TN</a:t>
            </a:r>
            <a:endParaRPr lang="en-US" sz="1600" dirty="0"/>
          </a:p>
        </p:txBody>
      </p:sp>
      <p:sp>
        <p:nvSpPr>
          <p:cNvPr id="36" name="TextBox 35"/>
          <p:cNvSpPr txBox="1"/>
          <p:nvPr/>
        </p:nvSpPr>
        <p:spPr>
          <a:xfrm>
            <a:off x="3225800" y="5461000"/>
            <a:ext cx="1763524" cy="338554"/>
          </a:xfrm>
          <a:prstGeom prst="rect">
            <a:avLst/>
          </a:prstGeom>
          <a:noFill/>
        </p:spPr>
        <p:txBody>
          <a:bodyPr wrap="none" rtlCol="0">
            <a:spAutoFit/>
          </a:bodyPr>
          <a:lstStyle/>
          <a:p>
            <a:r>
              <a:rPr lang="en-US" sz="1600" dirty="0" smtClean="0"/>
              <a:t>PBX retargeting TN</a:t>
            </a:r>
            <a:endParaRPr lang="en-US" sz="1600" dirty="0"/>
          </a:p>
        </p:txBody>
      </p:sp>
      <p:cxnSp>
        <p:nvCxnSpPr>
          <p:cNvPr id="6" name="Straight Arrow Connector 5"/>
          <p:cNvCxnSpPr>
            <a:stCxn id="4" idx="3"/>
            <a:endCxn id="12" idx="3"/>
          </p:cNvCxnSpPr>
          <p:nvPr/>
        </p:nvCxnSpPr>
        <p:spPr>
          <a:xfrm flipV="1">
            <a:off x="5017325" y="5074166"/>
            <a:ext cx="628341" cy="10011"/>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36" idx="3"/>
            <a:endCxn id="15" idx="1"/>
          </p:cNvCxnSpPr>
          <p:nvPr/>
        </p:nvCxnSpPr>
        <p:spPr>
          <a:xfrm flipV="1">
            <a:off x="4989324" y="5620266"/>
            <a:ext cx="611376" cy="10011"/>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flipH="1">
            <a:off x="5645666" y="4889500"/>
            <a:ext cx="297934" cy="369332"/>
          </a:xfrm>
          <a:prstGeom prst="rect">
            <a:avLst/>
          </a:prstGeom>
          <a:noFill/>
        </p:spPr>
        <p:txBody>
          <a:bodyPr wrap="square" rtlCol="0">
            <a:spAutoFit/>
          </a:bodyPr>
          <a:lstStyle/>
          <a:p>
            <a:r>
              <a:rPr lang="en-US" dirty="0" smtClean="0"/>
              <a:t> </a:t>
            </a:r>
            <a:endParaRPr lang="en-US" dirty="0"/>
          </a:p>
        </p:txBody>
      </p:sp>
      <p:sp>
        <p:nvSpPr>
          <p:cNvPr id="15" name="TextBox 14"/>
          <p:cNvSpPr txBox="1"/>
          <p:nvPr/>
        </p:nvSpPr>
        <p:spPr>
          <a:xfrm>
            <a:off x="5600700" y="5435600"/>
            <a:ext cx="184666" cy="369332"/>
          </a:xfrm>
          <a:prstGeom prst="rect">
            <a:avLst/>
          </a:prstGeom>
          <a:noFill/>
        </p:spPr>
        <p:txBody>
          <a:bodyPr wrap="none" rtlCol="0">
            <a:spAutoFit/>
          </a:bodyPr>
          <a:lstStyle/>
          <a:p>
            <a:r>
              <a:rPr lang="en-US" dirty="0" smtClean="0"/>
              <a:t> </a:t>
            </a:r>
            <a:endParaRPr lang="en-US" dirty="0"/>
          </a:p>
        </p:txBody>
      </p:sp>
    </p:spTree>
    <p:extLst>
      <p:ext uri="{BB962C8B-B14F-4D97-AF65-F5344CB8AC3E}">
        <p14:creationId xmlns:p14="http://schemas.microsoft.com/office/powerpoint/2010/main" val="2032430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7800" y="-3175"/>
            <a:ext cx="11760200" cy="663575"/>
          </a:xfrm>
        </p:spPr>
        <p:txBody>
          <a:bodyPr>
            <a:normAutofit/>
          </a:bodyPr>
          <a:lstStyle/>
          <a:p>
            <a:r>
              <a:rPr lang="en-US" sz="2000" dirty="0" smtClean="0"/>
              <a:t>Use-case-2</a:t>
            </a:r>
            <a:r>
              <a:rPr lang="en-US" sz="1800" dirty="0" smtClean="0"/>
              <a:t>: Call-Forward </a:t>
            </a:r>
            <a:r>
              <a:rPr lang="en-US" sz="1800" dirty="0"/>
              <a:t>(</a:t>
            </a:r>
            <a:r>
              <a:rPr lang="en-US" sz="1800" dirty="0" smtClean="0"/>
              <a:t>T2 client)</a:t>
            </a:r>
            <a:endParaRPr lang="en-US" sz="2000" i="1" dirty="0"/>
          </a:p>
        </p:txBody>
      </p:sp>
      <p:grpSp>
        <p:nvGrpSpPr>
          <p:cNvPr id="99" name="Group 98"/>
          <p:cNvGrpSpPr/>
          <p:nvPr/>
        </p:nvGrpSpPr>
        <p:grpSpPr>
          <a:xfrm>
            <a:off x="254000" y="1320801"/>
            <a:ext cx="582349" cy="4914900"/>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PSTN</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232400" y="1320801"/>
            <a:ext cx="582349" cy="4699000"/>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0" name="TextBox 69"/>
          <p:cNvSpPr txBox="1"/>
          <p:nvPr/>
        </p:nvSpPr>
        <p:spPr>
          <a:xfrm>
            <a:off x="5556975" y="3224799"/>
            <a:ext cx="3650690" cy="450893"/>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sip:+12124446666@Bborder1.pbx.us</a:t>
            </a:r>
          </a:p>
          <a:p>
            <a:pPr>
              <a:lnSpc>
                <a:spcPct val="90000"/>
              </a:lnSpc>
              <a:spcBef>
                <a:spcPts val="267"/>
              </a:spcBef>
            </a:pPr>
            <a:r>
              <a:rPr lang="en-US" sz="1400" dirty="0">
                <a:solidFill>
                  <a:srgbClr val="000000"/>
                </a:solidFill>
                <a:cs typeface="Times"/>
              </a:rPr>
              <a:t>From: sip:+12125557777@Aborder.sp.us</a:t>
            </a:r>
          </a:p>
        </p:txBody>
      </p:sp>
      <p:grpSp>
        <p:nvGrpSpPr>
          <p:cNvPr id="76" name="Group 75"/>
          <p:cNvGrpSpPr/>
          <p:nvPr/>
        </p:nvGrpSpPr>
        <p:grpSpPr>
          <a:xfrm>
            <a:off x="5511800" y="3012971"/>
            <a:ext cx="37592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0" name="TextBox 79"/>
          <p:cNvSpPr txBox="1"/>
          <p:nvPr/>
        </p:nvSpPr>
        <p:spPr>
          <a:xfrm>
            <a:off x="5451114" y="2894418"/>
            <a:ext cx="41627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a:t>
            </a:r>
            <a:r>
              <a:rPr lang="en-US" sz="1400" dirty="0">
                <a:solidFill>
                  <a:srgbClr val="000000"/>
                </a:solidFill>
                <a:cs typeface="Times"/>
              </a:rPr>
              <a:t>sip:+12124446666</a:t>
            </a:r>
            <a:r>
              <a:rPr lang="en-US" sz="1400" b="1" dirty="0">
                <a:solidFill>
                  <a:srgbClr val="000000"/>
                </a:solidFill>
                <a:latin typeface="+mj-lt"/>
                <a:cs typeface="Times"/>
              </a:rPr>
              <a:t>@Bborder1.pbx.us</a:t>
            </a:r>
          </a:p>
        </p:txBody>
      </p:sp>
      <p:grpSp>
        <p:nvGrpSpPr>
          <p:cNvPr id="81" name="Group 80"/>
          <p:cNvGrpSpPr/>
          <p:nvPr/>
        </p:nvGrpSpPr>
        <p:grpSpPr>
          <a:xfrm>
            <a:off x="9076792" y="2565400"/>
            <a:ext cx="582349" cy="3175000"/>
            <a:chOff x="515715" y="868010"/>
            <a:chExt cx="436762" cy="3795392"/>
          </a:xfrm>
        </p:grpSpPr>
        <p:sp>
          <p:nvSpPr>
            <p:cNvPr id="82" name="Rounded Rectangle 81"/>
            <p:cNvSpPr/>
            <p:nvPr/>
          </p:nvSpPr>
          <p:spPr bwMode="auto">
            <a:xfrm>
              <a:off x="515715" y="868010"/>
              <a:ext cx="436762" cy="4099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277911"/>
              <a:ext cx="0" cy="3385491"/>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5" name="TextBox 84"/>
          <p:cNvSpPr txBox="1"/>
          <p:nvPr/>
        </p:nvSpPr>
        <p:spPr>
          <a:xfrm>
            <a:off x="5599774" y="4807955"/>
            <a:ext cx="4250363" cy="683264"/>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sip:+12125557777@Bborder2.pbx.us</a:t>
            </a:r>
          </a:p>
          <a:p>
            <a:pPr>
              <a:lnSpc>
                <a:spcPct val="90000"/>
              </a:lnSpc>
              <a:spcBef>
                <a:spcPts val="267"/>
              </a:spcBef>
            </a:pPr>
            <a:endParaRPr lang="en-US" sz="1400" dirty="0">
              <a:solidFill>
                <a:srgbClr val="000000"/>
              </a:solidFill>
              <a:cs typeface="Times"/>
            </a:endParaRPr>
          </a:p>
        </p:txBody>
      </p:sp>
      <p:grpSp>
        <p:nvGrpSpPr>
          <p:cNvPr id="86" name="Group 85"/>
          <p:cNvGrpSpPr/>
          <p:nvPr/>
        </p:nvGrpSpPr>
        <p:grpSpPr>
          <a:xfrm flipH="1">
            <a:off x="5511800" y="4549671"/>
            <a:ext cx="37719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0" name="TextBox 89"/>
          <p:cNvSpPr txBox="1"/>
          <p:nvPr/>
        </p:nvSpPr>
        <p:spPr>
          <a:xfrm>
            <a:off x="5451114" y="4418418"/>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[2] INVITE </a:t>
            </a:r>
            <a:r>
              <a:rPr lang="en-US" sz="1400" dirty="0">
                <a:solidFill>
                  <a:srgbClr val="000000"/>
                </a:solidFill>
                <a:cs typeface="Times"/>
              </a:rPr>
              <a:t>sip:+15551112222</a:t>
            </a:r>
            <a:r>
              <a:rPr lang="en-US" sz="1400" b="1" dirty="0">
                <a:solidFill>
                  <a:srgbClr val="000000"/>
                </a:solidFill>
                <a:latin typeface="+mj-lt"/>
                <a:cs typeface="Times"/>
              </a:rPr>
              <a:t>@Aborder.sp.us</a:t>
            </a:r>
          </a:p>
        </p:txBody>
      </p:sp>
      <p:sp>
        <p:nvSpPr>
          <p:cNvPr id="73" name="TextBox 72"/>
          <p:cNvSpPr txBox="1"/>
          <p:nvPr/>
        </p:nvSpPr>
        <p:spPr>
          <a:xfrm>
            <a:off x="9271000" y="4076700"/>
            <a:ext cx="184666" cy="369332"/>
          </a:xfrm>
          <a:prstGeom prst="rect">
            <a:avLst/>
          </a:prstGeom>
          <a:noFill/>
        </p:spPr>
        <p:txBody>
          <a:bodyPr wrap="none" rtlCol="0">
            <a:spAutoFit/>
          </a:bodyPr>
          <a:lstStyle/>
          <a:p>
            <a:r>
              <a:rPr lang="en-US" dirty="0"/>
              <a:t> </a:t>
            </a:r>
          </a:p>
        </p:txBody>
      </p:sp>
      <p:sp>
        <p:nvSpPr>
          <p:cNvPr id="59" name="TextBox 58"/>
          <p:cNvSpPr txBox="1"/>
          <p:nvPr/>
        </p:nvSpPr>
        <p:spPr>
          <a:xfrm>
            <a:off x="3238500" y="5499100"/>
            <a:ext cx="184666" cy="369332"/>
          </a:xfrm>
          <a:prstGeom prst="rect">
            <a:avLst/>
          </a:prstGeom>
          <a:noFill/>
        </p:spPr>
        <p:txBody>
          <a:bodyPr wrap="none" rtlCol="0">
            <a:spAutoFit/>
          </a:bodyPr>
          <a:lstStyle/>
          <a:p>
            <a:r>
              <a:rPr lang="en-US" dirty="0"/>
              <a:t> </a:t>
            </a:r>
          </a:p>
        </p:txBody>
      </p:sp>
      <p:grpSp>
        <p:nvGrpSpPr>
          <p:cNvPr id="53" name="Group 52">
            <a:extLst>
              <a:ext uri="{FF2B5EF4-FFF2-40B4-BE49-F238E27FC236}">
                <a16:creationId xmlns="" xmlns:a16="http://schemas.microsoft.com/office/drawing/2014/main" id="{6BFAC9C4-DA3D-46C6-B984-103F79F0FBE7}"/>
              </a:ext>
            </a:extLst>
          </p:cNvPr>
          <p:cNvGrpSpPr/>
          <p:nvPr/>
        </p:nvGrpSpPr>
        <p:grpSpPr>
          <a:xfrm>
            <a:off x="545174" y="1937031"/>
            <a:ext cx="4966623" cy="360355"/>
            <a:chOff x="812800" y="1519768"/>
            <a:chExt cx="1865690" cy="270266"/>
          </a:xfrm>
        </p:grpSpPr>
        <p:cxnSp>
          <p:nvCxnSpPr>
            <p:cNvPr id="54" name="Straight Arrow Connector 53">
              <a:extLst>
                <a:ext uri="{FF2B5EF4-FFF2-40B4-BE49-F238E27FC236}">
                  <a16:creationId xmlns="" xmlns:a16="http://schemas.microsoft.com/office/drawing/2014/main" id="{4DA67CEC-7D6A-44DC-B9C4-69D7133CA1B7}"/>
                </a:ext>
              </a:extLst>
            </p:cNvPr>
            <p:cNvCxnSpPr>
              <a:stCxn id="55" idx="1"/>
              <a:endCxn id="56" idx="3"/>
            </p:cNvCxnSpPr>
            <p:nvPr/>
          </p:nvCxnSpPr>
          <p:spPr bwMode="auto">
            <a:xfrm>
              <a:off x="812800" y="1654901"/>
              <a:ext cx="1865690" cy="0"/>
            </a:xfrm>
            <a:prstGeom prst="straightConnector1">
              <a:avLst/>
            </a:prstGeom>
            <a:ln>
              <a:solidFill>
                <a:schemeClr val="tx1"/>
              </a:solidFill>
              <a:tailEnd type="arrow"/>
            </a:ln>
          </p:spPr>
        </p:cxnSp>
        <p:sp>
          <p:nvSpPr>
            <p:cNvPr id="55" name="TextBox 54">
              <a:extLst>
                <a:ext uri="{FF2B5EF4-FFF2-40B4-BE49-F238E27FC236}">
                  <a16:creationId xmlns="" xmlns:a16="http://schemas.microsoft.com/office/drawing/2014/main" id="{E49BB1CA-2566-4756-9716-45C5667C456B}"/>
                </a:ext>
              </a:extLst>
            </p:cNvPr>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56" name="TextBox 55">
              <a:extLst>
                <a:ext uri="{FF2B5EF4-FFF2-40B4-BE49-F238E27FC236}">
                  <a16:creationId xmlns="" xmlns:a16="http://schemas.microsoft.com/office/drawing/2014/main" id="{50084DE1-4BE6-4431-94B5-6EA4226247B0}"/>
                </a:ext>
              </a:extLst>
            </p:cNvPr>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34" name="TextBox 33"/>
          <p:cNvSpPr txBox="1"/>
          <p:nvPr/>
        </p:nvSpPr>
        <p:spPr>
          <a:xfrm>
            <a:off x="857623" y="758264"/>
            <a:ext cx="8216237" cy="369332"/>
          </a:xfrm>
          <a:prstGeom prst="rect">
            <a:avLst/>
          </a:prstGeom>
          <a:noFill/>
        </p:spPr>
        <p:txBody>
          <a:bodyPr wrap="none" rtlCol="0">
            <a:spAutoFit/>
          </a:bodyPr>
          <a:lstStyle/>
          <a:p>
            <a:r>
              <a:rPr lang="en-US" dirty="0" smtClean="0"/>
              <a:t>Use Case: TN 2125557777 calls PBX TN 2124446666 which is </a:t>
            </a:r>
            <a:r>
              <a:rPr lang="en-US" dirty="0" err="1" smtClean="0"/>
              <a:t>fwd’d</a:t>
            </a:r>
            <a:r>
              <a:rPr lang="en-US" dirty="0" smtClean="0"/>
              <a:t> to TN 5551112222</a:t>
            </a:r>
            <a:endParaRPr lang="en-US" dirty="0"/>
          </a:p>
        </p:txBody>
      </p:sp>
      <p:sp>
        <p:nvSpPr>
          <p:cNvPr id="36" name="TextBox 35"/>
          <p:cNvSpPr txBox="1"/>
          <p:nvPr/>
        </p:nvSpPr>
        <p:spPr>
          <a:xfrm>
            <a:off x="3149600" y="5508804"/>
            <a:ext cx="184666" cy="369332"/>
          </a:xfrm>
          <a:prstGeom prst="rect">
            <a:avLst/>
          </a:prstGeom>
          <a:noFill/>
        </p:spPr>
        <p:txBody>
          <a:bodyPr wrap="none" rtlCol="0">
            <a:spAutoFit/>
          </a:bodyPr>
          <a:lstStyle/>
          <a:p>
            <a:r>
              <a:rPr lang="en-US" dirty="0"/>
              <a:t> </a:t>
            </a:r>
          </a:p>
        </p:txBody>
      </p:sp>
      <p:sp>
        <p:nvSpPr>
          <p:cNvPr id="37" name="TextBox 36"/>
          <p:cNvSpPr txBox="1"/>
          <p:nvPr/>
        </p:nvSpPr>
        <p:spPr>
          <a:xfrm>
            <a:off x="3530600" y="4991100"/>
            <a:ext cx="1016825" cy="338554"/>
          </a:xfrm>
          <a:prstGeom prst="rect">
            <a:avLst/>
          </a:prstGeom>
          <a:noFill/>
        </p:spPr>
        <p:txBody>
          <a:bodyPr wrap="none" rtlCol="0">
            <a:spAutoFit/>
          </a:bodyPr>
          <a:lstStyle/>
          <a:p>
            <a:r>
              <a:rPr lang="en-US" sz="1600" dirty="0" smtClean="0"/>
              <a:t>Calling TN</a:t>
            </a:r>
            <a:endParaRPr lang="en-US" sz="1600" dirty="0"/>
          </a:p>
        </p:txBody>
      </p:sp>
      <p:sp>
        <p:nvSpPr>
          <p:cNvPr id="38" name="TextBox 37"/>
          <p:cNvSpPr txBox="1"/>
          <p:nvPr/>
        </p:nvSpPr>
        <p:spPr>
          <a:xfrm>
            <a:off x="3517901" y="5283200"/>
            <a:ext cx="1917700" cy="584776"/>
          </a:xfrm>
          <a:prstGeom prst="rect">
            <a:avLst/>
          </a:prstGeom>
          <a:noFill/>
        </p:spPr>
        <p:txBody>
          <a:bodyPr wrap="square" rtlCol="0">
            <a:spAutoFit/>
          </a:bodyPr>
          <a:lstStyle/>
          <a:p>
            <a:r>
              <a:rPr lang="en-US" sz="1600" dirty="0" smtClean="0"/>
              <a:t>PBX retargeting TN not identified</a:t>
            </a:r>
            <a:endParaRPr lang="en-US" sz="1600" dirty="0"/>
          </a:p>
        </p:txBody>
      </p:sp>
      <p:cxnSp>
        <p:nvCxnSpPr>
          <p:cNvPr id="39" name="Straight Arrow Connector 38"/>
          <p:cNvCxnSpPr>
            <a:stCxn id="37" idx="3"/>
            <a:endCxn id="41" idx="3"/>
          </p:cNvCxnSpPr>
          <p:nvPr/>
        </p:nvCxnSpPr>
        <p:spPr>
          <a:xfrm flipV="1">
            <a:off x="4547425" y="5150366"/>
            <a:ext cx="1149041" cy="10011"/>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flipH="1">
            <a:off x="5696466" y="4965700"/>
            <a:ext cx="297934" cy="369332"/>
          </a:xfrm>
          <a:prstGeom prst="rect">
            <a:avLst/>
          </a:prstGeom>
          <a:noFill/>
        </p:spPr>
        <p:txBody>
          <a:bodyPr wrap="square" rtlCol="0">
            <a:spAutoFit/>
          </a:bodyPr>
          <a:lstStyle/>
          <a:p>
            <a:r>
              <a:rPr lang="en-US" dirty="0" smtClean="0"/>
              <a:t> </a:t>
            </a:r>
            <a:endParaRPr lang="en-US" dirty="0"/>
          </a:p>
        </p:txBody>
      </p:sp>
    </p:spTree>
    <p:extLst>
      <p:ext uri="{BB962C8B-B14F-4D97-AF65-F5344CB8AC3E}">
        <p14:creationId xmlns:p14="http://schemas.microsoft.com/office/powerpoint/2010/main" val="2653387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7800" y="-3175"/>
            <a:ext cx="11760200" cy="663575"/>
          </a:xfrm>
        </p:spPr>
        <p:txBody>
          <a:bodyPr>
            <a:normAutofit/>
          </a:bodyPr>
          <a:lstStyle/>
          <a:p>
            <a:r>
              <a:rPr lang="en-US" sz="2000" dirty="0" smtClean="0"/>
              <a:t>Use-case 3</a:t>
            </a:r>
            <a:r>
              <a:rPr lang="en-US" sz="1800" dirty="0" smtClean="0"/>
              <a:t>: </a:t>
            </a:r>
            <a:r>
              <a:rPr lang="en-US" sz="1800" dirty="0"/>
              <a:t>Transfer (Blind)</a:t>
            </a:r>
            <a:endParaRPr lang="en-US" sz="2000" i="1" dirty="0"/>
          </a:p>
        </p:txBody>
      </p:sp>
      <p:grpSp>
        <p:nvGrpSpPr>
          <p:cNvPr id="99" name="Group 98"/>
          <p:cNvGrpSpPr/>
          <p:nvPr/>
        </p:nvGrpSpPr>
        <p:grpSpPr>
          <a:xfrm>
            <a:off x="469900" y="1346201"/>
            <a:ext cx="582349" cy="4953000"/>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PSTN</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448300" y="1346201"/>
            <a:ext cx="582349" cy="4826000"/>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0" name="TextBox 69"/>
          <p:cNvSpPr txBox="1"/>
          <p:nvPr/>
        </p:nvSpPr>
        <p:spPr>
          <a:xfrm>
            <a:off x="5696675" y="3313699"/>
            <a:ext cx="3650690" cy="450893"/>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sip:+12124446666@Bborder1.pbx.us</a:t>
            </a:r>
          </a:p>
          <a:p>
            <a:pPr>
              <a:lnSpc>
                <a:spcPct val="90000"/>
              </a:lnSpc>
              <a:spcBef>
                <a:spcPts val="267"/>
              </a:spcBef>
            </a:pPr>
            <a:r>
              <a:rPr lang="en-US" sz="1400" dirty="0">
                <a:solidFill>
                  <a:srgbClr val="000000"/>
                </a:solidFill>
                <a:cs typeface="Times"/>
              </a:rPr>
              <a:t>From: sip:+12125557777@Aborder.sp.us</a:t>
            </a:r>
          </a:p>
        </p:txBody>
      </p:sp>
      <p:grpSp>
        <p:nvGrpSpPr>
          <p:cNvPr id="76" name="Group 75"/>
          <p:cNvGrpSpPr/>
          <p:nvPr/>
        </p:nvGrpSpPr>
        <p:grpSpPr>
          <a:xfrm>
            <a:off x="5727700" y="3038371"/>
            <a:ext cx="42799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0" name="TextBox 79"/>
          <p:cNvSpPr txBox="1"/>
          <p:nvPr/>
        </p:nvSpPr>
        <p:spPr>
          <a:xfrm>
            <a:off x="5667014" y="2919818"/>
            <a:ext cx="42008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a:t>
            </a:r>
            <a:r>
              <a:rPr lang="en-US" sz="1400" dirty="0">
                <a:solidFill>
                  <a:srgbClr val="000000"/>
                </a:solidFill>
                <a:cs typeface="Times"/>
              </a:rPr>
              <a:t>sip:+12124446666</a:t>
            </a:r>
            <a:r>
              <a:rPr lang="en-US" sz="1400" b="1" dirty="0">
                <a:solidFill>
                  <a:srgbClr val="000000"/>
                </a:solidFill>
                <a:latin typeface="+mj-lt"/>
                <a:cs typeface="Times"/>
              </a:rPr>
              <a:t>@Bborder1.pbx.us</a:t>
            </a:r>
          </a:p>
        </p:txBody>
      </p:sp>
      <p:grpSp>
        <p:nvGrpSpPr>
          <p:cNvPr id="81" name="Group 80"/>
          <p:cNvGrpSpPr/>
          <p:nvPr/>
        </p:nvGrpSpPr>
        <p:grpSpPr>
          <a:xfrm>
            <a:off x="9711792" y="2590800"/>
            <a:ext cx="582349" cy="3175000"/>
            <a:chOff x="515715" y="868010"/>
            <a:chExt cx="436762" cy="3795392"/>
          </a:xfrm>
        </p:grpSpPr>
        <p:sp>
          <p:nvSpPr>
            <p:cNvPr id="82" name="Rounded Rectangle 81"/>
            <p:cNvSpPr/>
            <p:nvPr/>
          </p:nvSpPr>
          <p:spPr bwMode="auto">
            <a:xfrm>
              <a:off x="515715" y="868010"/>
              <a:ext cx="436762" cy="4099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277911"/>
              <a:ext cx="0" cy="3385491"/>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5" name="TextBox 84"/>
          <p:cNvSpPr txBox="1"/>
          <p:nvPr/>
        </p:nvSpPr>
        <p:spPr>
          <a:xfrm>
            <a:off x="5853774" y="4833355"/>
            <a:ext cx="4250363" cy="1148007"/>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sip:+12125557777@Bborder2.pbx.us</a:t>
            </a:r>
          </a:p>
          <a:p>
            <a:pPr>
              <a:lnSpc>
                <a:spcPct val="90000"/>
              </a:lnSpc>
              <a:spcBef>
                <a:spcPts val="267"/>
              </a:spcBef>
            </a:pP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Referred-By: sip:+12124446666@Bborder3.pbx.us</a:t>
            </a:r>
          </a:p>
          <a:p>
            <a:pPr>
              <a:lnSpc>
                <a:spcPct val="90000"/>
              </a:lnSpc>
              <a:spcBef>
                <a:spcPts val="267"/>
              </a:spcBef>
            </a:pPr>
            <a:endParaRPr lang="en-US" sz="1400" dirty="0">
              <a:solidFill>
                <a:srgbClr val="000000"/>
              </a:solidFill>
              <a:cs typeface="Times"/>
            </a:endParaRPr>
          </a:p>
        </p:txBody>
      </p:sp>
      <p:grpSp>
        <p:nvGrpSpPr>
          <p:cNvPr id="86" name="Group 85"/>
          <p:cNvGrpSpPr/>
          <p:nvPr/>
        </p:nvGrpSpPr>
        <p:grpSpPr>
          <a:xfrm flipH="1">
            <a:off x="5727700" y="4575071"/>
            <a:ext cx="42672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0" name="TextBox 89"/>
          <p:cNvSpPr txBox="1"/>
          <p:nvPr/>
        </p:nvSpPr>
        <p:spPr>
          <a:xfrm>
            <a:off x="5667014" y="4443818"/>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[2] INVITE </a:t>
            </a:r>
            <a:r>
              <a:rPr lang="en-US" sz="1400" dirty="0">
                <a:solidFill>
                  <a:srgbClr val="000000"/>
                </a:solidFill>
                <a:cs typeface="Times"/>
              </a:rPr>
              <a:t>sip:+15551112222</a:t>
            </a:r>
            <a:r>
              <a:rPr lang="en-US" sz="1400" b="1" dirty="0">
                <a:solidFill>
                  <a:srgbClr val="000000"/>
                </a:solidFill>
                <a:latin typeface="+mj-lt"/>
                <a:cs typeface="Times"/>
              </a:rPr>
              <a:t>@Aborder.sp.us</a:t>
            </a:r>
          </a:p>
        </p:txBody>
      </p:sp>
      <p:sp>
        <p:nvSpPr>
          <p:cNvPr id="73" name="TextBox 72"/>
          <p:cNvSpPr txBox="1"/>
          <p:nvPr/>
        </p:nvSpPr>
        <p:spPr>
          <a:xfrm>
            <a:off x="9906000" y="4102100"/>
            <a:ext cx="184666" cy="369332"/>
          </a:xfrm>
          <a:prstGeom prst="rect">
            <a:avLst/>
          </a:prstGeom>
          <a:noFill/>
        </p:spPr>
        <p:txBody>
          <a:bodyPr wrap="none" rtlCol="0">
            <a:spAutoFit/>
          </a:bodyPr>
          <a:lstStyle/>
          <a:p>
            <a:r>
              <a:rPr lang="en-US" dirty="0"/>
              <a:t> </a:t>
            </a:r>
          </a:p>
        </p:txBody>
      </p:sp>
      <p:grpSp>
        <p:nvGrpSpPr>
          <p:cNvPr id="53" name="Group 52">
            <a:extLst>
              <a:ext uri="{FF2B5EF4-FFF2-40B4-BE49-F238E27FC236}">
                <a16:creationId xmlns="" xmlns:a16="http://schemas.microsoft.com/office/drawing/2014/main" id="{6BFAC9C4-DA3D-46C6-B984-103F79F0FBE7}"/>
              </a:ext>
            </a:extLst>
          </p:cNvPr>
          <p:cNvGrpSpPr/>
          <p:nvPr/>
        </p:nvGrpSpPr>
        <p:grpSpPr>
          <a:xfrm>
            <a:off x="761074" y="1962431"/>
            <a:ext cx="4966623" cy="360355"/>
            <a:chOff x="812800" y="1519768"/>
            <a:chExt cx="1865690" cy="270266"/>
          </a:xfrm>
        </p:grpSpPr>
        <p:cxnSp>
          <p:nvCxnSpPr>
            <p:cNvPr id="54" name="Straight Arrow Connector 53">
              <a:extLst>
                <a:ext uri="{FF2B5EF4-FFF2-40B4-BE49-F238E27FC236}">
                  <a16:creationId xmlns="" xmlns:a16="http://schemas.microsoft.com/office/drawing/2014/main" id="{4DA67CEC-7D6A-44DC-B9C4-69D7133CA1B7}"/>
                </a:ext>
              </a:extLst>
            </p:cNvPr>
            <p:cNvCxnSpPr>
              <a:stCxn id="55" idx="1"/>
              <a:endCxn id="56" idx="3"/>
            </p:cNvCxnSpPr>
            <p:nvPr/>
          </p:nvCxnSpPr>
          <p:spPr bwMode="auto">
            <a:xfrm>
              <a:off x="812800" y="1654901"/>
              <a:ext cx="1865690" cy="0"/>
            </a:xfrm>
            <a:prstGeom prst="straightConnector1">
              <a:avLst/>
            </a:prstGeom>
            <a:ln>
              <a:solidFill>
                <a:schemeClr val="tx1"/>
              </a:solidFill>
              <a:tailEnd type="arrow"/>
            </a:ln>
          </p:spPr>
        </p:cxnSp>
        <p:sp>
          <p:nvSpPr>
            <p:cNvPr id="55" name="TextBox 54">
              <a:extLst>
                <a:ext uri="{FF2B5EF4-FFF2-40B4-BE49-F238E27FC236}">
                  <a16:creationId xmlns="" xmlns:a16="http://schemas.microsoft.com/office/drawing/2014/main" id="{E49BB1CA-2566-4756-9716-45C5667C456B}"/>
                </a:ext>
              </a:extLst>
            </p:cNvPr>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56" name="TextBox 55">
              <a:extLst>
                <a:ext uri="{FF2B5EF4-FFF2-40B4-BE49-F238E27FC236}">
                  <a16:creationId xmlns="" xmlns:a16="http://schemas.microsoft.com/office/drawing/2014/main" id="{50084DE1-4BE6-4431-94B5-6EA4226247B0}"/>
                </a:ext>
              </a:extLst>
            </p:cNvPr>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34" name="TextBox 33"/>
          <p:cNvSpPr txBox="1"/>
          <p:nvPr/>
        </p:nvSpPr>
        <p:spPr>
          <a:xfrm>
            <a:off x="857623" y="758264"/>
            <a:ext cx="9349434" cy="369332"/>
          </a:xfrm>
          <a:prstGeom prst="rect">
            <a:avLst/>
          </a:prstGeom>
          <a:noFill/>
        </p:spPr>
        <p:txBody>
          <a:bodyPr wrap="none" rtlCol="0">
            <a:spAutoFit/>
          </a:bodyPr>
          <a:lstStyle/>
          <a:p>
            <a:r>
              <a:rPr lang="en-US" dirty="0" smtClean="0"/>
              <a:t>Use Case: TN 2125557777 calls PBX TN 2124446666 which (blind) transfers call to TN 5551112222</a:t>
            </a:r>
            <a:endParaRPr lang="en-US" dirty="0"/>
          </a:p>
        </p:txBody>
      </p:sp>
      <p:sp>
        <p:nvSpPr>
          <p:cNvPr id="35" name="TextBox 34"/>
          <p:cNvSpPr txBox="1"/>
          <p:nvPr/>
        </p:nvSpPr>
        <p:spPr>
          <a:xfrm>
            <a:off x="5905500" y="5267504"/>
            <a:ext cx="184666" cy="369332"/>
          </a:xfrm>
          <a:prstGeom prst="rect">
            <a:avLst/>
          </a:prstGeom>
          <a:noFill/>
        </p:spPr>
        <p:txBody>
          <a:bodyPr wrap="none" rtlCol="0">
            <a:spAutoFit/>
          </a:bodyPr>
          <a:lstStyle/>
          <a:p>
            <a:r>
              <a:rPr lang="en-US" dirty="0"/>
              <a:t> </a:t>
            </a:r>
          </a:p>
        </p:txBody>
      </p:sp>
      <p:sp>
        <p:nvSpPr>
          <p:cNvPr id="37" name="TextBox 36"/>
          <p:cNvSpPr txBox="1"/>
          <p:nvPr/>
        </p:nvSpPr>
        <p:spPr>
          <a:xfrm>
            <a:off x="4229100" y="5016500"/>
            <a:ext cx="1016825" cy="338554"/>
          </a:xfrm>
          <a:prstGeom prst="rect">
            <a:avLst/>
          </a:prstGeom>
          <a:noFill/>
        </p:spPr>
        <p:txBody>
          <a:bodyPr wrap="none" rtlCol="0">
            <a:spAutoFit/>
          </a:bodyPr>
          <a:lstStyle/>
          <a:p>
            <a:r>
              <a:rPr lang="en-US" sz="1600" dirty="0" smtClean="0"/>
              <a:t>Calling TN</a:t>
            </a:r>
            <a:endParaRPr lang="en-US" sz="1600" dirty="0"/>
          </a:p>
        </p:txBody>
      </p:sp>
      <p:sp>
        <p:nvSpPr>
          <p:cNvPr id="38" name="TextBox 37"/>
          <p:cNvSpPr txBox="1"/>
          <p:nvPr/>
        </p:nvSpPr>
        <p:spPr>
          <a:xfrm>
            <a:off x="3403600" y="5448300"/>
            <a:ext cx="1821432" cy="338554"/>
          </a:xfrm>
          <a:prstGeom prst="rect">
            <a:avLst/>
          </a:prstGeom>
          <a:noFill/>
        </p:spPr>
        <p:txBody>
          <a:bodyPr wrap="none" rtlCol="0">
            <a:spAutoFit/>
          </a:bodyPr>
          <a:lstStyle/>
          <a:p>
            <a:r>
              <a:rPr lang="en-US" sz="1600" dirty="0" smtClean="0"/>
              <a:t>PBX Xfer control TN</a:t>
            </a:r>
            <a:endParaRPr lang="en-US" sz="1600" dirty="0"/>
          </a:p>
        </p:txBody>
      </p:sp>
      <p:cxnSp>
        <p:nvCxnSpPr>
          <p:cNvPr id="39" name="Straight Arrow Connector 38"/>
          <p:cNvCxnSpPr>
            <a:stCxn id="37" idx="3"/>
            <a:endCxn id="41" idx="3"/>
          </p:cNvCxnSpPr>
          <p:nvPr/>
        </p:nvCxnSpPr>
        <p:spPr>
          <a:xfrm>
            <a:off x="5245925" y="5185777"/>
            <a:ext cx="679141" cy="26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38" idx="3"/>
            <a:endCxn id="42" idx="1"/>
          </p:cNvCxnSpPr>
          <p:nvPr/>
        </p:nvCxnSpPr>
        <p:spPr>
          <a:xfrm flipV="1">
            <a:off x="5225032" y="5607566"/>
            <a:ext cx="680468" cy="10011"/>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flipH="1">
            <a:off x="5925066" y="5003800"/>
            <a:ext cx="297934" cy="369332"/>
          </a:xfrm>
          <a:prstGeom prst="rect">
            <a:avLst/>
          </a:prstGeom>
          <a:noFill/>
        </p:spPr>
        <p:txBody>
          <a:bodyPr wrap="square" rtlCol="0">
            <a:spAutoFit/>
          </a:bodyPr>
          <a:lstStyle/>
          <a:p>
            <a:r>
              <a:rPr lang="en-US" dirty="0" smtClean="0"/>
              <a:t> </a:t>
            </a:r>
            <a:endParaRPr lang="en-US" dirty="0"/>
          </a:p>
        </p:txBody>
      </p:sp>
      <p:sp>
        <p:nvSpPr>
          <p:cNvPr id="42" name="TextBox 41"/>
          <p:cNvSpPr txBox="1"/>
          <p:nvPr/>
        </p:nvSpPr>
        <p:spPr>
          <a:xfrm>
            <a:off x="5905500" y="5422900"/>
            <a:ext cx="184666" cy="369332"/>
          </a:xfrm>
          <a:prstGeom prst="rect">
            <a:avLst/>
          </a:prstGeom>
          <a:noFill/>
        </p:spPr>
        <p:txBody>
          <a:bodyPr wrap="none" rtlCol="0">
            <a:spAutoFit/>
          </a:bodyPr>
          <a:lstStyle/>
          <a:p>
            <a:r>
              <a:rPr lang="en-US" dirty="0" smtClean="0"/>
              <a:t> </a:t>
            </a:r>
            <a:endParaRPr lang="en-US" dirty="0"/>
          </a:p>
        </p:txBody>
      </p:sp>
    </p:spTree>
    <p:extLst>
      <p:ext uri="{BB962C8B-B14F-4D97-AF65-F5344CB8AC3E}">
        <p14:creationId xmlns:p14="http://schemas.microsoft.com/office/powerpoint/2010/main" val="1170812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7800" y="-3175"/>
            <a:ext cx="11760200" cy="663575"/>
          </a:xfrm>
        </p:spPr>
        <p:txBody>
          <a:bodyPr>
            <a:normAutofit/>
          </a:bodyPr>
          <a:lstStyle/>
          <a:p>
            <a:r>
              <a:rPr lang="en-US" sz="2000" dirty="0" smtClean="0"/>
              <a:t>Use-case 4</a:t>
            </a:r>
            <a:r>
              <a:rPr lang="en-US" sz="1800" dirty="0" smtClean="0"/>
              <a:t>: </a:t>
            </a:r>
            <a:r>
              <a:rPr lang="en-US" sz="1800" dirty="0"/>
              <a:t>Transfer (Consultative T1)</a:t>
            </a:r>
            <a:endParaRPr lang="en-US" sz="2000" i="1" dirty="0"/>
          </a:p>
        </p:txBody>
      </p:sp>
      <p:grpSp>
        <p:nvGrpSpPr>
          <p:cNvPr id="99" name="Group 98"/>
          <p:cNvGrpSpPr/>
          <p:nvPr/>
        </p:nvGrpSpPr>
        <p:grpSpPr>
          <a:xfrm>
            <a:off x="165100" y="1422400"/>
            <a:ext cx="582349" cy="5206999"/>
            <a:chOff x="515715" y="868010"/>
            <a:chExt cx="436762" cy="3795392"/>
          </a:xfrm>
        </p:grpSpPr>
        <p:sp>
          <p:nvSpPr>
            <p:cNvPr id="100" name="Rounded Rectangle 99"/>
            <p:cNvSpPr/>
            <p:nvPr/>
          </p:nvSpPr>
          <p:spPr bwMode="auto">
            <a:xfrm>
              <a:off x="515715" y="868010"/>
              <a:ext cx="436762" cy="1882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PSTN</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056211"/>
              <a:ext cx="0" cy="3607191"/>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1422400"/>
            <a:ext cx="582349" cy="5270499"/>
            <a:chOff x="515715" y="868010"/>
            <a:chExt cx="436762" cy="3795392"/>
          </a:xfrm>
        </p:grpSpPr>
        <p:sp>
          <p:nvSpPr>
            <p:cNvPr id="51" name="Rounded Rectangle 50"/>
            <p:cNvSpPr/>
            <p:nvPr/>
          </p:nvSpPr>
          <p:spPr bwMode="auto">
            <a:xfrm>
              <a:off x="515715" y="868010"/>
              <a:ext cx="436762" cy="188982"/>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056992"/>
              <a:ext cx="0" cy="3606410"/>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0" name="TextBox 69"/>
          <p:cNvSpPr txBox="1"/>
          <p:nvPr/>
        </p:nvSpPr>
        <p:spPr>
          <a:xfrm>
            <a:off x="5391875" y="2603685"/>
            <a:ext cx="3650690" cy="450893"/>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sip:+12124446666@Bborder1.pbx.us</a:t>
            </a:r>
          </a:p>
          <a:p>
            <a:pPr>
              <a:lnSpc>
                <a:spcPct val="90000"/>
              </a:lnSpc>
              <a:spcBef>
                <a:spcPts val="267"/>
              </a:spcBef>
            </a:pPr>
            <a:r>
              <a:rPr lang="en-US" sz="1400" dirty="0">
                <a:solidFill>
                  <a:srgbClr val="000000"/>
                </a:solidFill>
                <a:cs typeface="Times"/>
              </a:rPr>
              <a:t>From: sip:+12125557777@Aborder.sp.us</a:t>
            </a:r>
          </a:p>
        </p:txBody>
      </p:sp>
      <p:grpSp>
        <p:nvGrpSpPr>
          <p:cNvPr id="76" name="Group 75"/>
          <p:cNvGrpSpPr/>
          <p:nvPr/>
        </p:nvGrpSpPr>
        <p:grpSpPr>
          <a:xfrm>
            <a:off x="5422900" y="2328357"/>
            <a:ext cx="43053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0" name="TextBox 79"/>
          <p:cNvSpPr txBox="1"/>
          <p:nvPr/>
        </p:nvSpPr>
        <p:spPr>
          <a:xfrm>
            <a:off x="5362214" y="2209804"/>
            <a:ext cx="41754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a:t>
            </a:r>
            <a:r>
              <a:rPr lang="en-US" sz="1400" dirty="0">
                <a:solidFill>
                  <a:srgbClr val="000000"/>
                </a:solidFill>
                <a:cs typeface="Times"/>
              </a:rPr>
              <a:t>sip:+12124446666</a:t>
            </a:r>
            <a:r>
              <a:rPr lang="en-US" sz="1400" b="1" dirty="0">
                <a:solidFill>
                  <a:srgbClr val="000000"/>
                </a:solidFill>
                <a:latin typeface="+mj-lt"/>
                <a:cs typeface="Times"/>
              </a:rPr>
              <a:t>@Bborder1.pbx.us</a:t>
            </a:r>
          </a:p>
        </p:txBody>
      </p:sp>
      <p:grpSp>
        <p:nvGrpSpPr>
          <p:cNvPr id="81" name="Group 80"/>
          <p:cNvGrpSpPr/>
          <p:nvPr/>
        </p:nvGrpSpPr>
        <p:grpSpPr>
          <a:xfrm>
            <a:off x="9445092" y="1880787"/>
            <a:ext cx="582349" cy="4812113"/>
            <a:chOff x="515715" y="868011"/>
            <a:chExt cx="436762" cy="3795391"/>
          </a:xfrm>
        </p:grpSpPr>
        <p:sp>
          <p:nvSpPr>
            <p:cNvPr id="82" name="Rounded Rectangle 81"/>
            <p:cNvSpPr/>
            <p:nvPr/>
          </p:nvSpPr>
          <p:spPr bwMode="auto">
            <a:xfrm>
              <a:off x="515715" y="868011"/>
              <a:ext cx="436762" cy="289549"/>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157560"/>
              <a:ext cx="0" cy="3505842"/>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5" name="TextBox 84"/>
          <p:cNvSpPr txBox="1"/>
          <p:nvPr/>
        </p:nvSpPr>
        <p:spPr>
          <a:xfrm>
            <a:off x="5548974" y="3653319"/>
            <a:ext cx="4250363" cy="683264"/>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sip:+12124446666@Bborder3.pbx.us</a:t>
            </a:r>
          </a:p>
          <a:p>
            <a:pPr>
              <a:lnSpc>
                <a:spcPct val="90000"/>
              </a:lnSpc>
              <a:spcBef>
                <a:spcPts val="267"/>
              </a:spcBef>
            </a:pPr>
            <a:endParaRPr lang="en-US" sz="1400" dirty="0">
              <a:solidFill>
                <a:srgbClr val="000000"/>
              </a:solidFill>
              <a:cs typeface="Times"/>
            </a:endParaRPr>
          </a:p>
        </p:txBody>
      </p:sp>
      <p:grpSp>
        <p:nvGrpSpPr>
          <p:cNvPr id="86" name="Group 85"/>
          <p:cNvGrpSpPr/>
          <p:nvPr/>
        </p:nvGrpSpPr>
        <p:grpSpPr>
          <a:xfrm flipH="1">
            <a:off x="5397740" y="3395035"/>
            <a:ext cx="4330460" cy="360355"/>
            <a:chOff x="795892" y="1519768"/>
            <a:chExt cx="1882597" cy="270266"/>
          </a:xfrm>
        </p:grpSpPr>
        <p:cxnSp>
          <p:nvCxnSpPr>
            <p:cNvPr id="87" name="Straight Arrow Connector 86"/>
            <p:cNvCxnSpPr>
              <a:cxnSpLocks/>
            </p:cNvCxnSpPr>
            <p:nvPr/>
          </p:nvCxnSpPr>
          <p:spPr bwMode="auto">
            <a:xfrm>
              <a:off x="795892"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0" name="TextBox 89"/>
          <p:cNvSpPr txBox="1"/>
          <p:nvPr/>
        </p:nvSpPr>
        <p:spPr>
          <a:xfrm>
            <a:off x="5362214" y="3263782"/>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[2] INVITE </a:t>
            </a:r>
            <a:r>
              <a:rPr lang="en-US" sz="1400" dirty="0">
                <a:solidFill>
                  <a:srgbClr val="000000"/>
                </a:solidFill>
                <a:cs typeface="Times"/>
              </a:rPr>
              <a:t>sip:+15551112222</a:t>
            </a:r>
            <a:r>
              <a:rPr lang="en-US" sz="1400" b="1" dirty="0">
                <a:solidFill>
                  <a:srgbClr val="000000"/>
                </a:solidFill>
                <a:latin typeface="+mj-lt"/>
                <a:cs typeface="Times"/>
              </a:rPr>
              <a:t>@Aborder.sp.us</a:t>
            </a:r>
          </a:p>
        </p:txBody>
      </p:sp>
      <p:sp>
        <p:nvSpPr>
          <p:cNvPr id="58" name="TextBox 57"/>
          <p:cNvSpPr txBox="1"/>
          <p:nvPr/>
        </p:nvSpPr>
        <p:spPr>
          <a:xfrm>
            <a:off x="5435600" y="4611164"/>
            <a:ext cx="184666" cy="369332"/>
          </a:xfrm>
          <a:prstGeom prst="rect">
            <a:avLst/>
          </a:prstGeom>
          <a:noFill/>
        </p:spPr>
        <p:txBody>
          <a:bodyPr wrap="none" rtlCol="0">
            <a:spAutoFit/>
          </a:bodyPr>
          <a:lstStyle/>
          <a:p>
            <a:r>
              <a:rPr lang="en-US" dirty="0"/>
              <a:t> </a:t>
            </a:r>
          </a:p>
        </p:txBody>
      </p:sp>
      <p:grpSp>
        <p:nvGrpSpPr>
          <p:cNvPr id="53" name="Group 52">
            <a:extLst>
              <a:ext uri="{FF2B5EF4-FFF2-40B4-BE49-F238E27FC236}">
                <a16:creationId xmlns="" xmlns:a16="http://schemas.microsoft.com/office/drawing/2014/main" id="{6BFAC9C4-DA3D-46C6-B984-103F79F0FBE7}"/>
              </a:ext>
            </a:extLst>
          </p:cNvPr>
          <p:cNvGrpSpPr/>
          <p:nvPr/>
        </p:nvGrpSpPr>
        <p:grpSpPr>
          <a:xfrm>
            <a:off x="456274" y="2038631"/>
            <a:ext cx="4966623" cy="360355"/>
            <a:chOff x="812800" y="1519768"/>
            <a:chExt cx="1865690" cy="270266"/>
          </a:xfrm>
        </p:grpSpPr>
        <p:cxnSp>
          <p:nvCxnSpPr>
            <p:cNvPr id="54" name="Straight Arrow Connector 53">
              <a:extLst>
                <a:ext uri="{FF2B5EF4-FFF2-40B4-BE49-F238E27FC236}">
                  <a16:creationId xmlns="" xmlns:a16="http://schemas.microsoft.com/office/drawing/2014/main" id="{4DA67CEC-7D6A-44DC-B9C4-69D7133CA1B7}"/>
                </a:ext>
              </a:extLst>
            </p:cNvPr>
            <p:cNvCxnSpPr>
              <a:stCxn id="55" idx="1"/>
              <a:endCxn id="56" idx="3"/>
            </p:cNvCxnSpPr>
            <p:nvPr/>
          </p:nvCxnSpPr>
          <p:spPr bwMode="auto">
            <a:xfrm>
              <a:off x="812800" y="1654901"/>
              <a:ext cx="1865690" cy="0"/>
            </a:xfrm>
            <a:prstGeom prst="straightConnector1">
              <a:avLst/>
            </a:prstGeom>
            <a:ln>
              <a:solidFill>
                <a:schemeClr val="tx1"/>
              </a:solidFill>
              <a:tailEnd type="arrow"/>
            </a:ln>
          </p:spPr>
        </p:cxnSp>
        <p:sp>
          <p:nvSpPr>
            <p:cNvPr id="55" name="TextBox 54">
              <a:extLst>
                <a:ext uri="{FF2B5EF4-FFF2-40B4-BE49-F238E27FC236}">
                  <a16:creationId xmlns="" xmlns:a16="http://schemas.microsoft.com/office/drawing/2014/main" id="{E49BB1CA-2566-4756-9716-45C5667C456B}"/>
                </a:ext>
              </a:extLst>
            </p:cNvPr>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56" name="TextBox 55">
              <a:extLst>
                <a:ext uri="{FF2B5EF4-FFF2-40B4-BE49-F238E27FC236}">
                  <a16:creationId xmlns="" xmlns:a16="http://schemas.microsoft.com/office/drawing/2014/main" id="{50084DE1-4BE6-4431-94B5-6EA4226247B0}"/>
                </a:ext>
              </a:extLst>
            </p:cNvPr>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46" name="TextBox 45">
            <a:extLst>
              <a:ext uri="{FF2B5EF4-FFF2-40B4-BE49-F238E27FC236}">
                <a16:creationId xmlns="" xmlns:a16="http://schemas.microsoft.com/office/drawing/2014/main" id="{F678149B-ED53-413B-9CBE-7B2CD239AB5C}"/>
              </a:ext>
            </a:extLst>
          </p:cNvPr>
          <p:cNvSpPr txBox="1"/>
          <p:nvPr/>
        </p:nvSpPr>
        <p:spPr>
          <a:xfrm>
            <a:off x="5523574" y="5349898"/>
            <a:ext cx="4250363" cy="1148007"/>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sip:+12125557777@Bborder2.pbx.us</a:t>
            </a:r>
          </a:p>
          <a:p>
            <a:pPr>
              <a:lnSpc>
                <a:spcPct val="90000"/>
              </a:lnSpc>
              <a:spcBef>
                <a:spcPts val="267"/>
              </a:spcBef>
            </a:pP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Referred-By: sip:+12124446666@Bborder3.pbx.us</a:t>
            </a:r>
          </a:p>
          <a:p>
            <a:pPr>
              <a:lnSpc>
                <a:spcPct val="90000"/>
              </a:lnSpc>
              <a:spcBef>
                <a:spcPts val="267"/>
              </a:spcBef>
            </a:pPr>
            <a:endParaRPr lang="en-US" sz="1400" dirty="0">
              <a:solidFill>
                <a:srgbClr val="000000"/>
              </a:solidFill>
              <a:cs typeface="Times"/>
            </a:endParaRPr>
          </a:p>
        </p:txBody>
      </p:sp>
      <p:grpSp>
        <p:nvGrpSpPr>
          <p:cNvPr id="47" name="Group 46">
            <a:extLst>
              <a:ext uri="{FF2B5EF4-FFF2-40B4-BE49-F238E27FC236}">
                <a16:creationId xmlns="" xmlns:a16="http://schemas.microsoft.com/office/drawing/2014/main" id="{6A873223-A048-418C-8AAA-4D9FCEF14B41}"/>
              </a:ext>
            </a:extLst>
          </p:cNvPr>
          <p:cNvGrpSpPr/>
          <p:nvPr/>
        </p:nvGrpSpPr>
        <p:grpSpPr>
          <a:xfrm flipH="1">
            <a:off x="5444622" y="5117014"/>
            <a:ext cx="4283578" cy="360355"/>
            <a:chOff x="812800" y="1519768"/>
            <a:chExt cx="1865690" cy="270266"/>
          </a:xfrm>
        </p:grpSpPr>
        <p:cxnSp>
          <p:nvCxnSpPr>
            <p:cNvPr id="48" name="Straight Arrow Connector 47">
              <a:extLst>
                <a:ext uri="{FF2B5EF4-FFF2-40B4-BE49-F238E27FC236}">
                  <a16:creationId xmlns="" xmlns:a16="http://schemas.microsoft.com/office/drawing/2014/main" id="{C8F16E26-8D9C-4586-B904-6DB317174317}"/>
                </a:ext>
              </a:extLst>
            </p:cNvPr>
            <p:cNvCxnSpPr>
              <a:stCxn id="49" idx="1"/>
              <a:endCxn id="52" idx="3"/>
            </p:cNvCxnSpPr>
            <p:nvPr/>
          </p:nvCxnSpPr>
          <p:spPr bwMode="auto">
            <a:xfrm>
              <a:off x="812800" y="1654901"/>
              <a:ext cx="1865690" cy="0"/>
            </a:xfrm>
            <a:prstGeom prst="straightConnector1">
              <a:avLst/>
            </a:prstGeom>
            <a:ln>
              <a:solidFill>
                <a:schemeClr val="tx1"/>
              </a:solidFill>
              <a:tailEnd type="arrow"/>
            </a:ln>
          </p:spPr>
        </p:cxnSp>
        <p:sp>
          <p:nvSpPr>
            <p:cNvPr id="49" name="TextBox 48">
              <a:extLst>
                <a:ext uri="{FF2B5EF4-FFF2-40B4-BE49-F238E27FC236}">
                  <a16:creationId xmlns="" xmlns:a16="http://schemas.microsoft.com/office/drawing/2014/main" id="{90083E35-159B-48CA-AD54-D788AD9B7092}"/>
                </a:ext>
              </a:extLst>
            </p:cNvPr>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52" name="TextBox 51">
              <a:extLst>
                <a:ext uri="{FF2B5EF4-FFF2-40B4-BE49-F238E27FC236}">
                  <a16:creationId xmlns="" xmlns:a16="http://schemas.microsoft.com/office/drawing/2014/main" id="{FE654DB0-A268-4818-A507-BE64F7A786DA}"/>
                </a:ext>
              </a:extLst>
            </p:cNvPr>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57" name="TextBox 56">
            <a:extLst>
              <a:ext uri="{FF2B5EF4-FFF2-40B4-BE49-F238E27FC236}">
                <a16:creationId xmlns="" xmlns:a16="http://schemas.microsoft.com/office/drawing/2014/main" id="{158555A7-0F8C-4F41-A782-C6FB5B726369}"/>
              </a:ext>
            </a:extLst>
          </p:cNvPr>
          <p:cNvSpPr txBox="1"/>
          <p:nvPr/>
        </p:nvSpPr>
        <p:spPr>
          <a:xfrm>
            <a:off x="5362214" y="4985761"/>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[3] INVITE </a:t>
            </a:r>
            <a:r>
              <a:rPr lang="en-US" sz="1400" dirty="0">
                <a:solidFill>
                  <a:srgbClr val="000000"/>
                </a:solidFill>
                <a:cs typeface="Times"/>
              </a:rPr>
              <a:t>sip:+15551112222</a:t>
            </a:r>
            <a:r>
              <a:rPr lang="en-US" sz="1400" b="1" dirty="0">
                <a:solidFill>
                  <a:srgbClr val="000000"/>
                </a:solidFill>
                <a:latin typeface="+mj-lt"/>
                <a:cs typeface="Times"/>
              </a:rPr>
              <a:t>@Aborder.sp.us</a:t>
            </a:r>
          </a:p>
        </p:txBody>
      </p:sp>
      <p:sp>
        <p:nvSpPr>
          <p:cNvPr id="61" name="TextBox 60">
            <a:extLst>
              <a:ext uri="{FF2B5EF4-FFF2-40B4-BE49-F238E27FC236}">
                <a16:creationId xmlns="" xmlns:a16="http://schemas.microsoft.com/office/drawing/2014/main" id="{B8E44CA3-0C3B-4D70-AAA3-0BE086965BAD}"/>
              </a:ext>
            </a:extLst>
          </p:cNvPr>
          <p:cNvSpPr txBox="1"/>
          <p:nvPr/>
        </p:nvSpPr>
        <p:spPr>
          <a:xfrm>
            <a:off x="5461000" y="4631343"/>
            <a:ext cx="184666" cy="369332"/>
          </a:xfrm>
          <a:prstGeom prst="rect">
            <a:avLst/>
          </a:prstGeom>
          <a:noFill/>
        </p:spPr>
        <p:txBody>
          <a:bodyPr wrap="none" rtlCol="0">
            <a:spAutoFit/>
          </a:bodyPr>
          <a:lstStyle/>
          <a:p>
            <a:r>
              <a:rPr lang="en-US" dirty="0"/>
              <a:t> </a:t>
            </a:r>
          </a:p>
        </p:txBody>
      </p:sp>
      <p:sp>
        <p:nvSpPr>
          <p:cNvPr id="43" name="TextBox 42"/>
          <p:cNvSpPr txBox="1"/>
          <p:nvPr/>
        </p:nvSpPr>
        <p:spPr>
          <a:xfrm>
            <a:off x="971923" y="758264"/>
            <a:ext cx="9944775" cy="369332"/>
          </a:xfrm>
          <a:prstGeom prst="rect">
            <a:avLst/>
          </a:prstGeom>
          <a:noFill/>
        </p:spPr>
        <p:txBody>
          <a:bodyPr wrap="none" rtlCol="0">
            <a:spAutoFit/>
          </a:bodyPr>
          <a:lstStyle/>
          <a:p>
            <a:r>
              <a:rPr lang="en-US" dirty="0" smtClean="0"/>
              <a:t>Use Case: TN 2125557777 calls PBX TN 2124446666 which (consultative) transfers call to TN 5551112222</a:t>
            </a:r>
            <a:endParaRPr lang="en-US" dirty="0"/>
          </a:p>
        </p:txBody>
      </p:sp>
      <p:sp>
        <p:nvSpPr>
          <p:cNvPr id="72" name="TextBox 71"/>
          <p:cNvSpPr txBox="1"/>
          <p:nvPr/>
        </p:nvSpPr>
        <p:spPr>
          <a:xfrm>
            <a:off x="2362200" y="4089400"/>
            <a:ext cx="2565400" cy="584776"/>
          </a:xfrm>
          <a:prstGeom prst="rect">
            <a:avLst/>
          </a:prstGeom>
          <a:noFill/>
        </p:spPr>
        <p:txBody>
          <a:bodyPr wrap="square" rtlCol="0">
            <a:spAutoFit/>
          </a:bodyPr>
          <a:lstStyle/>
          <a:p>
            <a:r>
              <a:rPr lang="en-US" sz="1600" dirty="0" smtClean="0"/>
              <a:t>(Calling TN not not involved in this call leg)</a:t>
            </a:r>
            <a:endParaRPr lang="en-US" sz="1600" dirty="0"/>
          </a:p>
        </p:txBody>
      </p:sp>
      <p:sp>
        <p:nvSpPr>
          <p:cNvPr id="74" name="TextBox 73"/>
          <p:cNvSpPr txBox="1"/>
          <p:nvPr/>
        </p:nvSpPr>
        <p:spPr>
          <a:xfrm>
            <a:off x="2374900" y="3822700"/>
            <a:ext cx="1821432" cy="338554"/>
          </a:xfrm>
          <a:prstGeom prst="rect">
            <a:avLst/>
          </a:prstGeom>
          <a:noFill/>
        </p:spPr>
        <p:txBody>
          <a:bodyPr wrap="none" rtlCol="0">
            <a:spAutoFit/>
          </a:bodyPr>
          <a:lstStyle/>
          <a:p>
            <a:r>
              <a:rPr lang="en-US" sz="1600" dirty="0" smtClean="0"/>
              <a:t>PBX Xfer control TN</a:t>
            </a:r>
            <a:endParaRPr lang="en-US" sz="1600" dirty="0"/>
          </a:p>
        </p:txBody>
      </p:sp>
      <p:cxnSp>
        <p:nvCxnSpPr>
          <p:cNvPr id="75" name="Straight Arrow Connector 74"/>
          <p:cNvCxnSpPr>
            <a:stCxn id="74" idx="3"/>
            <a:endCxn id="91" idx="3"/>
          </p:cNvCxnSpPr>
          <p:nvPr/>
        </p:nvCxnSpPr>
        <p:spPr>
          <a:xfrm>
            <a:off x="4196332" y="3991977"/>
            <a:ext cx="1411234" cy="26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91" name="TextBox 90"/>
          <p:cNvSpPr txBox="1"/>
          <p:nvPr/>
        </p:nvSpPr>
        <p:spPr>
          <a:xfrm flipH="1">
            <a:off x="5607566" y="3810000"/>
            <a:ext cx="297934" cy="369332"/>
          </a:xfrm>
          <a:prstGeom prst="rect">
            <a:avLst/>
          </a:prstGeom>
          <a:noFill/>
        </p:spPr>
        <p:txBody>
          <a:bodyPr wrap="square" rtlCol="0">
            <a:spAutoFit/>
          </a:bodyPr>
          <a:lstStyle/>
          <a:p>
            <a:r>
              <a:rPr lang="en-US" dirty="0" smtClean="0"/>
              <a:t> </a:t>
            </a:r>
            <a:endParaRPr lang="en-US" dirty="0"/>
          </a:p>
        </p:txBody>
      </p:sp>
      <p:sp>
        <p:nvSpPr>
          <p:cNvPr id="93" name="TextBox 92"/>
          <p:cNvSpPr txBox="1"/>
          <p:nvPr/>
        </p:nvSpPr>
        <p:spPr>
          <a:xfrm>
            <a:off x="3708400" y="5524500"/>
            <a:ext cx="1016825" cy="338554"/>
          </a:xfrm>
          <a:prstGeom prst="rect">
            <a:avLst/>
          </a:prstGeom>
          <a:noFill/>
        </p:spPr>
        <p:txBody>
          <a:bodyPr wrap="none" rtlCol="0">
            <a:spAutoFit/>
          </a:bodyPr>
          <a:lstStyle/>
          <a:p>
            <a:r>
              <a:rPr lang="en-US" sz="1600" dirty="0" smtClean="0"/>
              <a:t>Calling TN</a:t>
            </a:r>
            <a:endParaRPr lang="en-US" sz="1600" dirty="0"/>
          </a:p>
        </p:txBody>
      </p:sp>
      <p:sp>
        <p:nvSpPr>
          <p:cNvPr id="94" name="TextBox 93"/>
          <p:cNvSpPr txBox="1"/>
          <p:nvPr/>
        </p:nvSpPr>
        <p:spPr>
          <a:xfrm>
            <a:off x="3098800" y="5981700"/>
            <a:ext cx="1821432" cy="338554"/>
          </a:xfrm>
          <a:prstGeom prst="rect">
            <a:avLst/>
          </a:prstGeom>
          <a:noFill/>
        </p:spPr>
        <p:txBody>
          <a:bodyPr wrap="none" rtlCol="0">
            <a:spAutoFit/>
          </a:bodyPr>
          <a:lstStyle/>
          <a:p>
            <a:r>
              <a:rPr lang="en-US" sz="1600" dirty="0" smtClean="0"/>
              <a:t>PBX Xfer control TN</a:t>
            </a:r>
            <a:endParaRPr lang="en-US" sz="1600" dirty="0"/>
          </a:p>
        </p:txBody>
      </p:sp>
      <p:cxnSp>
        <p:nvCxnSpPr>
          <p:cNvPr id="95" name="Straight Arrow Connector 94"/>
          <p:cNvCxnSpPr>
            <a:stCxn id="93" idx="3"/>
            <a:endCxn id="97" idx="3"/>
          </p:cNvCxnSpPr>
          <p:nvPr/>
        </p:nvCxnSpPr>
        <p:spPr>
          <a:xfrm>
            <a:off x="4725225" y="5693777"/>
            <a:ext cx="895041" cy="26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a:stCxn id="94" idx="3"/>
            <a:endCxn id="103" idx="3"/>
          </p:cNvCxnSpPr>
          <p:nvPr/>
        </p:nvCxnSpPr>
        <p:spPr>
          <a:xfrm>
            <a:off x="4920232" y="6150977"/>
            <a:ext cx="687334" cy="26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97" name="TextBox 96"/>
          <p:cNvSpPr txBox="1"/>
          <p:nvPr/>
        </p:nvSpPr>
        <p:spPr>
          <a:xfrm flipH="1">
            <a:off x="5620266" y="5511800"/>
            <a:ext cx="297934" cy="369332"/>
          </a:xfrm>
          <a:prstGeom prst="rect">
            <a:avLst/>
          </a:prstGeom>
          <a:noFill/>
        </p:spPr>
        <p:txBody>
          <a:bodyPr wrap="square" rtlCol="0">
            <a:spAutoFit/>
          </a:bodyPr>
          <a:lstStyle/>
          <a:p>
            <a:r>
              <a:rPr lang="en-US" dirty="0" smtClean="0"/>
              <a:t> </a:t>
            </a:r>
            <a:endParaRPr lang="en-US" dirty="0"/>
          </a:p>
        </p:txBody>
      </p:sp>
      <p:sp>
        <p:nvSpPr>
          <p:cNvPr id="103" name="TextBox 102"/>
          <p:cNvSpPr txBox="1"/>
          <p:nvPr/>
        </p:nvSpPr>
        <p:spPr>
          <a:xfrm flipH="1">
            <a:off x="5607566" y="5969000"/>
            <a:ext cx="297934" cy="369332"/>
          </a:xfrm>
          <a:prstGeom prst="rect">
            <a:avLst/>
          </a:prstGeom>
          <a:noFill/>
        </p:spPr>
        <p:txBody>
          <a:bodyPr wrap="square" rtlCol="0">
            <a:spAutoFit/>
          </a:bodyPr>
          <a:lstStyle/>
          <a:p>
            <a:r>
              <a:rPr lang="en-US" dirty="0" smtClean="0"/>
              <a:t> </a:t>
            </a:r>
            <a:endParaRPr lang="en-US" dirty="0"/>
          </a:p>
        </p:txBody>
      </p:sp>
    </p:spTree>
    <p:extLst>
      <p:ext uri="{BB962C8B-B14F-4D97-AF65-F5344CB8AC3E}">
        <p14:creationId xmlns:p14="http://schemas.microsoft.com/office/powerpoint/2010/main" val="252663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7800" y="-3175"/>
            <a:ext cx="11760200" cy="663575"/>
          </a:xfrm>
        </p:spPr>
        <p:txBody>
          <a:bodyPr>
            <a:normAutofit/>
          </a:bodyPr>
          <a:lstStyle/>
          <a:p>
            <a:r>
              <a:rPr lang="en-US" sz="2000" dirty="0" smtClean="0"/>
              <a:t>Use-case 5</a:t>
            </a:r>
            <a:r>
              <a:rPr lang="en-US" sz="1800" dirty="0" smtClean="0"/>
              <a:t>: </a:t>
            </a:r>
            <a:r>
              <a:rPr lang="en-US" sz="1800" dirty="0"/>
              <a:t>Transfer (Consultative T2)</a:t>
            </a:r>
            <a:endParaRPr lang="en-US" sz="2000" i="1" dirty="0"/>
          </a:p>
        </p:txBody>
      </p:sp>
      <p:grpSp>
        <p:nvGrpSpPr>
          <p:cNvPr id="99" name="Group 98"/>
          <p:cNvGrpSpPr/>
          <p:nvPr/>
        </p:nvGrpSpPr>
        <p:grpSpPr>
          <a:xfrm>
            <a:off x="165100" y="1841500"/>
            <a:ext cx="582349" cy="4394201"/>
            <a:chOff x="515715" y="868009"/>
            <a:chExt cx="436762" cy="3795393"/>
          </a:xfrm>
        </p:grpSpPr>
        <p:sp>
          <p:nvSpPr>
            <p:cNvPr id="100" name="Rounded Rectangle 99"/>
            <p:cNvSpPr/>
            <p:nvPr/>
          </p:nvSpPr>
          <p:spPr bwMode="auto">
            <a:xfrm>
              <a:off x="515715" y="868009"/>
              <a:ext cx="436762" cy="274233"/>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PSTN</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142242"/>
              <a:ext cx="0" cy="3521160"/>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1841501"/>
            <a:ext cx="582349" cy="4368800"/>
            <a:chOff x="515715" y="868010"/>
            <a:chExt cx="436762" cy="3795392"/>
          </a:xfrm>
        </p:grpSpPr>
        <p:sp>
          <p:nvSpPr>
            <p:cNvPr id="51" name="Rounded Rectangle 50"/>
            <p:cNvSpPr/>
            <p:nvPr/>
          </p:nvSpPr>
          <p:spPr bwMode="auto">
            <a:xfrm>
              <a:off x="515715" y="868010"/>
              <a:ext cx="436762" cy="275827"/>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143837"/>
              <a:ext cx="0" cy="3519565"/>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0" name="TextBox 69"/>
          <p:cNvSpPr txBox="1"/>
          <p:nvPr/>
        </p:nvSpPr>
        <p:spPr>
          <a:xfrm>
            <a:off x="5544275" y="3134356"/>
            <a:ext cx="3650690" cy="450893"/>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sip:+12124446666@Bborder1.pbx.us</a:t>
            </a:r>
          </a:p>
          <a:p>
            <a:pPr>
              <a:lnSpc>
                <a:spcPct val="90000"/>
              </a:lnSpc>
              <a:spcBef>
                <a:spcPts val="267"/>
              </a:spcBef>
            </a:pPr>
            <a:r>
              <a:rPr lang="en-US" sz="1400" dirty="0">
                <a:solidFill>
                  <a:srgbClr val="000000"/>
                </a:solidFill>
                <a:cs typeface="Times"/>
              </a:rPr>
              <a:t>From: sip:+12125557777@Aborder.sp.us</a:t>
            </a:r>
          </a:p>
        </p:txBody>
      </p:sp>
      <p:grpSp>
        <p:nvGrpSpPr>
          <p:cNvPr id="76" name="Group 75"/>
          <p:cNvGrpSpPr/>
          <p:nvPr/>
        </p:nvGrpSpPr>
        <p:grpSpPr>
          <a:xfrm>
            <a:off x="5422900" y="2909828"/>
            <a:ext cx="40259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0" name="TextBox 79"/>
          <p:cNvSpPr txBox="1"/>
          <p:nvPr/>
        </p:nvSpPr>
        <p:spPr>
          <a:xfrm>
            <a:off x="5362214" y="2791275"/>
            <a:ext cx="42516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a:t>
            </a:r>
            <a:r>
              <a:rPr lang="en-US" sz="1400" dirty="0">
                <a:solidFill>
                  <a:srgbClr val="000000"/>
                </a:solidFill>
                <a:cs typeface="Times"/>
              </a:rPr>
              <a:t>sip:+12124446666</a:t>
            </a:r>
            <a:r>
              <a:rPr lang="en-US" sz="1400" b="1" dirty="0">
                <a:solidFill>
                  <a:srgbClr val="000000"/>
                </a:solidFill>
                <a:latin typeface="+mj-lt"/>
                <a:cs typeface="Times"/>
              </a:rPr>
              <a:t>@Bborder1.pbx.us</a:t>
            </a:r>
          </a:p>
        </p:txBody>
      </p:sp>
      <p:grpSp>
        <p:nvGrpSpPr>
          <p:cNvPr id="81" name="Group 80"/>
          <p:cNvGrpSpPr/>
          <p:nvPr/>
        </p:nvGrpSpPr>
        <p:grpSpPr>
          <a:xfrm>
            <a:off x="9152992" y="2299887"/>
            <a:ext cx="582349" cy="4089245"/>
            <a:chOff x="515715" y="868011"/>
            <a:chExt cx="436762" cy="3795391"/>
          </a:xfrm>
        </p:grpSpPr>
        <p:sp>
          <p:nvSpPr>
            <p:cNvPr id="82" name="Rounded Rectangle 81"/>
            <p:cNvSpPr/>
            <p:nvPr/>
          </p:nvSpPr>
          <p:spPr bwMode="auto">
            <a:xfrm>
              <a:off x="515715" y="868011"/>
              <a:ext cx="436762" cy="328946"/>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196957"/>
              <a:ext cx="0" cy="3466445"/>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5" name="TextBox 84"/>
          <p:cNvSpPr txBox="1"/>
          <p:nvPr/>
        </p:nvSpPr>
        <p:spPr>
          <a:xfrm>
            <a:off x="5561674" y="4628608"/>
            <a:ext cx="4250363" cy="450251"/>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sip:+12124446666@Bborder3.</a:t>
            </a:r>
            <a:r>
              <a:rPr lang="en-US" sz="1400" dirty="0" smtClean="0">
                <a:solidFill>
                  <a:srgbClr val="000000"/>
                </a:solidFill>
                <a:cs typeface="Times"/>
              </a:rPr>
              <a:t>pbx.us</a:t>
            </a:r>
            <a:endParaRPr lang="en-US" sz="1400" dirty="0">
              <a:solidFill>
                <a:srgbClr val="000000"/>
              </a:solidFill>
              <a:cs typeface="Times"/>
            </a:endParaRPr>
          </a:p>
        </p:txBody>
      </p:sp>
      <p:grpSp>
        <p:nvGrpSpPr>
          <p:cNvPr id="86" name="Group 85"/>
          <p:cNvGrpSpPr/>
          <p:nvPr/>
        </p:nvGrpSpPr>
        <p:grpSpPr>
          <a:xfrm flipH="1">
            <a:off x="5397740" y="4446524"/>
            <a:ext cx="4089160" cy="360355"/>
            <a:chOff x="795892" y="1519768"/>
            <a:chExt cx="1882597" cy="270266"/>
          </a:xfrm>
        </p:grpSpPr>
        <p:cxnSp>
          <p:nvCxnSpPr>
            <p:cNvPr id="87" name="Straight Arrow Connector 86"/>
            <p:cNvCxnSpPr>
              <a:cxnSpLocks/>
            </p:cNvCxnSpPr>
            <p:nvPr/>
          </p:nvCxnSpPr>
          <p:spPr bwMode="auto">
            <a:xfrm>
              <a:off x="795892"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0" name="TextBox 89"/>
          <p:cNvSpPr txBox="1"/>
          <p:nvPr/>
        </p:nvSpPr>
        <p:spPr>
          <a:xfrm>
            <a:off x="5362214" y="4315271"/>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[2] INVITE </a:t>
            </a:r>
            <a:r>
              <a:rPr lang="en-US" sz="1400" dirty="0">
                <a:solidFill>
                  <a:srgbClr val="000000"/>
                </a:solidFill>
                <a:cs typeface="Times"/>
              </a:rPr>
              <a:t>sip:+15551112222</a:t>
            </a:r>
            <a:r>
              <a:rPr lang="en-US" sz="1400" b="1" dirty="0">
                <a:solidFill>
                  <a:srgbClr val="000000"/>
                </a:solidFill>
                <a:latin typeface="+mj-lt"/>
                <a:cs typeface="Times"/>
              </a:rPr>
              <a:t>@Aborder.sp.us</a:t>
            </a:r>
          </a:p>
        </p:txBody>
      </p:sp>
      <p:grpSp>
        <p:nvGrpSpPr>
          <p:cNvPr id="53" name="Group 52">
            <a:extLst>
              <a:ext uri="{FF2B5EF4-FFF2-40B4-BE49-F238E27FC236}">
                <a16:creationId xmlns="" xmlns:a16="http://schemas.microsoft.com/office/drawing/2014/main" id="{6BFAC9C4-DA3D-46C6-B984-103F79F0FBE7}"/>
              </a:ext>
            </a:extLst>
          </p:cNvPr>
          <p:cNvGrpSpPr/>
          <p:nvPr/>
        </p:nvGrpSpPr>
        <p:grpSpPr>
          <a:xfrm>
            <a:off x="456274" y="2457731"/>
            <a:ext cx="4966623" cy="360355"/>
            <a:chOff x="812800" y="1519768"/>
            <a:chExt cx="1865690" cy="270266"/>
          </a:xfrm>
        </p:grpSpPr>
        <p:cxnSp>
          <p:nvCxnSpPr>
            <p:cNvPr id="54" name="Straight Arrow Connector 53">
              <a:extLst>
                <a:ext uri="{FF2B5EF4-FFF2-40B4-BE49-F238E27FC236}">
                  <a16:creationId xmlns="" xmlns:a16="http://schemas.microsoft.com/office/drawing/2014/main" id="{4DA67CEC-7D6A-44DC-B9C4-69D7133CA1B7}"/>
                </a:ext>
              </a:extLst>
            </p:cNvPr>
            <p:cNvCxnSpPr>
              <a:stCxn id="55" idx="1"/>
              <a:endCxn id="56" idx="3"/>
            </p:cNvCxnSpPr>
            <p:nvPr/>
          </p:nvCxnSpPr>
          <p:spPr bwMode="auto">
            <a:xfrm>
              <a:off x="812800" y="1654901"/>
              <a:ext cx="1865690" cy="0"/>
            </a:xfrm>
            <a:prstGeom prst="straightConnector1">
              <a:avLst/>
            </a:prstGeom>
            <a:ln>
              <a:solidFill>
                <a:schemeClr val="tx1"/>
              </a:solidFill>
              <a:tailEnd type="arrow"/>
            </a:ln>
          </p:spPr>
        </p:cxnSp>
        <p:sp>
          <p:nvSpPr>
            <p:cNvPr id="55" name="TextBox 54">
              <a:extLst>
                <a:ext uri="{FF2B5EF4-FFF2-40B4-BE49-F238E27FC236}">
                  <a16:creationId xmlns="" xmlns:a16="http://schemas.microsoft.com/office/drawing/2014/main" id="{E49BB1CA-2566-4756-9716-45C5667C456B}"/>
                </a:ext>
              </a:extLst>
            </p:cNvPr>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56" name="TextBox 55">
              <a:extLst>
                <a:ext uri="{FF2B5EF4-FFF2-40B4-BE49-F238E27FC236}">
                  <a16:creationId xmlns="" xmlns:a16="http://schemas.microsoft.com/office/drawing/2014/main" id="{50084DE1-4BE6-4431-94B5-6EA4226247B0}"/>
                </a:ext>
              </a:extLst>
            </p:cNvPr>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60" name="TextBox 59">
            <a:extLst>
              <a:ext uri="{FF2B5EF4-FFF2-40B4-BE49-F238E27FC236}">
                <a16:creationId xmlns="" xmlns:a16="http://schemas.microsoft.com/office/drawing/2014/main" id="{31D974A9-03A2-456C-8139-6777B71D45D3}"/>
              </a:ext>
            </a:extLst>
          </p:cNvPr>
          <p:cNvSpPr txBox="1"/>
          <p:nvPr/>
        </p:nvSpPr>
        <p:spPr>
          <a:xfrm>
            <a:off x="9182100" y="5947638"/>
            <a:ext cx="184666" cy="369332"/>
          </a:xfrm>
          <a:prstGeom prst="rect">
            <a:avLst/>
          </a:prstGeom>
          <a:noFill/>
        </p:spPr>
        <p:txBody>
          <a:bodyPr wrap="none" rtlCol="0">
            <a:spAutoFit/>
          </a:bodyPr>
          <a:lstStyle/>
          <a:p>
            <a:r>
              <a:rPr lang="en-US" dirty="0"/>
              <a:t> </a:t>
            </a:r>
          </a:p>
        </p:txBody>
      </p:sp>
      <p:sp>
        <p:nvSpPr>
          <p:cNvPr id="39" name="TextBox 38"/>
          <p:cNvSpPr txBox="1"/>
          <p:nvPr/>
        </p:nvSpPr>
        <p:spPr>
          <a:xfrm>
            <a:off x="971923" y="758264"/>
            <a:ext cx="9944775" cy="369332"/>
          </a:xfrm>
          <a:prstGeom prst="rect">
            <a:avLst/>
          </a:prstGeom>
          <a:noFill/>
        </p:spPr>
        <p:txBody>
          <a:bodyPr wrap="none" rtlCol="0">
            <a:spAutoFit/>
          </a:bodyPr>
          <a:lstStyle/>
          <a:p>
            <a:r>
              <a:rPr lang="en-US" dirty="0" smtClean="0"/>
              <a:t>Use Case: TN 2125557777 calls PBX TN 2124446666 which (consultative) transfers call to TN 5551112222</a:t>
            </a:r>
            <a:endParaRPr lang="en-US" dirty="0"/>
          </a:p>
        </p:txBody>
      </p:sp>
      <p:sp>
        <p:nvSpPr>
          <p:cNvPr id="40" name="TextBox 39"/>
          <p:cNvSpPr txBox="1"/>
          <p:nvPr/>
        </p:nvSpPr>
        <p:spPr>
          <a:xfrm>
            <a:off x="5651500" y="4772204"/>
            <a:ext cx="184666" cy="369332"/>
          </a:xfrm>
          <a:prstGeom prst="rect">
            <a:avLst/>
          </a:prstGeom>
          <a:noFill/>
        </p:spPr>
        <p:txBody>
          <a:bodyPr wrap="none" rtlCol="0">
            <a:spAutoFit/>
          </a:bodyPr>
          <a:lstStyle/>
          <a:p>
            <a:r>
              <a:rPr lang="en-US" dirty="0"/>
              <a:t> </a:t>
            </a:r>
          </a:p>
        </p:txBody>
      </p:sp>
      <p:sp>
        <p:nvSpPr>
          <p:cNvPr id="41" name="TextBox 40"/>
          <p:cNvSpPr txBox="1"/>
          <p:nvPr/>
        </p:nvSpPr>
        <p:spPr>
          <a:xfrm>
            <a:off x="2717800" y="5067300"/>
            <a:ext cx="2191926" cy="338554"/>
          </a:xfrm>
          <a:prstGeom prst="rect">
            <a:avLst/>
          </a:prstGeom>
          <a:noFill/>
        </p:spPr>
        <p:txBody>
          <a:bodyPr wrap="none" rtlCol="0">
            <a:spAutoFit/>
          </a:bodyPr>
          <a:lstStyle/>
          <a:p>
            <a:r>
              <a:rPr lang="en-US" sz="1600" dirty="0" smtClean="0"/>
              <a:t>Calling TN not identified</a:t>
            </a:r>
            <a:endParaRPr lang="en-US" sz="1600" dirty="0"/>
          </a:p>
        </p:txBody>
      </p:sp>
      <p:sp>
        <p:nvSpPr>
          <p:cNvPr id="42" name="TextBox 41"/>
          <p:cNvSpPr txBox="1"/>
          <p:nvPr/>
        </p:nvSpPr>
        <p:spPr>
          <a:xfrm>
            <a:off x="3086100" y="4787900"/>
            <a:ext cx="1821432" cy="338554"/>
          </a:xfrm>
          <a:prstGeom prst="rect">
            <a:avLst/>
          </a:prstGeom>
          <a:noFill/>
        </p:spPr>
        <p:txBody>
          <a:bodyPr wrap="none" rtlCol="0">
            <a:spAutoFit/>
          </a:bodyPr>
          <a:lstStyle/>
          <a:p>
            <a:r>
              <a:rPr lang="en-US" sz="1600" dirty="0" smtClean="0"/>
              <a:t>PBX Xfer control TN</a:t>
            </a:r>
            <a:endParaRPr lang="en-US" sz="1600" dirty="0"/>
          </a:p>
        </p:txBody>
      </p:sp>
      <p:cxnSp>
        <p:nvCxnSpPr>
          <p:cNvPr id="44" name="Straight Arrow Connector 43"/>
          <p:cNvCxnSpPr>
            <a:stCxn id="42" idx="3"/>
            <a:endCxn id="40" idx="1"/>
          </p:cNvCxnSpPr>
          <p:nvPr/>
        </p:nvCxnSpPr>
        <p:spPr>
          <a:xfrm flipV="1">
            <a:off x="4907532" y="4956870"/>
            <a:ext cx="743968" cy="307"/>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97443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6400" y="-3175"/>
            <a:ext cx="6819900" cy="663575"/>
          </a:xfrm>
        </p:spPr>
        <p:txBody>
          <a:bodyPr>
            <a:normAutofit/>
          </a:bodyPr>
          <a:lstStyle/>
          <a:p>
            <a:r>
              <a:rPr lang="en-US" sz="2000" dirty="0" smtClean="0"/>
              <a:t>Use-case 6</a:t>
            </a:r>
            <a:r>
              <a:rPr lang="en-US" sz="1800" dirty="0" smtClean="0"/>
              <a:t>: </a:t>
            </a:r>
            <a:r>
              <a:rPr lang="en-US" sz="1800" dirty="0"/>
              <a:t>Transfer (Blind – </a:t>
            </a:r>
            <a:r>
              <a:rPr lang="en-US" sz="1800" dirty="0" smtClean="0"/>
              <a:t>Transferring user </a:t>
            </a:r>
            <a:r>
              <a:rPr lang="en-US" sz="1800" dirty="0" smtClean="0"/>
              <a:t>p</a:t>
            </a:r>
            <a:r>
              <a:rPr lang="en-US" sz="1800" dirty="0" smtClean="0"/>
              <a:t>rivate)</a:t>
            </a:r>
            <a:endParaRPr lang="en-US" sz="2000" i="1" dirty="0"/>
          </a:p>
        </p:txBody>
      </p:sp>
      <p:grpSp>
        <p:nvGrpSpPr>
          <p:cNvPr id="99" name="Group 98"/>
          <p:cNvGrpSpPr/>
          <p:nvPr/>
        </p:nvGrpSpPr>
        <p:grpSpPr>
          <a:xfrm>
            <a:off x="838200" y="1778000"/>
            <a:ext cx="582349" cy="4483100"/>
            <a:chOff x="515715" y="868009"/>
            <a:chExt cx="436762" cy="3795393"/>
          </a:xfrm>
        </p:grpSpPr>
        <p:sp>
          <p:nvSpPr>
            <p:cNvPr id="100" name="Rounded Rectangle 99"/>
            <p:cNvSpPr/>
            <p:nvPr/>
          </p:nvSpPr>
          <p:spPr bwMode="auto">
            <a:xfrm>
              <a:off x="515715" y="868009"/>
              <a:ext cx="436762" cy="258043"/>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PSTN</a:t>
              </a:r>
            </a:p>
            <a:p>
              <a:pPr algn="ctr"/>
              <a:endParaRPr lang="en-US" sz="1600" b="1" dirty="0">
                <a:sym typeface="Arial" pitchFamily="-107" charset="0"/>
              </a:endParaRPr>
            </a:p>
          </p:txBody>
        </p:sp>
        <p:cxnSp>
          <p:nvCxnSpPr>
            <p:cNvPr id="101" name="Straight Connector 100"/>
            <p:cNvCxnSpPr>
              <a:stCxn id="100" idx="2"/>
              <a:endCxn id="102" idx="2"/>
            </p:cNvCxnSpPr>
            <p:nvPr/>
          </p:nvCxnSpPr>
          <p:spPr bwMode="auto">
            <a:xfrm>
              <a:off x="734096" y="1126052"/>
              <a:ext cx="0" cy="3537350"/>
            </a:xfrm>
            <a:prstGeom prst="line">
              <a:avLst/>
            </a:prstGeom>
            <a:ln>
              <a:solidFill>
                <a:schemeClr val="tx1"/>
              </a:solidFill>
              <a:tailEnd type="none" w="med" len="lg"/>
            </a:ln>
          </p:spPr>
        </p:cxnSp>
        <p:sp>
          <p:nvSpPr>
            <p:cNvPr id="102" name="TextBox 101"/>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grpSp>
        <p:nvGrpSpPr>
          <p:cNvPr id="50" name="Group 49"/>
          <p:cNvGrpSpPr/>
          <p:nvPr/>
        </p:nvGrpSpPr>
        <p:grpSpPr>
          <a:xfrm>
            <a:off x="5143500" y="1778000"/>
            <a:ext cx="582349" cy="4660901"/>
            <a:chOff x="515715" y="868009"/>
            <a:chExt cx="436762" cy="3795393"/>
          </a:xfrm>
        </p:grpSpPr>
        <p:sp>
          <p:nvSpPr>
            <p:cNvPr id="51" name="Rounded Rectangle 50"/>
            <p:cNvSpPr/>
            <p:nvPr/>
          </p:nvSpPr>
          <p:spPr bwMode="auto">
            <a:xfrm>
              <a:off x="515715" y="868009"/>
              <a:ext cx="436762" cy="279224"/>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SP</a:t>
              </a:r>
            </a:p>
            <a:p>
              <a:pPr algn="ctr"/>
              <a:endParaRPr lang="en-US" sz="1600" b="1" dirty="0">
                <a:sym typeface="Arial" pitchFamily="-107" charset="0"/>
              </a:endParaRPr>
            </a:p>
          </p:txBody>
        </p:sp>
        <p:cxnSp>
          <p:nvCxnSpPr>
            <p:cNvPr id="62" name="Straight Connector 61"/>
            <p:cNvCxnSpPr>
              <a:stCxn id="51" idx="2"/>
              <a:endCxn id="63" idx="2"/>
            </p:cNvCxnSpPr>
            <p:nvPr/>
          </p:nvCxnSpPr>
          <p:spPr bwMode="auto">
            <a:xfrm>
              <a:off x="734096" y="1147233"/>
              <a:ext cx="0" cy="3516169"/>
            </a:xfrm>
            <a:prstGeom prst="line">
              <a:avLst/>
            </a:prstGeom>
            <a:ln>
              <a:solidFill>
                <a:schemeClr val="tx1"/>
              </a:solidFill>
              <a:tailEnd type="none" w="med" len="lg"/>
            </a:ln>
          </p:spPr>
        </p:cxnSp>
        <p:sp>
          <p:nvSpPr>
            <p:cNvPr id="63" name="TextBox 62"/>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70" name="TextBox 69"/>
          <p:cNvSpPr txBox="1"/>
          <p:nvPr/>
        </p:nvSpPr>
        <p:spPr>
          <a:xfrm>
            <a:off x="5671275" y="3745499"/>
            <a:ext cx="3650690" cy="450893"/>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sip:+12124446666@Bborder1.pbx.us</a:t>
            </a:r>
          </a:p>
          <a:p>
            <a:pPr>
              <a:lnSpc>
                <a:spcPct val="90000"/>
              </a:lnSpc>
              <a:spcBef>
                <a:spcPts val="267"/>
              </a:spcBef>
            </a:pPr>
            <a:r>
              <a:rPr lang="en-US" sz="1400" dirty="0">
                <a:solidFill>
                  <a:srgbClr val="000000"/>
                </a:solidFill>
                <a:cs typeface="Times"/>
              </a:rPr>
              <a:t>From: sip:+12125557777@Aborder.sp.us</a:t>
            </a:r>
          </a:p>
        </p:txBody>
      </p:sp>
      <p:grpSp>
        <p:nvGrpSpPr>
          <p:cNvPr id="76" name="Group 75"/>
          <p:cNvGrpSpPr/>
          <p:nvPr/>
        </p:nvGrpSpPr>
        <p:grpSpPr>
          <a:xfrm>
            <a:off x="5448300" y="3470171"/>
            <a:ext cx="4368800" cy="360355"/>
            <a:chOff x="812800" y="1519768"/>
            <a:chExt cx="1865690" cy="270266"/>
          </a:xfrm>
        </p:grpSpPr>
        <p:cxnSp>
          <p:nvCxnSpPr>
            <p:cNvPr id="77" name="Straight Arrow Connector 76"/>
            <p:cNvCxnSpPr>
              <a:stCxn id="78" idx="1"/>
              <a:endCxn id="79" idx="3"/>
            </p:cNvCxnSpPr>
            <p:nvPr/>
          </p:nvCxnSpPr>
          <p:spPr bwMode="auto">
            <a:xfrm>
              <a:off x="812800" y="1654901"/>
              <a:ext cx="1865690" cy="0"/>
            </a:xfrm>
            <a:prstGeom prst="straightConnector1">
              <a:avLst/>
            </a:prstGeom>
            <a:ln>
              <a:solidFill>
                <a:schemeClr val="tx1"/>
              </a:solidFill>
              <a:tailEnd type="arrow"/>
            </a:ln>
          </p:spPr>
        </p:cxnSp>
        <p:sp>
          <p:nvSpPr>
            <p:cNvPr id="78" name="TextBox 7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79" name="TextBox 7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0" name="TextBox 79"/>
          <p:cNvSpPr txBox="1"/>
          <p:nvPr/>
        </p:nvSpPr>
        <p:spPr>
          <a:xfrm>
            <a:off x="5463814" y="3351618"/>
            <a:ext cx="42516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[1] INVITE </a:t>
            </a:r>
            <a:r>
              <a:rPr lang="en-US" sz="1400" dirty="0">
                <a:solidFill>
                  <a:srgbClr val="000000"/>
                </a:solidFill>
                <a:cs typeface="Times"/>
              </a:rPr>
              <a:t>sip:+12124446666</a:t>
            </a:r>
            <a:r>
              <a:rPr lang="en-US" sz="1400" b="1" dirty="0">
                <a:solidFill>
                  <a:srgbClr val="000000"/>
                </a:solidFill>
                <a:latin typeface="+mj-lt"/>
                <a:cs typeface="Times"/>
              </a:rPr>
              <a:t>@Bborder1.pbx.us</a:t>
            </a:r>
          </a:p>
        </p:txBody>
      </p:sp>
      <p:grpSp>
        <p:nvGrpSpPr>
          <p:cNvPr id="81" name="Group 80"/>
          <p:cNvGrpSpPr/>
          <p:nvPr/>
        </p:nvGrpSpPr>
        <p:grpSpPr>
          <a:xfrm>
            <a:off x="9521292" y="3022600"/>
            <a:ext cx="582349" cy="3175000"/>
            <a:chOff x="515715" y="868010"/>
            <a:chExt cx="436762" cy="3795392"/>
          </a:xfrm>
        </p:grpSpPr>
        <p:sp>
          <p:nvSpPr>
            <p:cNvPr id="82" name="Rounded Rectangle 81"/>
            <p:cNvSpPr/>
            <p:nvPr/>
          </p:nvSpPr>
          <p:spPr bwMode="auto">
            <a:xfrm>
              <a:off x="515715" y="868010"/>
              <a:ext cx="436762" cy="409901"/>
            </a:xfrm>
            <a:prstGeom prst="roundRect">
              <a:avLst/>
            </a:prstGeom>
            <a:solidFill>
              <a:schemeClr val="accent6">
                <a:lumMod val="20000"/>
                <a:lumOff val="80000"/>
              </a:schemeClr>
            </a:solidFill>
            <a:ln w="9525" algn="ctr">
              <a:solidFill>
                <a:schemeClr val="tx1"/>
              </a:solidFill>
              <a:miter lim="800000"/>
              <a:headEnd/>
              <a:tailEnd/>
            </a:ln>
          </p:spPr>
          <p:txBody>
            <a:bodyPr wrap="none" lIns="0" tIns="0" rIns="0" bIns="0" anchor="t" anchorCtr="0"/>
            <a:lstStyle/>
            <a:p>
              <a:pPr algn="ctr"/>
              <a:r>
                <a:rPr lang="en-US" sz="1600" b="1" dirty="0">
                  <a:sym typeface="Arial" pitchFamily="-107" charset="0"/>
                </a:rPr>
                <a:t>PBX</a:t>
              </a:r>
            </a:p>
            <a:p>
              <a:pPr algn="ctr"/>
              <a:endParaRPr lang="en-US" sz="1600" b="1" dirty="0">
                <a:sym typeface="Arial" pitchFamily="-107" charset="0"/>
              </a:endParaRPr>
            </a:p>
          </p:txBody>
        </p:sp>
        <p:cxnSp>
          <p:nvCxnSpPr>
            <p:cNvPr id="83" name="Straight Connector 82"/>
            <p:cNvCxnSpPr>
              <a:stCxn id="82" idx="2"/>
              <a:endCxn id="84" idx="2"/>
            </p:cNvCxnSpPr>
            <p:nvPr/>
          </p:nvCxnSpPr>
          <p:spPr bwMode="auto">
            <a:xfrm>
              <a:off x="734096" y="1277911"/>
              <a:ext cx="0" cy="3385491"/>
            </a:xfrm>
            <a:prstGeom prst="line">
              <a:avLst/>
            </a:prstGeom>
            <a:ln>
              <a:solidFill>
                <a:schemeClr val="tx1"/>
              </a:solidFill>
              <a:tailEnd type="none" w="med" len="lg"/>
            </a:ln>
          </p:spPr>
        </p:cxnSp>
        <p:sp>
          <p:nvSpPr>
            <p:cNvPr id="84" name="TextBox 83"/>
            <p:cNvSpPr txBox="1"/>
            <p:nvPr/>
          </p:nvSpPr>
          <p:spPr>
            <a:xfrm>
              <a:off x="664846" y="4411138"/>
              <a:ext cx="138500" cy="252264"/>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85" name="TextBox 84"/>
          <p:cNvSpPr txBox="1"/>
          <p:nvPr/>
        </p:nvSpPr>
        <p:spPr>
          <a:xfrm>
            <a:off x="5587074" y="5265155"/>
            <a:ext cx="4250363" cy="1148007"/>
          </a:xfrm>
          <a:prstGeom prst="rect">
            <a:avLst/>
          </a:prstGeom>
          <a:noFill/>
        </p:spPr>
        <p:txBody>
          <a:bodyPr wrap="square" lIns="121917" tIns="12192" rIns="121917" bIns="12192" rtlCol="0">
            <a:spAutoFit/>
          </a:bodyPr>
          <a:lstStyle/>
          <a:p>
            <a:pPr>
              <a:lnSpc>
                <a:spcPct val="90000"/>
              </a:lnSpc>
              <a:spcBef>
                <a:spcPts val="267"/>
              </a:spcBef>
            </a:pPr>
            <a:r>
              <a:rPr lang="en-US" sz="1400" dirty="0">
                <a:solidFill>
                  <a:srgbClr val="000000"/>
                </a:solidFill>
                <a:cs typeface="Times"/>
              </a:rPr>
              <a:t>To: sip:+15551112222@Aborder.sp.us</a:t>
            </a:r>
          </a:p>
          <a:p>
            <a:pPr>
              <a:lnSpc>
                <a:spcPct val="90000"/>
              </a:lnSpc>
              <a:spcBef>
                <a:spcPts val="267"/>
              </a:spcBef>
            </a:pPr>
            <a:r>
              <a:rPr lang="en-US" sz="1400" dirty="0">
                <a:solidFill>
                  <a:srgbClr val="000000"/>
                </a:solidFill>
                <a:cs typeface="Times"/>
              </a:rPr>
              <a:t>From: sip:+12125557777@anonymous.invalid</a:t>
            </a:r>
          </a:p>
          <a:p>
            <a:pPr>
              <a:lnSpc>
                <a:spcPct val="90000"/>
              </a:lnSpc>
              <a:spcBef>
                <a:spcPts val="267"/>
              </a:spcBef>
            </a:pPr>
            <a:endParaRPr lang="en-US" sz="1400" dirty="0">
              <a:solidFill>
                <a:srgbClr val="000000"/>
              </a:solidFill>
              <a:cs typeface="Times"/>
            </a:endParaRPr>
          </a:p>
          <a:p>
            <a:pPr>
              <a:lnSpc>
                <a:spcPct val="90000"/>
              </a:lnSpc>
              <a:spcBef>
                <a:spcPts val="267"/>
              </a:spcBef>
            </a:pPr>
            <a:r>
              <a:rPr lang="en-US" sz="1400" dirty="0">
                <a:solidFill>
                  <a:srgbClr val="000000"/>
                </a:solidFill>
                <a:cs typeface="Times"/>
              </a:rPr>
              <a:t>Referred-By: sip:+12124446666@Bborder2.pbx.us</a:t>
            </a:r>
          </a:p>
          <a:p>
            <a:pPr>
              <a:lnSpc>
                <a:spcPct val="90000"/>
              </a:lnSpc>
              <a:spcBef>
                <a:spcPts val="267"/>
              </a:spcBef>
            </a:pPr>
            <a:endParaRPr lang="en-US" sz="1400" dirty="0">
              <a:solidFill>
                <a:srgbClr val="000000"/>
              </a:solidFill>
              <a:cs typeface="Times"/>
            </a:endParaRPr>
          </a:p>
        </p:txBody>
      </p:sp>
      <p:grpSp>
        <p:nvGrpSpPr>
          <p:cNvPr id="86" name="Group 85"/>
          <p:cNvGrpSpPr/>
          <p:nvPr/>
        </p:nvGrpSpPr>
        <p:grpSpPr>
          <a:xfrm flipH="1">
            <a:off x="5448300" y="5006871"/>
            <a:ext cx="4356100" cy="360355"/>
            <a:chOff x="812800" y="1519768"/>
            <a:chExt cx="1865690" cy="270266"/>
          </a:xfrm>
        </p:grpSpPr>
        <p:cxnSp>
          <p:nvCxnSpPr>
            <p:cNvPr id="87" name="Straight Arrow Connector 86"/>
            <p:cNvCxnSpPr>
              <a:stCxn id="88" idx="1"/>
              <a:endCxn id="89" idx="3"/>
            </p:cNvCxnSpPr>
            <p:nvPr/>
          </p:nvCxnSpPr>
          <p:spPr bwMode="auto">
            <a:xfrm>
              <a:off x="812800" y="1654901"/>
              <a:ext cx="1865690" cy="0"/>
            </a:xfrm>
            <a:prstGeom prst="straightConnector1">
              <a:avLst/>
            </a:prstGeom>
            <a:ln>
              <a:solidFill>
                <a:schemeClr val="tx1"/>
              </a:solidFill>
              <a:tailEnd type="arrow"/>
            </a:ln>
          </p:spPr>
        </p:cxnSp>
        <p:sp>
          <p:nvSpPr>
            <p:cNvPr id="88" name="TextBox 87"/>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89" name="TextBox 88"/>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90" name="TextBox 89"/>
          <p:cNvSpPr txBox="1"/>
          <p:nvPr/>
        </p:nvSpPr>
        <p:spPr>
          <a:xfrm>
            <a:off x="5463814" y="4875618"/>
            <a:ext cx="3857986" cy="320597"/>
          </a:xfrm>
          <a:prstGeom prst="rect">
            <a:avLst/>
          </a:prstGeom>
          <a:noFill/>
        </p:spPr>
        <p:txBody>
          <a:bodyPr wrap="square" lIns="121917" tIns="60958" rIns="121917" bIns="60958" rtlCol="0">
            <a:spAutoFit/>
          </a:bodyPr>
          <a:lstStyle/>
          <a:p>
            <a:pPr>
              <a:lnSpc>
                <a:spcPct val="90000"/>
              </a:lnSpc>
              <a:spcBef>
                <a:spcPts val="800"/>
              </a:spcBef>
            </a:pPr>
            <a:r>
              <a:rPr lang="en-US" sz="1400" b="1" dirty="0">
                <a:solidFill>
                  <a:srgbClr val="000000"/>
                </a:solidFill>
                <a:latin typeface="+mj-lt"/>
                <a:cs typeface="Times"/>
              </a:rPr>
              <a:t>[2] INVITE </a:t>
            </a:r>
            <a:r>
              <a:rPr lang="en-US" sz="1400" dirty="0">
                <a:solidFill>
                  <a:srgbClr val="000000"/>
                </a:solidFill>
                <a:cs typeface="Times"/>
              </a:rPr>
              <a:t>sip:+15551112222</a:t>
            </a:r>
            <a:r>
              <a:rPr lang="en-US" sz="1400" b="1" dirty="0">
                <a:solidFill>
                  <a:srgbClr val="000000"/>
                </a:solidFill>
                <a:latin typeface="+mj-lt"/>
                <a:cs typeface="Times"/>
              </a:rPr>
              <a:t>@Aborder.sp.us</a:t>
            </a:r>
          </a:p>
        </p:txBody>
      </p:sp>
      <p:sp>
        <p:nvSpPr>
          <p:cNvPr id="73" name="TextBox 72"/>
          <p:cNvSpPr txBox="1"/>
          <p:nvPr/>
        </p:nvSpPr>
        <p:spPr>
          <a:xfrm>
            <a:off x="9791700" y="4533900"/>
            <a:ext cx="184666" cy="369332"/>
          </a:xfrm>
          <a:prstGeom prst="rect">
            <a:avLst/>
          </a:prstGeom>
          <a:noFill/>
        </p:spPr>
        <p:txBody>
          <a:bodyPr wrap="none" rtlCol="0">
            <a:spAutoFit/>
          </a:bodyPr>
          <a:lstStyle/>
          <a:p>
            <a:r>
              <a:rPr lang="en-US" dirty="0"/>
              <a:t> </a:t>
            </a:r>
          </a:p>
        </p:txBody>
      </p:sp>
      <p:sp>
        <p:nvSpPr>
          <p:cNvPr id="58" name="TextBox 57"/>
          <p:cNvSpPr txBox="1"/>
          <p:nvPr/>
        </p:nvSpPr>
        <p:spPr>
          <a:xfrm>
            <a:off x="5537200" y="5765800"/>
            <a:ext cx="184666" cy="369332"/>
          </a:xfrm>
          <a:prstGeom prst="rect">
            <a:avLst/>
          </a:prstGeom>
          <a:noFill/>
        </p:spPr>
        <p:txBody>
          <a:bodyPr wrap="none" rtlCol="0">
            <a:spAutoFit/>
          </a:bodyPr>
          <a:lstStyle/>
          <a:p>
            <a:r>
              <a:rPr lang="en-US" dirty="0"/>
              <a:t> </a:t>
            </a:r>
          </a:p>
        </p:txBody>
      </p:sp>
      <p:grpSp>
        <p:nvGrpSpPr>
          <p:cNvPr id="53" name="Group 52">
            <a:extLst>
              <a:ext uri="{FF2B5EF4-FFF2-40B4-BE49-F238E27FC236}">
                <a16:creationId xmlns="" xmlns:a16="http://schemas.microsoft.com/office/drawing/2014/main" id="{6BFAC9C4-DA3D-46C6-B984-103F79F0FBE7}"/>
              </a:ext>
            </a:extLst>
          </p:cNvPr>
          <p:cNvGrpSpPr/>
          <p:nvPr/>
        </p:nvGrpSpPr>
        <p:grpSpPr>
          <a:xfrm>
            <a:off x="1117600" y="2394231"/>
            <a:ext cx="4305297" cy="360355"/>
            <a:chOff x="812800" y="1519768"/>
            <a:chExt cx="1865690" cy="270266"/>
          </a:xfrm>
        </p:grpSpPr>
        <p:cxnSp>
          <p:nvCxnSpPr>
            <p:cNvPr id="54" name="Straight Arrow Connector 53">
              <a:extLst>
                <a:ext uri="{FF2B5EF4-FFF2-40B4-BE49-F238E27FC236}">
                  <a16:creationId xmlns="" xmlns:a16="http://schemas.microsoft.com/office/drawing/2014/main" id="{4DA67CEC-7D6A-44DC-B9C4-69D7133CA1B7}"/>
                </a:ext>
              </a:extLst>
            </p:cNvPr>
            <p:cNvCxnSpPr>
              <a:stCxn id="55" idx="1"/>
              <a:endCxn id="56" idx="3"/>
            </p:cNvCxnSpPr>
            <p:nvPr/>
          </p:nvCxnSpPr>
          <p:spPr bwMode="auto">
            <a:xfrm>
              <a:off x="812800" y="1654901"/>
              <a:ext cx="1865690" cy="0"/>
            </a:xfrm>
            <a:prstGeom prst="straightConnector1">
              <a:avLst/>
            </a:prstGeom>
            <a:ln>
              <a:solidFill>
                <a:schemeClr val="tx1"/>
              </a:solidFill>
              <a:tailEnd type="arrow"/>
            </a:ln>
          </p:spPr>
        </p:cxnSp>
        <p:sp>
          <p:nvSpPr>
            <p:cNvPr id="55" name="TextBox 54">
              <a:extLst>
                <a:ext uri="{FF2B5EF4-FFF2-40B4-BE49-F238E27FC236}">
                  <a16:creationId xmlns="" xmlns:a16="http://schemas.microsoft.com/office/drawing/2014/main" id="{E49BB1CA-2566-4756-9716-45C5667C456B}"/>
                </a:ext>
              </a:extLst>
            </p:cNvPr>
            <p:cNvSpPr txBox="1"/>
            <p:nvPr/>
          </p:nvSpPr>
          <p:spPr>
            <a:xfrm>
              <a:off x="812800"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sp>
          <p:nvSpPr>
            <p:cNvPr id="56" name="TextBox 55">
              <a:extLst>
                <a:ext uri="{FF2B5EF4-FFF2-40B4-BE49-F238E27FC236}">
                  <a16:creationId xmlns="" xmlns:a16="http://schemas.microsoft.com/office/drawing/2014/main" id="{50084DE1-4BE6-4431-94B5-6EA4226247B0}"/>
                </a:ext>
              </a:extLst>
            </p:cNvPr>
            <p:cNvSpPr txBox="1"/>
            <p:nvPr/>
          </p:nvSpPr>
          <p:spPr>
            <a:xfrm>
              <a:off x="2539989" y="1519768"/>
              <a:ext cx="138500" cy="270266"/>
            </a:xfrm>
            <a:prstGeom prst="rect">
              <a:avLst/>
            </a:prstGeom>
            <a:noFill/>
          </p:spPr>
          <p:txBody>
            <a:bodyPr wrap="none" rtlCol="0">
              <a:spAutoFit/>
            </a:bodyPr>
            <a:lstStyle/>
            <a:p>
              <a:pPr>
                <a:lnSpc>
                  <a:spcPct val="90000"/>
                </a:lnSpc>
                <a:spcBef>
                  <a:spcPts val="800"/>
                </a:spcBef>
              </a:pPr>
              <a:r>
                <a:rPr lang="en-US" sz="1900" dirty="0">
                  <a:solidFill>
                    <a:srgbClr val="000000"/>
                  </a:solidFill>
                  <a:latin typeface="Times"/>
                  <a:cs typeface="Times"/>
                </a:rPr>
                <a:t> </a:t>
              </a:r>
            </a:p>
          </p:txBody>
        </p:sp>
      </p:grpSp>
      <p:sp>
        <p:nvSpPr>
          <p:cNvPr id="39" name="TextBox 38"/>
          <p:cNvSpPr txBox="1"/>
          <p:nvPr/>
        </p:nvSpPr>
        <p:spPr>
          <a:xfrm>
            <a:off x="971923" y="758264"/>
            <a:ext cx="9349434" cy="369332"/>
          </a:xfrm>
          <a:prstGeom prst="rect">
            <a:avLst/>
          </a:prstGeom>
          <a:noFill/>
        </p:spPr>
        <p:txBody>
          <a:bodyPr wrap="none" rtlCol="0">
            <a:spAutoFit/>
          </a:bodyPr>
          <a:lstStyle/>
          <a:p>
            <a:r>
              <a:rPr lang="en-US" dirty="0" smtClean="0"/>
              <a:t>Use Case: TN 2125557777 calls PBX TN 2124446666 which (blind) transfers call to TN 5551112222</a:t>
            </a:r>
            <a:endParaRPr lang="en-US" dirty="0"/>
          </a:p>
        </p:txBody>
      </p:sp>
      <p:sp>
        <p:nvSpPr>
          <p:cNvPr id="41" name="TextBox 40"/>
          <p:cNvSpPr txBox="1"/>
          <p:nvPr/>
        </p:nvSpPr>
        <p:spPr>
          <a:xfrm>
            <a:off x="3721100" y="5435600"/>
            <a:ext cx="1016825" cy="338554"/>
          </a:xfrm>
          <a:prstGeom prst="rect">
            <a:avLst/>
          </a:prstGeom>
          <a:noFill/>
        </p:spPr>
        <p:txBody>
          <a:bodyPr wrap="none" rtlCol="0">
            <a:spAutoFit/>
          </a:bodyPr>
          <a:lstStyle/>
          <a:p>
            <a:r>
              <a:rPr lang="en-US" sz="1600" dirty="0" smtClean="0"/>
              <a:t>Calling TN</a:t>
            </a:r>
            <a:endParaRPr lang="en-US" sz="1600" dirty="0"/>
          </a:p>
        </p:txBody>
      </p:sp>
      <p:sp>
        <p:nvSpPr>
          <p:cNvPr id="42" name="TextBox 41"/>
          <p:cNvSpPr txBox="1"/>
          <p:nvPr/>
        </p:nvSpPr>
        <p:spPr>
          <a:xfrm>
            <a:off x="3111500" y="5892800"/>
            <a:ext cx="1821432" cy="338554"/>
          </a:xfrm>
          <a:prstGeom prst="rect">
            <a:avLst/>
          </a:prstGeom>
          <a:noFill/>
        </p:spPr>
        <p:txBody>
          <a:bodyPr wrap="none" rtlCol="0">
            <a:spAutoFit/>
          </a:bodyPr>
          <a:lstStyle/>
          <a:p>
            <a:r>
              <a:rPr lang="en-US" sz="1600" dirty="0" smtClean="0"/>
              <a:t>PBX Xfer control TN</a:t>
            </a:r>
            <a:endParaRPr lang="en-US" sz="1600" dirty="0"/>
          </a:p>
        </p:txBody>
      </p:sp>
      <p:cxnSp>
        <p:nvCxnSpPr>
          <p:cNvPr id="43" name="Straight Arrow Connector 42"/>
          <p:cNvCxnSpPr>
            <a:stCxn id="41" idx="3"/>
            <a:endCxn id="45" idx="3"/>
          </p:cNvCxnSpPr>
          <p:nvPr/>
        </p:nvCxnSpPr>
        <p:spPr>
          <a:xfrm>
            <a:off x="4737925" y="5604877"/>
            <a:ext cx="895041" cy="26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42" idx="3"/>
            <a:endCxn id="46" idx="3"/>
          </p:cNvCxnSpPr>
          <p:nvPr/>
        </p:nvCxnSpPr>
        <p:spPr>
          <a:xfrm>
            <a:off x="4932932" y="6062077"/>
            <a:ext cx="687334" cy="2689"/>
          </a:xfrm>
          <a:prstGeom prst="straightConnector1">
            <a:avLst/>
          </a:prstGeom>
          <a:ln>
            <a:solidFill>
              <a:schemeClr val="tx1"/>
            </a:solidFill>
            <a:prstDash val="dash"/>
            <a:tailEnd type="triangle" w="med" len="lg"/>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flipH="1">
            <a:off x="5632966" y="5422900"/>
            <a:ext cx="297934" cy="369332"/>
          </a:xfrm>
          <a:prstGeom prst="rect">
            <a:avLst/>
          </a:prstGeom>
          <a:noFill/>
        </p:spPr>
        <p:txBody>
          <a:bodyPr wrap="square" rtlCol="0">
            <a:spAutoFit/>
          </a:bodyPr>
          <a:lstStyle/>
          <a:p>
            <a:r>
              <a:rPr lang="en-US" dirty="0" smtClean="0"/>
              <a:t> </a:t>
            </a:r>
            <a:endParaRPr lang="en-US" dirty="0"/>
          </a:p>
        </p:txBody>
      </p:sp>
      <p:sp>
        <p:nvSpPr>
          <p:cNvPr id="46" name="TextBox 45"/>
          <p:cNvSpPr txBox="1"/>
          <p:nvPr/>
        </p:nvSpPr>
        <p:spPr>
          <a:xfrm flipH="1">
            <a:off x="5620266" y="5880100"/>
            <a:ext cx="297934" cy="369332"/>
          </a:xfrm>
          <a:prstGeom prst="rect">
            <a:avLst/>
          </a:prstGeom>
          <a:noFill/>
        </p:spPr>
        <p:txBody>
          <a:bodyPr wrap="square" rtlCol="0">
            <a:spAutoFit/>
          </a:bodyPr>
          <a:lstStyle/>
          <a:p>
            <a:r>
              <a:rPr lang="en-US" dirty="0" smtClean="0"/>
              <a:t> </a:t>
            </a:r>
            <a:endParaRPr lang="en-US" dirty="0"/>
          </a:p>
        </p:txBody>
      </p:sp>
    </p:spTree>
    <p:extLst>
      <p:ext uri="{BB962C8B-B14F-4D97-AF65-F5344CB8AC3E}">
        <p14:creationId xmlns:p14="http://schemas.microsoft.com/office/powerpoint/2010/main" val="2413082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72589</TotalTime>
  <Words>4823</Words>
  <Application>Microsoft Macintosh PowerPoint</Application>
  <PresentationFormat>Custom</PresentationFormat>
  <Paragraphs>771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End-to-End SHAKEN for  PBX INVITE retargeting Use Cases</vt:lpstr>
      <vt:lpstr>INVITE retargeting use-case examples</vt:lpstr>
      <vt:lpstr>PowerPoint Presentation</vt:lpstr>
      <vt:lpstr>Use-case-1: SimRing &amp; Call-Forward (T1 client)</vt:lpstr>
      <vt:lpstr>Use-case-2: Call-Forward (T2 client)</vt:lpstr>
      <vt:lpstr>Use-case 3: Transfer (Blind)</vt:lpstr>
      <vt:lpstr>Use-case 4: Transfer (Consultative T1)</vt:lpstr>
      <vt:lpstr>Use-case 5: Transfer (Consultative T2)</vt:lpstr>
      <vt:lpstr>Use-case 6: Transfer (Blind – Transferring user private)</vt:lpstr>
      <vt:lpstr>Use-case 7: SimRing &amp; Call-Forward (Priv T1)</vt:lpstr>
      <vt:lpstr>PowerPoint Presentation</vt:lpstr>
      <vt:lpstr>PBX Retargeted INVITE procedure overview</vt:lpstr>
      <vt:lpstr>Use-case-1: SimRing &amp; Call-Forward (T1 client)</vt:lpstr>
      <vt:lpstr>Use-case-2: Call-Forward (T2 client)</vt:lpstr>
      <vt:lpstr>Use-case 3: Transfer (Blind)</vt:lpstr>
      <vt:lpstr>Use-case 4: Transfer (Consultative T1)</vt:lpstr>
      <vt:lpstr>Use-case 5: Transfer (Consultative T2)</vt:lpstr>
      <vt:lpstr>Use-case 6: Transfer (Blind – transfer-control user is private)</vt:lpstr>
      <vt:lpstr>Use-case 7: SimRing &amp; Call-Forward (T1 client – originating user requests privacy)</vt:lpstr>
      <vt:lpstr>PowerPoint Presentation</vt:lpstr>
      <vt:lpstr>Retargeted INVITE case-1: retargeting TN in Diversion header </vt:lpstr>
      <vt:lpstr>Retargeted INVITE case-2: retargeting TN in Referred-By header </vt:lpstr>
      <vt:lpstr>Retargeted INVITE case-3: retargeting TN in History-Info header </vt:lpstr>
      <vt:lpstr>Retargeted INVITE case-4: retargeting TN from SHAKEN "dest” claim (could this apply to all cases?)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Flows for STIR-SHAKEN PoC – June 2017</dc:title>
  <dc:creator>Mohit Gupta</dc:creator>
  <cp:lastModifiedBy>David Hancock</cp:lastModifiedBy>
  <cp:revision>1063</cp:revision>
  <dcterms:created xsi:type="dcterms:W3CDTF">2017-06-06T19:51:34Z</dcterms:created>
  <dcterms:modified xsi:type="dcterms:W3CDTF">2018-08-07T06:42:31Z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russp@microsoft.com</vt:lpwstr>
  </property>
  <property fmtid="{D5CDD505-2E9C-101B-9397-08002B2CF9AE}" pid="5" name="MSIP_Label_f42aa342-8706-4288-bd11-ebb85995028c_SetDate">
    <vt:lpwstr>2018-08-01T23:46:26.6935206Z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