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7" r:id="rId4"/>
  </p:sldMasterIdLst>
  <p:notesMasterIdLst>
    <p:notesMasterId r:id="rId12"/>
  </p:notesMasterIdLst>
  <p:handoutMasterIdLst>
    <p:handoutMasterId r:id="rId13"/>
  </p:handoutMasterIdLst>
  <p:sldIdLst>
    <p:sldId id="377" r:id="rId5"/>
    <p:sldId id="369" r:id="rId6"/>
    <p:sldId id="372" r:id="rId7"/>
    <p:sldId id="373" r:id="rId8"/>
    <p:sldId id="375" r:id="rId9"/>
    <p:sldId id="376" r:id="rId10"/>
    <p:sldId id="314" r:id="rId11"/>
  </p:sldIdLst>
  <p:sldSz cx="9144000" cy="6858000" type="screen4x3"/>
  <p:notesSz cx="6985000" cy="9283700"/>
  <p:defaultTextStyle>
    <a:lvl1pPr algn="ctr" defTabSz="245359">
      <a:defRPr sz="2100">
        <a:latin typeface="+mn-lt"/>
        <a:ea typeface="+mn-ea"/>
        <a:cs typeface="+mn-cs"/>
        <a:sym typeface="Helvetica Light"/>
      </a:defRPr>
    </a:lvl1pPr>
    <a:lvl2pPr indent="96010" algn="ctr" defTabSz="245359">
      <a:defRPr sz="2100">
        <a:latin typeface="+mn-lt"/>
        <a:ea typeface="+mn-ea"/>
        <a:cs typeface="+mn-cs"/>
        <a:sym typeface="Helvetica Light"/>
      </a:defRPr>
    </a:lvl2pPr>
    <a:lvl3pPr indent="192020" algn="ctr" defTabSz="245359">
      <a:defRPr sz="2100">
        <a:latin typeface="+mn-lt"/>
        <a:ea typeface="+mn-ea"/>
        <a:cs typeface="+mn-cs"/>
        <a:sym typeface="Helvetica Light"/>
      </a:defRPr>
    </a:lvl3pPr>
    <a:lvl4pPr indent="288030" algn="ctr" defTabSz="245359">
      <a:defRPr sz="2100">
        <a:latin typeface="+mn-lt"/>
        <a:ea typeface="+mn-ea"/>
        <a:cs typeface="+mn-cs"/>
        <a:sym typeface="Helvetica Light"/>
      </a:defRPr>
    </a:lvl4pPr>
    <a:lvl5pPr indent="384040" algn="ctr" defTabSz="245359">
      <a:defRPr sz="2100">
        <a:latin typeface="+mn-lt"/>
        <a:ea typeface="+mn-ea"/>
        <a:cs typeface="+mn-cs"/>
        <a:sym typeface="Helvetica Light"/>
      </a:defRPr>
    </a:lvl5pPr>
    <a:lvl6pPr indent="480050" algn="ctr" defTabSz="245359">
      <a:defRPr sz="2100">
        <a:latin typeface="+mn-lt"/>
        <a:ea typeface="+mn-ea"/>
        <a:cs typeface="+mn-cs"/>
        <a:sym typeface="Helvetica Light"/>
      </a:defRPr>
    </a:lvl6pPr>
    <a:lvl7pPr indent="576059" algn="ctr" defTabSz="245359">
      <a:defRPr sz="2100">
        <a:latin typeface="+mn-lt"/>
        <a:ea typeface="+mn-ea"/>
        <a:cs typeface="+mn-cs"/>
        <a:sym typeface="Helvetica Light"/>
      </a:defRPr>
    </a:lvl7pPr>
    <a:lvl8pPr indent="672069" algn="ctr" defTabSz="245359">
      <a:defRPr sz="2100">
        <a:latin typeface="+mn-lt"/>
        <a:ea typeface="+mn-ea"/>
        <a:cs typeface="+mn-cs"/>
        <a:sym typeface="Helvetica Light"/>
      </a:defRPr>
    </a:lvl8pPr>
    <a:lvl9pPr indent="768079" algn="ctr" defTabSz="245359">
      <a:defRPr sz="21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2951">
          <p15:clr>
            <a:srgbClr val="A4A3A4"/>
          </p15:clr>
        </p15:guide>
        <p15:guide id="3" pos="213">
          <p15:clr>
            <a:srgbClr val="A4A3A4"/>
          </p15:clr>
        </p15:guide>
        <p15:guide id="4" pos="55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FA00"/>
    <a:srgbClr val="08765C"/>
    <a:srgbClr val="0DAF88"/>
    <a:srgbClr val="FFFF00"/>
    <a:srgbClr val="033736"/>
    <a:srgbClr val="044C4A"/>
    <a:srgbClr val="FF5050"/>
    <a:srgbClr val="005C5A"/>
    <a:srgbClr val="076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5" autoAdjust="0"/>
    <p:restoredTop sz="86874" autoAdjust="0"/>
  </p:normalViewPr>
  <p:slideViewPr>
    <p:cSldViewPr snapToGrid="0">
      <p:cViewPr varScale="1">
        <p:scale>
          <a:sx n="65" d="100"/>
          <a:sy n="65" d="100"/>
        </p:scale>
        <p:origin x="1074" y="78"/>
      </p:cViewPr>
      <p:guideLst>
        <p:guide orient="horz" pos="3686"/>
        <p:guide pos="2951"/>
        <p:guide pos="213"/>
        <p:guide pos="5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485" y="2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/>
          <a:lstStyle>
            <a:lvl1pPr algn="r">
              <a:defRPr sz="1200"/>
            </a:lvl1pPr>
          </a:lstStyle>
          <a:p>
            <a:fld id="{87976C30-C023-8648-B7CE-400C7B738C2C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9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485" y="8818409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 anchor="b"/>
          <a:lstStyle>
            <a:lvl1pPr algn="r">
              <a:defRPr sz="1200"/>
            </a:lvl1pPr>
          </a:lstStyle>
          <a:p>
            <a:fld id="{B740320E-1F61-0147-AA38-15D1683DBF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</p:spPr>
        <p:txBody>
          <a:bodyPr lIns="92354" tIns="46177" rIns="92354" bIns="46177"/>
          <a:lstStyle/>
          <a:p>
            <a:pPr lvl="0"/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31334" y="4409758"/>
            <a:ext cx="5122334" cy="4177665"/>
          </a:xfrm>
          <a:prstGeom prst="rect">
            <a:avLst/>
          </a:prstGeom>
        </p:spPr>
        <p:txBody>
          <a:bodyPr lIns="92354" tIns="46177" rIns="92354" bIns="4617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94059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92020">
      <a:lnSpc>
        <a:spcPct val="125000"/>
      </a:lnSpc>
      <a:defRPr sz="1300">
        <a:latin typeface="Helvetica"/>
        <a:ea typeface="Helvetica"/>
        <a:cs typeface="Helvetica"/>
        <a:sym typeface="Avenir Roman"/>
      </a:defRPr>
    </a:lvl1pPr>
    <a:lvl2pPr indent="9601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2pPr>
    <a:lvl3pPr indent="19202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3pPr>
    <a:lvl4pPr indent="28803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4pPr>
    <a:lvl5pPr indent="38404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5pPr>
    <a:lvl6pPr indent="48005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6pPr>
    <a:lvl7pPr indent="57605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7pPr>
    <a:lvl8pPr indent="67206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8pPr>
    <a:lvl9pPr indent="76807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8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52425" y="838201"/>
            <a:ext cx="8258175" cy="483869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27"/>
          <p:cNvSpPr>
            <a:spLocks noGrp="1"/>
          </p:cNvSpPr>
          <p:nvPr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7"/>
          <p:cNvSpPr>
            <a:spLocks noGrp="1"/>
          </p:cNvSpPr>
          <p:nvPr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8"/>
          <p:cNvSpPr>
            <a:spLocks noGrp="1"/>
          </p:cNvSpPr>
          <p:nvPr>
            <p:ph idx="1"/>
          </p:nvPr>
        </p:nvSpPr>
        <p:spPr>
          <a:xfrm>
            <a:off x="361950" y="762000"/>
            <a:ext cx="832485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Vlabs_Cover_Im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638" y="2747843"/>
            <a:ext cx="4162712" cy="14893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637" y="4294909"/>
            <a:ext cx="4162714" cy="7735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6500" y="441513"/>
            <a:ext cx="2974682" cy="355124"/>
          </a:xfrm>
        </p:spPr>
        <p:txBody>
          <a:bodyPr>
            <a:normAutofit/>
          </a:bodyPr>
          <a:lstStyle>
            <a:lvl1pPr marL="0" indent="0" algn="l">
              <a:buNone/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46500" y="1399995"/>
            <a:ext cx="3009318" cy="78740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46499" y="949704"/>
            <a:ext cx="1912501" cy="320299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00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5392832"/>
            <a:ext cx="3186545" cy="625507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996651" y="6525763"/>
            <a:ext cx="2815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©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2015 Vencore Labs - A Vencore Company.</a:t>
            </a:r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lvl="0" indent="0" algn="r" defTabSz="99276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</a:pPr>
            <a:r>
              <a:rPr lang="en-US" sz="700" b="0" kern="1200" baseline="0" dirty="0" smtClean="0">
                <a:solidFill>
                  <a:srgbClr val="58595B"/>
                </a:solidFill>
                <a:latin typeface="+mn-lt"/>
                <a:ea typeface="+mn-ea"/>
                <a:cs typeface="+mn-cs"/>
              </a:rPr>
              <a:t>.</a:t>
            </a:r>
            <a:endParaRPr lang="en-US" sz="700" b="0" kern="1200" baseline="0" dirty="0">
              <a:solidFill>
                <a:srgbClr val="58595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5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27"/>
          <p:cNvSpPr>
            <a:spLocks noGrp="1"/>
          </p:cNvSpPr>
          <p:nvPr userDrawn="1"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 userDrawn="1">
            <p:ph type="body" idx="1"/>
          </p:nvPr>
        </p:nvSpPr>
        <p:spPr>
          <a:xfrm>
            <a:off x="361950" y="762000"/>
            <a:ext cx="832485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black">
          <a:xfrm>
            <a:off x="3522924" y="6472676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Slide </a:t>
            </a:r>
            <a:fld id="{C8396D57-E355-413E-B3F4-24E9B1A0F0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7" r:id="rId2"/>
    <p:sldLayoutId id="2147483798" r:id="rId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Reference </a:t>
            </a:r>
            <a:r>
              <a:rPr lang="en-US" b="1" dirty="0" smtClean="0"/>
              <a:t>Architecture </a:t>
            </a:r>
            <a:r>
              <a:rPr lang="en-US" b="1" dirty="0" smtClean="0"/>
              <a:t>and Call Flow Example for </a:t>
            </a:r>
            <a:r>
              <a:rPr lang="en-US" b="1" dirty="0" smtClean="0"/>
              <a:t>SIP RPH Signing</a:t>
            </a:r>
            <a:endParaRPr lang="en-US" sz="48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P. Singh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i="1" dirty="0" smtClean="0"/>
              <a:t>ATIS IPNNI Task Force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August 07, 2018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54630" y="5865546"/>
            <a:ext cx="2648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formerly </a:t>
            </a:r>
            <a:r>
              <a:rPr lang="en-US" sz="11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Applied </a:t>
            </a:r>
            <a:r>
              <a:rPr lang="en-US" sz="11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Communication Sciences</a:t>
            </a:r>
            <a:endParaRPr lang="en-US" sz="11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Functional Architecture for SIP RPH Signing</a:t>
            </a:r>
          </a:p>
          <a:p>
            <a:pPr lvl="1"/>
            <a:r>
              <a:rPr lang="en-US" dirty="0" smtClean="0"/>
              <a:t>Leverage the SHAKEN infrastructure being implemented by carriers for Telephone Number (TN) signing specified in ATIS-1000074 where feasible</a:t>
            </a:r>
            <a:endParaRPr lang="en-US" dirty="0"/>
          </a:p>
          <a:p>
            <a:r>
              <a:rPr lang="en-US" dirty="0" smtClean="0"/>
              <a:t>SIP RPH Call Flow Example</a:t>
            </a:r>
          </a:p>
          <a:p>
            <a:pPr lvl="1"/>
            <a:r>
              <a:rPr lang="en-US" dirty="0" smtClean="0"/>
              <a:t>Highlight RPH signing aspects in a typical NS/EP NGN-PS call flow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190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19079"/>
            <a:ext cx="8229600" cy="467591"/>
          </a:xfrm>
        </p:spPr>
        <p:txBody>
          <a:bodyPr/>
          <a:lstStyle/>
          <a:p>
            <a:r>
              <a:rPr lang="en-US" dirty="0" smtClean="0"/>
              <a:t>Background: SHAKEN Reference Model [ATIS-1000074]</a:t>
            </a:r>
            <a:br>
              <a:rPr lang="en-US" dirty="0" smtClean="0"/>
            </a:br>
            <a:r>
              <a:rPr lang="en-US" dirty="0" smtClean="0"/>
              <a:t>Telephone Number Signing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05949"/>
            <a:ext cx="7915275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64" y="4615659"/>
            <a:ext cx="816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SIP UA: SIP User Agent</a:t>
            </a:r>
          </a:p>
          <a:p>
            <a:pPr algn="l"/>
            <a:r>
              <a:rPr lang="en-US" sz="1200" dirty="0" smtClean="0"/>
              <a:t>CSCF: IMS/Call </a:t>
            </a:r>
            <a:r>
              <a:rPr lang="en-US" sz="1200" dirty="0"/>
              <a:t>Session Control </a:t>
            </a:r>
            <a:r>
              <a:rPr lang="en-US" sz="1200" dirty="0" smtClean="0"/>
              <a:t>Function</a:t>
            </a:r>
          </a:p>
          <a:p>
            <a:pPr algn="l"/>
            <a:r>
              <a:rPr lang="en-US" sz="1200" dirty="0" smtClean="0"/>
              <a:t>IBCF/TrGW: Interconnection </a:t>
            </a:r>
            <a:r>
              <a:rPr lang="en-US" sz="1200" dirty="0"/>
              <a:t>Border Control </a:t>
            </a:r>
            <a:r>
              <a:rPr lang="en-US" sz="1200" dirty="0" smtClean="0"/>
              <a:t>Function/Transition Gateway </a:t>
            </a:r>
          </a:p>
          <a:p>
            <a:pPr algn="l"/>
            <a:r>
              <a:rPr lang="en-US" sz="1200" dirty="0" smtClean="0"/>
              <a:t>STI-AS: Secure Telephone Identity - Authentication Service</a:t>
            </a:r>
          </a:p>
          <a:p>
            <a:pPr algn="l"/>
            <a:r>
              <a:rPr lang="en-US" sz="1200" dirty="0" smtClean="0"/>
              <a:t>STI-VS: Secure Telephone Identity - Verification Service</a:t>
            </a:r>
          </a:p>
          <a:p>
            <a:pPr algn="l"/>
            <a:r>
              <a:rPr lang="en-US" sz="1200" dirty="0" smtClean="0"/>
              <a:t>CVT: Call </a:t>
            </a:r>
            <a:r>
              <a:rPr lang="en-US" sz="1200" dirty="0"/>
              <a:t>Validation Treatment </a:t>
            </a:r>
            <a:endParaRPr lang="en-US" sz="1200" dirty="0" smtClean="0"/>
          </a:p>
          <a:p>
            <a:pPr algn="l"/>
            <a:r>
              <a:rPr lang="en-US" sz="1200" dirty="0"/>
              <a:t>SKS: Secure Key Store </a:t>
            </a:r>
            <a:endParaRPr lang="en-US" sz="1200" dirty="0" smtClean="0"/>
          </a:p>
          <a:p>
            <a:pPr algn="l"/>
            <a:r>
              <a:rPr lang="en-US" sz="1200" dirty="0" smtClean="0"/>
              <a:t>TN-CR: Telephone </a:t>
            </a:r>
            <a:r>
              <a:rPr lang="en-US" sz="1200" dirty="0"/>
              <a:t>Number Certificate Repository (TN-CR) </a:t>
            </a:r>
            <a:endParaRPr lang="en-US" sz="1200" dirty="0" smtClean="0"/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43616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46" y="76718"/>
            <a:ext cx="8229600" cy="467591"/>
          </a:xfrm>
        </p:spPr>
        <p:txBody>
          <a:bodyPr/>
          <a:lstStyle/>
          <a:p>
            <a:r>
              <a:rPr lang="en-US" dirty="0" smtClean="0"/>
              <a:t>Proposed Reference Model for </a:t>
            </a:r>
            <a:r>
              <a:rPr lang="en-US" smtClean="0"/>
              <a:t>RPH</a:t>
            </a:r>
            <a:r>
              <a:rPr lang="en-US" dirty="0" smtClean="0"/>
              <a:t> Signing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283280" y="572156"/>
            <a:ext cx="8518228" cy="5452458"/>
            <a:chOff x="283280" y="737046"/>
            <a:chExt cx="8518228" cy="5452458"/>
          </a:xfrm>
        </p:grpSpPr>
        <p:grpSp>
          <p:nvGrpSpPr>
            <p:cNvPr id="7" name="Group 6"/>
            <p:cNvGrpSpPr/>
            <p:nvPr/>
          </p:nvGrpSpPr>
          <p:grpSpPr>
            <a:xfrm>
              <a:off x="1738858" y="3582645"/>
              <a:ext cx="866853" cy="539646"/>
              <a:chOff x="3147934" y="2698229"/>
              <a:chExt cx="866853" cy="53964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147934" y="2698229"/>
                <a:ext cx="86685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07894" y="2783386"/>
                <a:ext cx="74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CSCF</a:t>
                </a:r>
                <a:endParaRPr lang="en-US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2245" y="4799345"/>
              <a:ext cx="866853" cy="539646"/>
              <a:chOff x="3147934" y="2698229"/>
              <a:chExt cx="866853" cy="5396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147934" y="2698229"/>
                <a:ext cx="86685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07894" y="2783386"/>
                <a:ext cx="806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SIP UA</a:t>
                </a:r>
                <a:endParaRPr lang="en-US" sz="1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63317" y="4691914"/>
              <a:ext cx="1588958" cy="662064"/>
              <a:chOff x="2885528" y="2698229"/>
              <a:chExt cx="1351692" cy="539646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087364" y="2698229"/>
                <a:ext cx="92742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85528" y="2758948"/>
                <a:ext cx="1351692" cy="42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SBC-I</a:t>
                </a:r>
              </a:p>
              <a:p>
                <a:r>
                  <a:rPr lang="en-US" sz="1400" dirty="0" smtClean="0"/>
                  <a:t>(IBCF/TrGW)</a:t>
                </a:r>
                <a:endParaRPr lang="en-US" sz="1400" dirty="0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927464" y="2544377"/>
              <a:ext cx="1118884" cy="581917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514" y="2556208"/>
              <a:ext cx="1289160" cy="44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TAS/ NS/EP NGN-PS AS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01179" y="2458380"/>
              <a:ext cx="1349116" cy="667914"/>
              <a:chOff x="2923084" y="2708543"/>
              <a:chExt cx="1349116" cy="45948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147934" y="2708543"/>
                <a:ext cx="1124266" cy="459482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23084" y="2808688"/>
                <a:ext cx="1349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STI-AS</a:t>
                </a:r>
                <a:endParaRPr lang="en-US" sz="14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888876" y="2474497"/>
              <a:ext cx="937809" cy="738664"/>
              <a:chOff x="3429568" y="764149"/>
              <a:chExt cx="937809" cy="7386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488090" y="883960"/>
                <a:ext cx="784107" cy="43220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29568" y="764149"/>
                <a:ext cx="9378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 smtClean="0"/>
              </a:p>
              <a:p>
                <a:r>
                  <a:rPr lang="en-US" sz="1400" smtClean="0"/>
                  <a:t>RPH</a:t>
                </a:r>
                <a:r>
                  <a:rPr lang="en-US" sz="1400" dirty="0" smtClean="0"/>
                  <a:t> - AS</a:t>
                </a:r>
              </a:p>
              <a:p>
                <a:endParaRPr lang="en-US" sz="14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356028" y="1626021"/>
              <a:ext cx="621858" cy="536915"/>
              <a:chOff x="3147934" y="2698229"/>
              <a:chExt cx="866853" cy="53964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147934" y="2698229"/>
                <a:ext cx="86685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07894" y="2783386"/>
                <a:ext cx="74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SKS</a:t>
                </a:r>
                <a:endParaRPr lang="en-US" sz="1400" dirty="0"/>
              </a:p>
            </p:txBody>
          </p:sp>
        </p:grpSp>
        <p:cxnSp>
          <p:nvCxnSpPr>
            <p:cNvPr id="37" name="Straight Arrow Connector 36"/>
            <p:cNvCxnSpPr>
              <a:stCxn id="10" idx="3"/>
            </p:cNvCxnSpPr>
            <p:nvPr/>
          </p:nvCxnSpPr>
          <p:spPr>
            <a:xfrm>
              <a:off x="1259098" y="5038391"/>
              <a:ext cx="1538915" cy="18287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35731" y="4182369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708977" y="3944563"/>
              <a:ext cx="974137" cy="8093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5" idx="3"/>
            </p:cNvCxnSpPr>
            <p:nvPr/>
          </p:nvCxnSpPr>
          <p:spPr>
            <a:xfrm>
              <a:off x="2605711" y="3852468"/>
              <a:ext cx="631094" cy="7902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16592" y="4931794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RTP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75737" y="2186770"/>
              <a:ext cx="78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HTTPS</a:t>
              </a:r>
              <a:endParaRPr lang="en-US" sz="14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861355" y="3126294"/>
              <a:ext cx="0" cy="4563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442046" y="3126294"/>
              <a:ext cx="0" cy="4563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0"/>
            </p:cNvCxnSpPr>
            <p:nvPr/>
          </p:nvCxnSpPr>
          <p:spPr>
            <a:xfrm flipV="1">
              <a:off x="2688162" y="2162936"/>
              <a:ext cx="0" cy="2954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938340" y="4666487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36872" y="3213440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42837" y="3213942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522686" y="3126294"/>
              <a:ext cx="0" cy="151644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429568" y="3731406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07746" y="1514007"/>
              <a:ext cx="3699469" cy="4212236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103490" y="3570155"/>
              <a:ext cx="866853" cy="539646"/>
              <a:chOff x="3147934" y="2698229"/>
              <a:chExt cx="866853" cy="539646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147934" y="2698229"/>
                <a:ext cx="86685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07894" y="2783386"/>
                <a:ext cx="74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CSCF</a:t>
                </a:r>
                <a:endParaRPr lang="en-US" sz="1400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362663" y="4698046"/>
              <a:ext cx="866853" cy="539646"/>
              <a:chOff x="3147934" y="2698229"/>
              <a:chExt cx="866853" cy="53964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3147934" y="2698229"/>
                <a:ext cx="86685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207894" y="2783386"/>
                <a:ext cx="806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SIP UA</a:t>
                </a:r>
                <a:endParaRPr lang="en-US" sz="14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487349" y="4753872"/>
              <a:ext cx="1588958" cy="662064"/>
              <a:chOff x="2885528" y="2698229"/>
              <a:chExt cx="1351692" cy="53964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3087364" y="2698229"/>
                <a:ext cx="927423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85528" y="2758948"/>
                <a:ext cx="1351692" cy="42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SBC-I</a:t>
                </a:r>
              </a:p>
              <a:p>
                <a:r>
                  <a:rPr lang="en-US" sz="1400" dirty="0" smtClean="0"/>
                  <a:t>(IBCF/TrGW)</a:t>
                </a:r>
                <a:endParaRPr lang="en-US" sz="1400" dirty="0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>
              <a:off x="5292094" y="2445895"/>
              <a:ext cx="1118884" cy="667909"/>
            </a:xfrm>
            <a:prstGeom prst="roundRect">
              <a:avLst/>
            </a:prstGeom>
            <a:solidFill>
              <a:schemeClr val="bg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314027" y="2449370"/>
              <a:ext cx="2287410" cy="667914"/>
              <a:chOff x="2156143" y="3296862"/>
              <a:chExt cx="2362688" cy="459482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394565" y="3296862"/>
                <a:ext cx="1124266" cy="459482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156143" y="3446634"/>
                <a:ext cx="1349116" cy="21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STI-VS</a:t>
                </a:r>
                <a:endParaRPr lang="en-US" sz="1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049719" y="1746658"/>
              <a:ext cx="751789" cy="536915"/>
              <a:chOff x="2972115" y="2698229"/>
              <a:chExt cx="1047973" cy="539646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2972115" y="2698229"/>
                <a:ext cx="1042672" cy="539646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210621" y="2838137"/>
                <a:ext cx="809467" cy="313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CVT</a:t>
                </a:r>
                <a:endParaRPr lang="en-US" sz="1400" dirty="0"/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5861726" y="5038390"/>
              <a:ext cx="1468378" cy="18288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100363" y="4169879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5073609" y="3932073"/>
              <a:ext cx="974137" cy="8093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66" idx="3"/>
            </p:cNvCxnSpPr>
            <p:nvPr/>
          </p:nvCxnSpPr>
          <p:spPr>
            <a:xfrm>
              <a:off x="6970343" y="3839978"/>
              <a:ext cx="631094" cy="7902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320091" y="4756417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RTP</a:t>
              </a:r>
              <a:endParaRPr lang="en-US" sz="14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49725" y="940580"/>
              <a:ext cx="78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HTTPS</a:t>
              </a:r>
              <a:endParaRPr lang="en-US" sz="14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6225987" y="3113804"/>
              <a:ext cx="0" cy="4563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806678" y="3113804"/>
              <a:ext cx="0" cy="4563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162645" y="4037854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01504" y="3200950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07469" y="3201452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5018448" y="3089238"/>
              <a:ext cx="14841" cy="160880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480771" y="3760242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14534" y="1501517"/>
              <a:ext cx="3817344" cy="4212236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583614" y="2566018"/>
              <a:ext cx="1015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TAS/NS/EP NGN-PS AS</a:t>
              </a:r>
              <a:endParaRPr lang="en-US" sz="1400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3886689" y="5221730"/>
              <a:ext cx="862018" cy="5797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3886689" y="4937091"/>
              <a:ext cx="86201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853029" y="4771407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RTP</a:t>
              </a:r>
              <a:endParaRPr lang="en-US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50413" y="4202744"/>
              <a:ext cx="537677" cy="3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SIP</a:t>
              </a:r>
              <a:endParaRPr lang="en-US" sz="14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4610015" y="2474776"/>
              <a:ext cx="937809" cy="738664"/>
              <a:chOff x="3396061" y="748988"/>
              <a:chExt cx="937809" cy="738664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3488090" y="883960"/>
                <a:ext cx="784107" cy="43220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396061" y="748988"/>
                <a:ext cx="9378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 smtClean="0"/>
              </a:p>
              <a:p>
                <a:r>
                  <a:rPr lang="en-US" sz="1400" smtClean="0"/>
                  <a:t>RPH</a:t>
                </a:r>
                <a:r>
                  <a:rPr lang="en-US" sz="1400" dirty="0" smtClean="0"/>
                  <a:t> - VS</a:t>
                </a:r>
              </a:p>
              <a:p>
                <a:endParaRPr lang="en-US" sz="1400" dirty="0"/>
              </a:p>
            </p:txBody>
          </p:sp>
        </p:grpSp>
        <p:cxnSp>
          <p:nvCxnSpPr>
            <p:cNvPr id="127" name="Straight Arrow Connector 126"/>
            <p:cNvCxnSpPr/>
            <p:nvPr/>
          </p:nvCxnSpPr>
          <p:spPr>
            <a:xfrm flipV="1">
              <a:off x="6387631" y="2015115"/>
              <a:ext cx="1662088" cy="41441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283280" y="737046"/>
              <a:ext cx="1288368" cy="646331"/>
              <a:chOff x="2808310" y="2663994"/>
              <a:chExt cx="1356129" cy="503408"/>
            </a:xfrm>
          </p:grpSpPr>
          <p:sp>
            <p:nvSpPr>
              <p:cNvPr id="129" name="Rounded Rectangle 128"/>
              <p:cNvSpPr/>
              <p:nvPr/>
            </p:nvSpPr>
            <p:spPr>
              <a:xfrm>
                <a:off x="2972115" y="2698230"/>
                <a:ext cx="1042672" cy="440270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808310" y="2663994"/>
                <a:ext cx="1356129" cy="503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Certificate provisioning service</a:t>
                </a:r>
                <a:endParaRPr lang="en-US" sz="1200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617343" y="787655"/>
              <a:ext cx="1288368" cy="646331"/>
              <a:chOff x="2808310" y="2663994"/>
              <a:chExt cx="1356129" cy="503408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2972115" y="2698230"/>
                <a:ext cx="1042672" cy="440270"/>
              </a:xfrm>
              <a:prstGeom prst="roundRect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808310" y="2663994"/>
                <a:ext cx="1356129" cy="503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Certificate provisioning service</a:t>
                </a:r>
                <a:endParaRPr lang="en-US" sz="1200" dirty="0"/>
              </a:p>
            </p:txBody>
          </p:sp>
        </p:grpSp>
        <p:cxnSp>
          <p:nvCxnSpPr>
            <p:cNvPr id="139" name="Straight Arrow Connector 138"/>
            <p:cNvCxnSpPr/>
            <p:nvPr/>
          </p:nvCxnSpPr>
          <p:spPr>
            <a:xfrm>
              <a:off x="1442837" y="1248357"/>
              <a:ext cx="2330126" cy="0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 flipV="1">
              <a:off x="4763538" y="1110821"/>
              <a:ext cx="1277416" cy="13040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283281" y="5666284"/>
              <a:ext cx="3543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Service Provider A</a:t>
              </a:r>
            </a:p>
            <a:p>
              <a:r>
                <a:rPr lang="en-US" sz="1400" dirty="0" smtClean="0"/>
                <a:t>(NS/EP NGN-PS Origination/Authentication)</a:t>
              </a:r>
              <a:endParaRPr lang="en-US" sz="14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573444" y="5655298"/>
              <a:ext cx="3543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Service Provider B</a:t>
              </a:r>
            </a:p>
            <a:p>
              <a:r>
                <a:rPr lang="en-US" sz="1400" dirty="0" smtClean="0"/>
                <a:t>(NS/EP NGN-PS Termination/Verification)</a:t>
              </a:r>
              <a:endParaRPr lang="en-US" sz="1400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4322548" y="3893642"/>
              <a:ext cx="0" cy="19104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3853870" y="5713753"/>
              <a:ext cx="909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IPNNI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337953" y="5964001"/>
            <a:ext cx="816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TAS: Telephone Application Server							SBC-</a:t>
            </a:r>
            <a:r>
              <a:rPr lang="en-US" sz="1200" dirty="0"/>
              <a:t>I</a:t>
            </a:r>
            <a:r>
              <a:rPr lang="en-US" sz="1200" dirty="0" smtClean="0"/>
              <a:t>: Session Border Controller - Interconnection</a:t>
            </a:r>
          </a:p>
          <a:p>
            <a:pPr algn="l"/>
            <a:r>
              <a:rPr lang="en-US" sz="1200" dirty="0" smtClean="0"/>
              <a:t>NS/EP NGN-PS AS: NS/EP NGN-PS Application Server		RPH-AS: </a:t>
            </a:r>
            <a:r>
              <a:rPr lang="en-US" sz="1200" smtClean="0"/>
              <a:t>RPH</a:t>
            </a:r>
            <a:r>
              <a:rPr lang="en-US" sz="1200" dirty="0" smtClean="0"/>
              <a:t> Authentication Service</a:t>
            </a:r>
          </a:p>
          <a:p>
            <a:pPr algn="l"/>
            <a:r>
              <a:rPr lang="en-US" sz="1200" dirty="0" smtClean="0"/>
              <a:t>RPH-VS: </a:t>
            </a:r>
            <a:r>
              <a:rPr lang="en-US" sz="1200" smtClean="0"/>
              <a:t>RPH</a:t>
            </a:r>
            <a:r>
              <a:rPr lang="en-US" sz="1200" dirty="0" smtClean="0"/>
              <a:t> Verification Service							IPNNI: IP Network-to-Network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21707422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6202"/>
            <a:ext cx="8229600" cy="467591"/>
          </a:xfrm>
        </p:spPr>
        <p:txBody>
          <a:bodyPr/>
          <a:lstStyle/>
          <a:p>
            <a:r>
              <a:rPr lang="en-US" dirty="0" smtClean="0"/>
              <a:t>Call Flow: IPNNI Origination (Voice &amp; Video)</a:t>
            </a:r>
            <a:endParaRPr lang="en-US" dirty="0"/>
          </a:p>
        </p:txBody>
      </p:sp>
      <p:sp>
        <p:nvSpPr>
          <p:cNvPr id="1021" name="TextBox 1020"/>
          <p:cNvSpPr txBox="1"/>
          <p:nvPr/>
        </p:nvSpPr>
        <p:spPr>
          <a:xfrm>
            <a:off x="2386674" y="10472931"/>
            <a:ext cx="4463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Prevent PPT from jumping to next slide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3705" y="458361"/>
            <a:ext cx="9048907" cy="9077619"/>
            <a:chOff x="183705" y="458361"/>
            <a:chExt cx="9048907" cy="9077619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101744" y="979027"/>
              <a:ext cx="0" cy="8528729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8" name="Group 487"/>
            <p:cNvGrpSpPr/>
            <p:nvPr/>
          </p:nvGrpSpPr>
          <p:grpSpPr>
            <a:xfrm>
              <a:off x="183705" y="458361"/>
              <a:ext cx="9048907" cy="9077619"/>
              <a:chOff x="183705" y="606094"/>
              <a:chExt cx="9048907" cy="9077619"/>
            </a:xfrm>
          </p:grpSpPr>
          <p:cxnSp>
            <p:nvCxnSpPr>
              <p:cNvPr id="954" name="Straight Connector 953"/>
              <p:cNvCxnSpPr/>
              <p:nvPr/>
            </p:nvCxnSpPr>
            <p:spPr>
              <a:xfrm>
                <a:off x="8848725" y="1126760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1600200" y="1179793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457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2743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>
                <a:off x="3886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5029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6172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7315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" name="Rectangle 961"/>
              <p:cNvSpPr/>
              <p:nvPr/>
            </p:nvSpPr>
            <p:spPr>
              <a:xfrm>
                <a:off x="3409121" y="835736"/>
                <a:ext cx="896039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P-CSCF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4446837" y="606094"/>
                <a:ext cx="1203660" cy="50950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S-CSCF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/I-CSCF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5285478" y="608975"/>
                <a:ext cx="1663961" cy="50662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TAS / NS/EP NGN-PS AS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6939316" y="835736"/>
                <a:ext cx="753690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HSS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183705" y="835736"/>
                <a:ext cx="581891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UE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347472" y="1283502"/>
                <a:ext cx="8627966" cy="286792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Prior Condition: Originating UE registered and subscribed to NGN-PS (i.e., GETS-FC service)</a:t>
                </a:r>
                <a:endParaRPr lang="en-US" sz="12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68" name="Straight Arrow Connector 967"/>
              <p:cNvCxnSpPr/>
              <p:nvPr/>
            </p:nvCxnSpPr>
            <p:spPr>
              <a:xfrm>
                <a:off x="457200" y="1822265"/>
                <a:ext cx="3429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9" name="TextBox 968"/>
              <p:cNvSpPr txBox="1"/>
              <p:nvPr/>
            </p:nvSpPr>
            <p:spPr>
              <a:xfrm>
                <a:off x="629800" y="1597300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70" name="Straight Arrow Connector 969"/>
              <p:cNvCxnSpPr/>
              <p:nvPr/>
            </p:nvCxnSpPr>
            <p:spPr>
              <a:xfrm>
                <a:off x="3886200" y="1936237"/>
                <a:ext cx="1143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1" name="TextBox 970"/>
              <p:cNvSpPr txBox="1"/>
              <p:nvPr/>
            </p:nvSpPr>
            <p:spPr>
              <a:xfrm>
                <a:off x="4041607" y="1710148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2.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72" name="Straight Arrow Connector 971"/>
              <p:cNvCxnSpPr/>
              <p:nvPr/>
            </p:nvCxnSpPr>
            <p:spPr>
              <a:xfrm>
                <a:off x="5028366" y="2293609"/>
                <a:ext cx="114383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Arrow Connector 972"/>
              <p:cNvCxnSpPr/>
              <p:nvPr/>
            </p:nvCxnSpPr>
            <p:spPr>
              <a:xfrm>
                <a:off x="6168450" y="2837632"/>
                <a:ext cx="11467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Arrow Connector 973"/>
              <p:cNvCxnSpPr/>
              <p:nvPr/>
            </p:nvCxnSpPr>
            <p:spPr>
              <a:xfrm flipH="1">
                <a:off x="6159307" y="3056345"/>
                <a:ext cx="11558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5" name="TextBox 974"/>
              <p:cNvSpPr txBox="1"/>
              <p:nvPr/>
            </p:nvSpPr>
            <p:spPr>
              <a:xfrm>
                <a:off x="6198752" y="2636532"/>
                <a:ext cx="6399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4.  UDR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6197014" y="2817167"/>
                <a:ext cx="7136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smtClean="0">
                    <a:latin typeface="Arial" charset="0"/>
                    <a:ea typeface="Arial" charset="0"/>
                    <a:cs typeface="Arial" charset="0"/>
                  </a:rPr>
                  <a:t>5.  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UDA</a:t>
                </a:r>
                <a:r>
                  <a:rPr lang="en-US" sz="1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5868081" y="2456133"/>
                <a:ext cx="2138413" cy="725760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5851738" y="2463113"/>
                <a:ext cx="21547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i="1" dirty="0" smtClean="0">
                    <a:latin typeface="Arial" charset="0"/>
                    <a:ea typeface="Arial" charset="0"/>
                    <a:cs typeface="Arial" charset="0"/>
                  </a:rPr>
                  <a:t>Optional query for subscription info</a:t>
                </a:r>
                <a:endParaRPr lang="en-US" sz="1000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1099099" y="835736"/>
                <a:ext cx="988511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EPS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2382208" y="835736"/>
                <a:ext cx="753690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PCRF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81" name="Straight Arrow Connector 980"/>
              <p:cNvCxnSpPr/>
              <p:nvPr/>
            </p:nvCxnSpPr>
            <p:spPr>
              <a:xfrm flipH="1">
                <a:off x="5028366" y="3364590"/>
                <a:ext cx="11439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Arrow Connector 981"/>
              <p:cNvCxnSpPr/>
              <p:nvPr/>
            </p:nvCxnSpPr>
            <p:spPr>
              <a:xfrm flipH="1">
                <a:off x="2743200" y="6376991"/>
                <a:ext cx="11537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Arrow Connector 982"/>
              <p:cNvCxnSpPr/>
              <p:nvPr/>
            </p:nvCxnSpPr>
            <p:spPr>
              <a:xfrm flipV="1">
                <a:off x="5026146" y="4948665"/>
                <a:ext cx="3822579" cy="38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4" name="Rectangle 983"/>
              <p:cNvSpPr/>
              <p:nvPr/>
            </p:nvSpPr>
            <p:spPr>
              <a:xfrm>
                <a:off x="8401049" y="778586"/>
                <a:ext cx="831563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Term NW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5" name="TextBox 984"/>
              <p:cNvSpPr txBox="1"/>
              <p:nvPr/>
            </p:nvSpPr>
            <p:spPr>
              <a:xfrm>
                <a:off x="2911430" y="6159145"/>
                <a:ext cx="6944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14.  AAR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86" name="Straight Arrow Connector 985"/>
              <p:cNvCxnSpPr/>
              <p:nvPr/>
            </p:nvCxnSpPr>
            <p:spPr>
              <a:xfrm flipH="1">
                <a:off x="457200" y="6949976"/>
                <a:ext cx="3431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7" name="Rectangular Callout 986"/>
              <p:cNvSpPr/>
              <p:nvPr/>
            </p:nvSpPr>
            <p:spPr>
              <a:xfrm rot="16200000">
                <a:off x="3037648" y="1363316"/>
                <a:ext cx="682824" cy="2871912"/>
              </a:xfrm>
              <a:prstGeom prst="wedgeRectCallout">
                <a:avLst>
                  <a:gd name="adj1" fmla="val -74589"/>
                  <a:gd name="adj2" fmla="val 9567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8" name="Rectangular Callout 987"/>
              <p:cNvSpPr/>
              <p:nvPr/>
            </p:nvSpPr>
            <p:spPr>
              <a:xfrm rot="5400000">
                <a:off x="5496104" y="5489875"/>
                <a:ext cx="452619" cy="2597271"/>
              </a:xfrm>
              <a:prstGeom prst="wedgeRectCallout">
                <a:avLst>
                  <a:gd name="adj1" fmla="val -15296"/>
                  <a:gd name="adj2" fmla="val 1147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9" name="TextBox 988"/>
              <p:cNvSpPr txBox="1"/>
              <p:nvPr/>
            </p:nvSpPr>
            <p:spPr>
              <a:xfrm>
                <a:off x="5145776" y="2073376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3.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0" name="TextBox 989"/>
              <p:cNvSpPr txBox="1"/>
              <p:nvPr/>
            </p:nvSpPr>
            <p:spPr>
              <a:xfrm>
                <a:off x="1885953" y="2432798"/>
                <a:ext cx="30281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Authorization and Service control.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If authorized, the AS removes FC from Request URI and inserts Service User’s Priority Level in RPH wps 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namespace and aligns ets namespace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1" name="TextBox 990"/>
              <p:cNvSpPr txBox="1"/>
              <p:nvPr/>
            </p:nvSpPr>
            <p:spPr>
              <a:xfrm>
                <a:off x="4321051" y="6553155"/>
                <a:ext cx="2816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PCRF determines QoS-Information for audio and video based on MPS-ID,  Reservation-Priority and available ARPs for NS/EP</a:t>
                </a:r>
                <a:endParaRPr lang="en-US" sz="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302262" y="7255868"/>
                <a:ext cx="8673176" cy="302142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17.  PRACK, 200 OK (PRACK)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3" name="Text Box 80"/>
              <p:cNvSpPr txBox="1">
                <a:spLocks noChangeArrowheads="1"/>
              </p:cNvSpPr>
              <p:nvPr/>
            </p:nvSpPr>
            <p:spPr bwMode="auto">
              <a:xfrm>
                <a:off x="5074089" y="1815065"/>
                <a:ext cx="474810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4" name="Text Box 80"/>
              <p:cNvSpPr txBox="1">
                <a:spLocks noChangeArrowheads="1"/>
              </p:cNvSpPr>
              <p:nvPr/>
            </p:nvSpPr>
            <p:spPr bwMode="auto">
              <a:xfrm>
                <a:off x="4076088" y="3178460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5" name="Text Box 80"/>
              <p:cNvSpPr txBox="1">
                <a:spLocks noChangeArrowheads="1"/>
              </p:cNvSpPr>
              <p:nvPr/>
            </p:nvSpPr>
            <p:spPr bwMode="auto">
              <a:xfrm>
                <a:off x="6222435" y="2164250"/>
                <a:ext cx="474810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6" name="Text Box 80"/>
              <p:cNvSpPr txBox="1">
                <a:spLocks noChangeArrowheads="1"/>
              </p:cNvSpPr>
              <p:nvPr/>
            </p:nvSpPr>
            <p:spPr bwMode="auto">
              <a:xfrm>
                <a:off x="7380736" y="2710123"/>
                <a:ext cx="562975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DRMP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7" name="TextBox 996"/>
              <p:cNvSpPr txBox="1"/>
              <p:nvPr/>
            </p:nvSpPr>
            <p:spPr>
              <a:xfrm>
                <a:off x="5131679" y="3171033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6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8" name="TextBox 997"/>
              <p:cNvSpPr txBox="1"/>
              <p:nvPr/>
            </p:nvSpPr>
            <p:spPr>
              <a:xfrm>
                <a:off x="5187767" y="4702444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9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9" name="Text Box 80"/>
              <p:cNvSpPr txBox="1">
                <a:spLocks noChangeArrowheads="1"/>
              </p:cNvSpPr>
              <p:nvPr/>
            </p:nvSpPr>
            <p:spPr bwMode="auto">
              <a:xfrm>
                <a:off x="5938627" y="4685665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00" name="Straight Arrow Connector 999"/>
              <p:cNvCxnSpPr/>
              <p:nvPr/>
            </p:nvCxnSpPr>
            <p:spPr>
              <a:xfrm flipH="1">
                <a:off x="5026146" y="5266177"/>
                <a:ext cx="3822579" cy="123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1" name="TextBox 1000"/>
              <p:cNvSpPr txBox="1"/>
              <p:nvPr/>
            </p:nvSpPr>
            <p:spPr>
              <a:xfrm>
                <a:off x="5128500" y="5058056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10.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002" name="Straight Arrow Connector 1001"/>
              <p:cNvCxnSpPr/>
              <p:nvPr/>
            </p:nvCxnSpPr>
            <p:spPr>
              <a:xfrm>
                <a:off x="5036832" y="5558580"/>
                <a:ext cx="114383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Arrow Connector 1002"/>
              <p:cNvCxnSpPr/>
              <p:nvPr/>
            </p:nvCxnSpPr>
            <p:spPr>
              <a:xfrm flipH="1">
                <a:off x="5028365" y="5856976"/>
                <a:ext cx="11439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Arrow Connector 1003"/>
              <p:cNvCxnSpPr/>
              <p:nvPr/>
            </p:nvCxnSpPr>
            <p:spPr>
              <a:xfrm flipH="1">
                <a:off x="3876898" y="6096158"/>
                <a:ext cx="11439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5" name="Text Box 80"/>
              <p:cNvSpPr txBox="1">
                <a:spLocks noChangeArrowheads="1"/>
              </p:cNvSpPr>
              <p:nvPr/>
            </p:nvSpPr>
            <p:spPr bwMode="auto">
              <a:xfrm>
                <a:off x="1338201" y="6263761"/>
                <a:ext cx="1289135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MPS ; R-P ; DRMP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TextBox 1005"/>
              <p:cNvSpPr txBox="1"/>
              <p:nvPr/>
            </p:nvSpPr>
            <p:spPr>
              <a:xfrm>
                <a:off x="5042765" y="5335341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11.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7" name="TextBox 1006"/>
              <p:cNvSpPr txBox="1"/>
              <p:nvPr/>
            </p:nvSpPr>
            <p:spPr>
              <a:xfrm>
                <a:off x="5018429" y="5606274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12.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8" name="Text Box 80"/>
              <p:cNvSpPr txBox="1">
                <a:spLocks noChangeArrowheads="1"/>
              </p:cNvSpPr>
              <p:nvPr/>
            </p:nvSpPr>
            <p:spPr bwMode="auto">
              <a:xfrm>
                <a:off x="4076088" y="5148415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9" name="Text Box 80"/>
              <p:cNvSpPr txBox="1">
                <a:spLocks noChangeArrowheads="1"/>
              </p:cNvSpPr>
              <p:nvPr/>
            </p:nvSpPr>
            <p:spPr bwMode="auto">
              <a:xfrm>
                <a:off x="6263311" y="5458800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0" name="Text Box 80"/>
              <p:cNvSpPr txBox="1">
                <a:spLocks noChangeArrowheads="1"/>
              </p:cNvSpPr>
              <p:nvPr/>
            </p:nvSpPr>
            <p:spPr bwMode="auto">
              <a:xfrm>
                <a:off x="4076085" y="5677585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1" name="TextBox 1010"/>
              <p:cNvSpPr txBox="1"/>
              <p:nvPr/>
            </p:nvSpPr>
            <p:spPr>
              <a:xfrm>
                <a:off x="3915645" y="5872978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13.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2" name="Text Box 80"/>
              <p:cNvSpPr txBox="1">
                <a:spLocks noChangeArrowheads="1"/>
              </p:cNvSpPr>
              <p:nvPr/>
            </p:nvSpPr>
            <p:spPr bwMode="auto">
              <a:xfrm>
                <a:off x="2941550" y="5933705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13" name="Straight Arrow Connector 1012"/>
              <p:cNvCxnSpPr/>
              <p:nvPr/>
            </p:nvCxnSpPr>
            <p:spPr>
              <a:xfrm>
                <a:off x="2743199" y="6619351"/>
                <a:ext cx="11537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4" name="TextBox 1013"/>
              <p:cNvSpPr txBox="1"/>
              <p:nvPr/>
            </p:nvSpPr>
            <p:spPr>
              <a:xfrm>
                <a:off x="2911431" y="6390922"/>
                <a:ext cx="6864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15.  AAA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5" name="TextBox 1014"/>
              <p:cNvSpPr txBox="1"/>
              <p:nvPr/>
            </p:nvSpPr>
            <p:spPr>
              <a:xfrm>
                <a:off x="1326085" y="6690157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16.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302262" y="8063753"/>
                <a:ext cx="8673176" cy="456298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19.  UPDATE, 200 OK (UPDATE)</a:t>
                </a: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302262" y="8624699"/>
                <a:ext cx="8673176" cy="322597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20.  Remaining SIP message exchanges: 180 RINGING, PRACK, 200 OK (PRACK), 200 OK, ACK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8" name="Left-Right Arrow 1017"/>
              <p:cNvSpPr/>
              <p:nvPr/>
            </p:nvSpPr>
            <p:spPr>
              <a:xfrm>
                <a:off x="474650" y="9061366"/>
                <a:ext cx="8500787" cy="455244"/>
              </a:xfrm>
              <a:prstGeom prst="leftRightArrow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Audio, Video Media Bearers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9" name="Rectangle 1018"/>
              <p:cNvSpPr/>
              <p:nvPr/>
            </p:nvSpPr>
            <p:spPr>
              <a:xfrm>
                <a:off x="302262" y="7653805"/>
                <a:ext cx="2560289" cy="3096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18.  Media Bearer Establishment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849644" y="4528250"/>
              <a:ext cx="1322806" cy="24622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33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7" name="Rectangular Callout 76"/>
            <p:cNvSpPr/>
            <p:nvPr/>
          </p:nvSpPr>
          <p:spPr>
            <a:xfrm rot="16200000">
              <a:off x="2248401" y="2597972"/>
              <a:ext cx="387489" cy="2078745"/>
            </a:xfrm>
            <a:prstGeom prst="wedgeRectCallout">
              <a:avLst>
                <a:gd name="adj1" fmla="val -35082"/>
                <a:gd name="adj2" fmla="val 123235"/>
              </a:avLst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4946" y="3430980"/>
              <a:ext cx="2130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Call identified as inter-network and sent to RPH-AS for signing  </a:t>
              </a:r>
              <a:endPara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Rectangular Callout 74"/>
            <p:cNvSpPr/>
            <p:nvPr/>
          </p:nvSpPr>
          <p:spPr>
            <a:xfrm rot="16200000">
              <a:off x="2529304" y="1057133"/>
              <a:ext cx="215633" cy="1921435"/>
            </a:xfrm>
            <a:prstGeom prst="wedgeRectCallout">
              <a:avLst>
                <a:gd name="adj1" fmla="val 106750"/>
                <a:gd name="adj2" fmla="val 6481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36033" y="1900739"/>
              <a:ext cx="25946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Includes RPH provisioned ets.x</a:t>
              </a:r>
              <a:endPara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733085" y="612258"/>
              <a:ext cx="753690" cy="2798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RPH-AS</a:t>
              </a:r>
              <a:endPara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036832" y="3774570"/>
              <a:ext cx="3073098" cy="9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061093" y="3487183"/>
              <a:ext cx="772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7.  INVITE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6" name="Text Box 80"/>
            <p:cNvSpPr txBox="1">
              <a:spLocks noChangeArrowheads="1"/>
            </p:cNvSpPr>
            <p:nvPr/>
          </p:nvSpPr>
          <p:spPr bwMode="auto">
            <a:xfrm>
              <a:off x="5764844" y="3470693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r>
                <a:rPr lang="en-US" altLang="x-none" sz="1000" b="1" kern="1200" noProof="0" smtClean="0">
                  <a:solidFill>
                    <a:srgbClr val="000000"/>
                  </a:solidFill>
                </a:rPr>
                <a:t>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026147" y="4193492"/>
              <a:ext cx="3075597" cy="3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165316" y="3936154"/>
              <a:ext cx="772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8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.  INVITE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0" name="Text Box 80"/>
            <p:cNvSpPr txBox="1">
              <a:spLocks noChangeArrowheads="1"/>
            </p:cNvSpPr>
            <p:nvPr/>
          </p:nvSpPr>
          <p:spPr bwMode="auto">
            <a:xfrm>
              <a:off x="5894524" y="3916594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r>
                <a:rPr lang="en-US" altLang="x-none" sz="1000" b="1" kern="1200" noProof="0" smtClean="0">
                  <a:solidFill>
                    <a:srgbClr val="000000"/>
                  </a:solidFill>
                </a:rPr>
                <a:t>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11544" y="3909125"/>
              <a:ext cx="1322806" cy="24622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33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40424" y="3333718"/>
              <a:ext cx="3308227" cy="93941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ular Callout 92"/>
            <p:cNvSpPr/>
            <p:nvPr/>
          </p:nvSpPr>
          <p:spPr>
            <a:xfrm rot="16200000">
              <a:off x="2597407" y="3789354"/>
              <a:ext cx="568037" cy="1990945"/>
            </a:xfrm>
            <a:prstGeom prst="wedgeRectCallout">
              <a:avLst>
                <a:gd name="adj1" fmla="val 102753"/>
                <a:gd name="adj2" fmla="val 263628"/>
              </a:avLst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52369" y="4505356"/>
              <a:ext cx="21303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RPH is signed using PASSPorT type “rph” and included in SIP Identity Header </a:t>
              </a:r>
              <a:endPara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62946" y="6027003"/>
            <a:ext cx="1746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/>
              <a:t>Note, call flow is clipped,</a:t>
            </a:r>
          </a:p>
          <a:p>
            <a:r>
              <a:rPr lang="en-US" sz="1200" smtClean="0"/>
              <a:t>But that portion not needed for this presentation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582724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6202"/>
            <a:ext cx="8229600" cy="467591"/>
          </a:xfrm>
        </p:spPr>
        <p:txBody>
          <a:bodyPr/>
          <a:lstStyle/>
          <a:p>
            <a:r>
              <a:rPr lang="en-US" dirty="0" smtClean="0"/>
              <a:t>Call Flow: IPNNI Termination (Voice &amp; Video)</a:t>
            </a:r>
            <a:endParaRPr lang="en-US" dirty="0"/>
          </a:p>
        </p:txBody>
      </p:sp>
      <p:sp>
        <p:nvSpPr>
          <p:cNvPr id="1021" name="TextBox 1020"/>
          <p:cNvSpPr txBox="1"/>
          <p:nvPr/>
        </p:nvSpPr>
        <p:spPr>
          <a:xfrm>
            <a:off x="2386674" y="10472931"/>
            <a:ext cx="4463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Prevent PPT from jumping to next slide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183705" y="461242"/>
            <a:ext cx="9048907" cy="9074738"/>
            <a:chOff x="183705" y="461242"/>
            <a:chExt cx="9048907" cy="907473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101744" y="979027"/>
              <a:ext cx="0" cy="8528729"/>
            </a:xfrm>
            <a:prstGeom prst="line">
              <a:avLst/>
            </a:prstGeom>
            <a:ln>
              <a:solidFill>
                <a:srgbClr val="033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8" name="Group 487"/>
            <p:cNvGrpSpPr/>
            <p:nvPr/>
          </p:nvGrpSpPr>
          <p:grpSpPr>
            <a:xfrm>
              <a:off x="183705" y="461242"/>
              <a:ext cx="9048907" cy="9074738"/>
              <a:chOff x="183705" y="608975"/>
              <a:chExt cx="9048907" cy="9074738"/>
            </a:xfrm>
          </p:grpSpPr>
          <p:cxnSp>
            <p:nvCxnSpPr>
              <p:cNvPr id="954" name="Straight Connector 953"/>
              <p:cNvCxnSpPr/>
              <p:nvPr/>
            </p:nvCxnSpPr>
            <p:spPr>
              <a:xfrm>
                <a:off x="8848725" y="1126760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1600200" y="1179793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457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2743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>
                <a:off x="3886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5029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6172200" y="1151569"/>
                <a:ext cx="0" cy="8503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7315200" y="1151569"/>
                <a:ext cx="0" cy="85039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" name="Rectangle 961"/>
              <p:cNvSpPr/>
              <p:nvPr/>
            </p:nvSpPr>
            <p:spPr>
              <a:xfrm>
                <a:off x="3409121" y="835736"/>
                <a:ext cx="896039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P-CSCF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4569239" y="835736"/>
                <a:ext cx="851765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HSS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5285478" y="608975"/>
                <a:ext cx="1663961" cy="50662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TAS / NS/EP NGN-PS AS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6939316" y="835736"/>
                <a:ext cx="753690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RPH-VS</a:t>
                </a:r>
                <a:endParaRPr lang="en-US" sz="14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183705" y="835736"/>
                <a:ext cx="581891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UE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347472" y="1283502"/>
                <a:ext cx="8627966" cy="286792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Prior Condition: Terminating UE registered</a:t>
                </a:r>
                <a:endParaRPr lang="en-US" sz="12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68" name="Straight Arrow Connector 967"/>
              <p:cNvCxnSpPr/>
              <p:nvPr/>
            </p:nvCxnSpPr>
            <p:spPr>
              <a:xfrm flipH="1" flipV="1">
                <a:off x="8101744" y="1824590"/>
                <a:ext cx="746981" cy="7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9" name="TextBox 968"/>
              <p:cNvSpPr txBox="1"/>
              <p:nvPr/>
            </p:nvSpPr>
            <p:spPr>
              <a:xfrm>
                <a:off x="8136074" y="1606123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974" name="Straight Arrow Connector 973"/>
              <p:cNvCxnSpPr/>
              <p:nvPr/>
            </p:nvCxnSpPr>
            <p:spPr>
              <a:xfrm flipH="1">
                <a:off x="2720566" y="5278084"/>
                <a:ext cx="11558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9" name="Rectangle 978"/>
              <p:cNvSpPr/>
              <p:nvPr/>
            </p:nvSpPr>
            <p:spPr>
              <a:xfrm>
                <a:off x="1099099" y="835736"/>
                <a:ext cx="988511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EPS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2382208" y="835736"/>
                <a:ext cx="753690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PCRF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4" name="Rectangle 983"/>
              <p:cNvSpPr/>
              <p:nvPr/>
            </p:nvSpPr>
            <p:spPr>
              <a:xfrm>
                <a:off x="8401049" y="778586"/>
                <a:ext cx="831563" cy="27986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Orig NW</a:t>
                </a:r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5" name="TextBox 984"/>
              <p:cNvSpPr txBox="1"/>
              <p:nvPr/>
            </p:nvSpPr>
            <p:spPr>
              <a:xfrm>
                <a:off x="3097043" y="5042825"/>
                <a:ext cx="6238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9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.  AAR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8" name="Rectangular Callout 987"/>
              <p:cNvSpPr/>
              <p:nvPr/>
            </p:nvSpPr>
            <p:spPr>
              <a:xfrm rot="5400000">
                <a:off x="1725136" y="5039598"/>
                <a:ext cx="452619" cy="2694135"/>
              </a:xfrm>
              <a:prstGeom prst="wedgeRectCallout">
                <a:avLst>
                  <a:gd name="adj1" fmla="val -157344"/>
                  <a:gd name="adj2" fmla="val -3110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1" name="TextBox 990"/>
              <p:cNvSpPr txBox="1"/>
              <p:nvPr/>
            </p:nvSpPr>
            <p:spPr>
              <a:xfrm>
                <a:off x="626871" y="6151310"/>
                <a:ext cx="2816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PCRF determines QoS-Information for audio and video based on MPS-ID,  Reservation-Priority and available ARPs for NS/EP</a:t>
                </a:r>
                <a:endParaRPr lang="en-US" sz="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302262" y="6884380"/>
                <a:ext cx="8673176" cy="302142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11.  PRACK, 200 OK (PRACK)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7" name="TextBox 996"/>
              <p:cNvSpPr txBox="1"/>
              <p:nvPr/>
            </p:nvSpPr>
            <p:spPr>
              <a:xfrm>
                <a:off x="7364850" y="2143906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8" name="TextBox 997"/>
              <p:cNvSpPr txBox="1"/>
              <p:nvPr/>
            </p:nvSpPr>
            <p:spPr>
              <a:xfrm>
                <a:off x="2987236" y="4045002"/>
                <a:ext cx="7729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7.  INVITE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000" name="Straight Arrow Connector 999"/>
              <p:cNvCxnSpPr/>
              <p:nvPr/>
            </p:nvCxnSpPr>
            <p:spPr>
              <a:xfrm flipV="1">
                <a:off x="3868748" y="6017514"/>
                <a:ext cx="4234489" cy="353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1" name="TextBox 1000"/>
              <p:cNvSpPr txBox="1"/>
              <p:nvPr/>
            </p:nvSpPr>
            <p:spPr>
              <a:xfrm>
                <a:off x="2686672" y="4586003"/>
                <a:ext cx="11192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5" name="Text Box 80"/>
              <p:cNvSpPr txBox="1">
                <a:spLocks noChangeArrowheads="1"/>
              </p:cNvSpPr>
              <p:nvPr/>
            </p:nvSpPr>
            <p:spPr bwMode="auto">
              <a:xfrm>
                <a:off x="1223848" y="5157308"/>
                <a:ext cx="1460657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MPS-ID ; R-P ; DRMP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TextBox 1005"/>
              <p:cNvSpPr txBox="1"/>
              <p:nvPr/>
            </p:nvSpPr>
            <p:spPr>
              <a:xfrm>
                <a:off x="6787811" y="5793276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11.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7" name="TextBox 1006"/>
              <p:cNvSpPr txBox="1"/>
              <p:nvPr/>
            </p:nvSpPr>
            <p:spPr>
              <a:xfrm>
                <a:off x="7358850" y="6348375"/>
                <a:ext cx="11897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12.  183 Progress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9" name="Text Box 80"/>
              <p:cNvSpPr txBox="1">
                <a:spLocks noChangeArrowheads="1"/>
              </p:cNvSpPr>
              <p:nvPr/>
            </p:nvSpPr>
            <p:spPr bwMode="auto">
              <a:xfrm>
                <a:off x="8205855" y="5885496"/>
                <a:ext cx="864339" cy="2462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defTabSz="941388">
                  <a:spcBef>
                    <a:spcPct val="25000"/>
                  </a:spcBef>
                  <a:buClr>
                    <a:srgbClr val="FF0000"/>
                  </a:buClr>
                  <a:buFont typeface="Wingdings 2" charset="2"/>
                  <a:buChar char="®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41388">
                  <a:spcBef>
                    <a:spcPct val="25000"/>
                  </a:spcBef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41388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F0000"/>
                  </a:buClr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413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x-none" sz="1000" b="1" kern="1200" noProof="0" dirty="0" smtClean="0">
                    <a:solidFill>
                      <a:srgbClr val="000000"/>
                    </a:solidFill>
                  </a:rPr>
                  <a:t>ets.x </a:t>
                </a:r>
                <a:r>
                  <a:rPr lang="en-US" altLang="x-none" sz="1000" b="1" kern="1200" noProof="0" smtClean="0">
                    <a:solidFill>
                      <a:srgbClr val="000000"/>
                    </a:solidFill>
                  </a:rPr>
                  <a:t>wps.y</a:t>
                </a:r>
                <a:endParaRPr kumimoji="0" lang="en-US" altLang="x-non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13" name="Straight Arrow Connector 1012"/>
              <p:cNvCxnSpPr/>
              <p:nvPr/>
            </p:nvCxnSpPr>
            <p:spPr>
              <a:xfrm>
                <a:off x="2743199" y="5647799"/>
                <a:ext cx="11537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4" name="TextBox 1013"/>
              <p:cNvSpPr txBox="1"/>
              <p:nvPr/>
            </p:nvSpPr>
            <p:spPr>
              <a:xfrm>
                <a:off x="3097175" y="5390796"/>
                <a:ext cx="6864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10.  AAA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302262" y="7878009"/>
                <a:ext cx="8673176" cy="456298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13.  UPDATE, 200 OK (UPDATE)</a:t>
                </a: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302262" y="8624699"/>
                <a:ext cx="8673176" cy="322597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14.  Remaining SIP message exchanges: 180 RINGING, PRACK, 200 OK (PRACK), 200 OK, ACK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8" name="Left-Right Arrow 1017"/>
              <p:cNvSpPr/>
              <p:nvPr/>
            </p:nvSpPr>
            <p:spPr>
              <a:xfrm>
                <a:off x="474650" y="9061366"/>
                <a:ext cx="8500787" cy="455244"/>
              </a:xfrm>
              <a:prstGeom prst="leftRightArrow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Audio, Video Media Bearers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9" name="Rectangle 1018"/>
              <p:cNvSpPr/>
              <p:nvPr/>
            </p:nvSpPr>
            <p:spPr>
              <a:xfrm>
                <a:off x="302262" y="7396621"/>
                <a:ext cx="2560289" cy="3096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12.  Media Bearer Establishment</a:t>
                </a:r>
                <a:endPara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7" name="Rectangular Callout 76"/>
            <p:cNvSpPr/>
            <p:nvPr/>
          </p:nvSpPr>
          <p:spPr>
            <a:xfrm rot="16200000">
              <a:off x="3451159" y="1566542"/>
              <a:ext cx="387489" cy="1848675"/>
            </a:xfrm>
            <a:prstGeom prst="wedgeRectCallout">
              <a:avLst>
                <a:gd name="adj1" fmla="val 70732"/>
                <a:gd name="adj2" fmla="val 238354"/>
              </a:avLst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36503" y="2290825"/>
              <a:ext cx="2130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Call sent to RPH-VS for verification </a:t>
              </a:r>
              <a:endPara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11317" y="612258"/>
              <a:ext cx="1095375" cy="2798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S-CSCF/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I-CSCF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7297749" y="2622424"/>
              <a:ext cx="784440" cy="9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299329" y="2408325"/>
              <a:ext cx="772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3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.  INVITE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6" name="Text Box 80"/>
            <p:cNvSpPr txBox="1">
              <a:spLocks noChangeArrowheads="1"/>
            </p:cNvSpPr>
            <p:nvPr/>
          </p:nvSpPr>
          <p:spPr bwMode="auto">
            <a:xfrm>
              <a:off x="6413768" y="1994213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r>
                <a:rPr lang="en-US" altLang="x-none" sz="1000" b="1" kern="1200" noProof="0" smtClean="0">
                  <a:solidFill>
                    <a:srgbClr val="000000"/>
                  </a:solidFill>
                </a:rPr>
                <a:t>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7316161" y="2193109"/>
              <a:ext cx="777788" cy="1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80"/>
            <p:cNvSpPr txBox="1">
              <a:spLocks noChangeArrowheads="1"/>
            </p:cNvSpPr>
            <p:nvPr/>
          </p:nvSpPr>
          <p:spPr bwMode="auto">
            <a:xfrm>
              <a:off x="6437464" y="3573683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r>
                <a:rPr lang="en-US" altLang="x-none" sz="1000" b="1" kern="1200" noProof="0" smtClean="0">
                  <a:solidFill>
                    <a:srgbClr val="000000"/>
                  </a:solidFill>
                </a:rPr>
                <a:t>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33752" y="1993983"/>
              <a:ext cx="1322806" cy="24622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33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26632" y="1907694"/>
              <a:ext cx="3584517" cy="900971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ular Callout 92"/>
            <p:cNvSpPr/>
            <p:nvPr/>
          </p:nvSpPr>
          <p:spPr>
            <a:xfrm rot="16200000">
              <a:off x="3011449" y="1598553"/>
              <a:ext cx="396810" cy="2695308"/>
            </a:xfrm>
            <a:prstGeom prst="wedgeRectCallout">
              <a:avLst>
                <a:gd name="adj1" fmla="val 69286"/>
                <a:gd name="adj2" fmla="val 151763"/>
              </a:avLst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862199" y="2744502"/>
              <a:ext cx="280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Validation </a:t>
              </a:r>
              <a:r>
                <a: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is </a:t>
              </a:r>
              <a:r>
                <a:rPr lang="en-US" sz="10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successful and Invite is </a:t>
              </a:r>
              <a:r>
                <a: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forwarded within terminating network with RPH</a:t>
              </a:r>
            </a:p>
          </p:txBody>
        </p:sp>
      </p:grpSp>
      <p:sp>
        <p:nvSpPr>
          <p:cNvPr id="95" name="Text Box 80"/>
          <p:cNvSpPr txBox="1">
            <a:spLocks noChangeArrowheads="1"/>
          </p:cNvSpPr>
          <p:nvPr/>
        </p:nvSpPr>
        <p:spPr bwMode="auto">
          <a:xfrm flipH="1">
            <a:off x="1356130" y="1536158"/>
            <a:ext cx="864339" cy="246221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41388">
              <a:spcBef>
                <a:spcPct val="25000"/>
              </a:spcBef>
              <a:buClr>
                <a:srgbClr val="FF0000"/>
              </a:buClr>
              <a:buFont typeface="Wingdings 2" charset="2"/>
              <a:buChar char="®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>
              <a:spcBef>
                <a:spcPct val="25000"/>
              </a:spcBef>
              <a:buClr>
                <a:srgbClr val="FF00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>
              <a:spcBef>
                <a:spcPct val="25000"/>
              </a:spcBef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000" b="1" kern="1200" noProof="0" dirty="0" smtClean="0">
                <a:solidFill>
                  <a:srgbClr val="000000"/>
                </a:solidFill>
              </a:rPr>
              <a:t>ets.x </a:t>
            </a:r>
            <a:r>
              <a:rPr lang="en-US" altLang="x-none" sz="1000" b="1" kern="1200" noProof="0" smtClean="0">
                <a:solidFill>
                  <a:srgbClr val="000000"/>
                </a:solidFill>
              </a:rPr>
              <a:t>wps.y</a:t>
            </a:r>
            <a:endParaRPr kumimoji="0" lang="en-US" altLang="x-none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2282092" y="1537400"/>
            <a:ext cx="1322806" cy="246221"/>
          </a:xfrm>
          <a:prstGeom prst="rect">
            <a:avLst/>
          </a:prstGeom>
          <a:solidFill>
            <a:srgbClr val="FFC000"/>
          </a:solidFill>
          <a:ln w="19050">
            <a:solidFill>
              <a:srgbClr val="FF33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[rph:"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auth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 Box 80"/>
          <p:cNvSpPr txBox="1">
            <a:spLocks noChangeArrowheads="1"/>
          </p:cNvSpPr>
          <p:nvPr/>
        </p:nvSpPr>
        <p:spPr bwMode="auto">
          <a:xfrm flipH="1">
            <a:off x="2174498" y="2408325"/>
            <a:ext cx="864339" cy="246221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41388">
              <a:spcBef>
                <a:spcPct val="25000"/>
              </a:spcBef>
              <a:buClr>
                <a:srgbClr val="FF0000"/>
              </a:buClr>
              <a:buFont typeface="Wingdings 2" charset="2"/>
              <a:buChar char="®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>
              <a:spcBef>
                <a:spcPct val="25000"/>
              </a:spcBef>
              <a:buClr>
                <a:srgbClr val="FF00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>
              <a:spcBef>
                <a:spcPct val="25000"/>
              </a:spcBef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000" b="1" kern="1200" noProof="0" dirty="0" smtClean="0">
                <a:solidFill>
                  <a:srgbClr val="000000"/>
                </a:solidFill>
              </a:rPr>
              <a:t>ets.x </a:t>
            </a:r>
            <a:r>
              <a:rPr lang="en-US" altLang="x-none" sz="1000" b="1" kern="1200" noProof="0" smtClean="0">
                <a:solidFill>
                  <a:srgbClr val="000000"/>
                </a:solidFill>
              </a:rPr>
              <a:t>wps.y</a:t>
            </a:r>
            <a:endParaRPr kumimoji="0" lang="en-US" altLang="x-none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313080" y="3860448"/>
            <a:ext cx="4214781" cy="2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314573" y="3165176"/>
            <a:ext cx="3067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flipH="1">
            <a:off x="1327187" y="291895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.  LOC_QUERY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1314573" y="3471863"/>
            <a:ext cx="3067992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flipH="1">
            <a:off x="1350995" y="3242811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.  LOC_QUERY RESP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1339251" y="3603728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.  INVITE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500672" y="4200525"/>
            <a:ext cx="3437143" cy="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5553056" y="4667249"/>
            <a:ext cx="3437143" cy="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543439" y="6479530"/>
            <a:ext cx="769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80"/>
          <p:cNvSpPr txBox="1">
            <a:spLocks noChangeArrowheads="1"/>
          </p:cNvSpPr>
          <p:nvPr/>
        </p:nvSpPr>
        <p:spPr bwMode="auto">
          <a:xfrm flipH="1">
            <a:off x="27404" y="6189835"/>
            <a:ext cx="864339" cy="246221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41388">
              <a:spcBef>
                <a:spcPct val="25000"/>
              </a:spcBef>
              <a:buClr>
                <a:srgbClr val="FF0000"/>
              </a:buClr>
              <a:buFont typeface="Wingdings 2" charset="2"/>
              <a:buChar char="®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>
              <a:spcBef>
                <a:spcPct val="25000"/>
              </a:spcBef>
              <a:buClr>
                <a:srgbClr val="FF0000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>
              <a:spcBef>
                <a:spcPct val="25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>
              <a:spcBef>
                <a:spcPct val="25000"/>
              </a:spcBef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000" b="1" kern="1200" noProof="0" dirty="0" smtClean="0">
                <a:solidFill>
                  <a:srgbClr val="000000"/>
                </a:solidFill>
              </a:rPr>
              <a:t>ets.x </a:t>
            </a:r>
            <a:r>
              <a:rPr lang="en-US" altLang="x-none" sz="1000" b="1" kern="1200" noProof="0" smtClean="0">
                <a:solidFill>
                  <a:srgbClr val="000000"/>
                </a:solidFill>
              </a:rPr>
              <a:t>wps.y</a:t>
            </a:r>
            <a:endParaRPr kumimoji="0" lang="en-US" altLang="x-none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7534" y="6027003"/>
            <a:ext cx="1746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/>
              <a:t>Note, call flow is clipped,</a:t>
            </a:r>
          </a:p>
          <a:p>
            <a:r>
              <a:rPr lang="en-US" sz="1200" smtClean="0"/>
              <a:t>But that portion not needed for this presentation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54791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52425" y="2540000"/>
            <a:ext cx="8258175" cy="31369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82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Vencore Labs Theme Slides">
  <a:themeElements>
    <a:clrScheme name="Vencore Palette">
      <a:dk1>
        <a:srgbClr val="000000"/>
      </a:dk1>
      <a:lt1>
        <a:srgbClr val="FFFFFF"/>
      </a:lt1>
      <a:dk2>
        <a:srgbClr val="0A5A6F"/>
      </a:dk2>
      <a:lt2>
        <a:srgbClr val="DDDDDD"/>
      </a:lt2>
      <a:accent1>
        <a:srgbClr val="002F5A"/>
      </a:accent1>
      <a:accent2>
        <a:srgbClr val="0A5A6F"/>
      </a:accent2>
      <a:accent3>
        <a:srgbClr val="007558"/>
      </a:accent3>
      <a:accent4>
        <a:srgbClr val="4F0053"/>
      </a:accent4>
      <a:accent5>
        <a:srgbClr val="FF8533"/>
      </a:accent5>
      <a:accent6>
        <a:srgbClr val="AA2121"/>
      </a:accent6>
      <a:hlink>
        <a:srgbClr val="0F3C69"/>
      </a:hlink>
      <a:folHlink>
        <a:srgbClr val="148C6E"/>
      </a:folHlink>
    </a:clrScheme>
    <a:fontScheme name="Vencor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6D9B592034D42B6279E19D1583203" ma:contentTypeVersion="1" ma:contentTypeDescription="Create a new document." ma:contentTypeScope="" ma:versionID="1d5f7c7087276e281b696e65b97b05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8136EA-896C-4102-A0AE-6BBDA0B38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9B5DC-AAC9-4B81-B570-3B212C3BD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4733970-14BF-4074-8DE9-682A8BE0CA25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25425</TotalTime>
  <Words>709</Words>
  <Application>Microsoft Office PowerPoint</Application>
  <PresentationFormat>On-screen Show (4:3)</PresentationFormat>
  <Paragraphs>166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Avenir Roman</vt:lpstr>
      <vt:lpstr>Calibri</vt:lpstr>
      <vt:lpstr>Helvetica</vt:lpstr>
      <vt:lpstr>Helvetica Light</vt:lpstr>
      <vt:lpstr>Vencore Labs Theme Slides</vt:lpstr>
      <vt:lpstr>Reference Architecture and Call Flow Example for SIP RPH Signing</vt:lpstr>
      <vt:lpstr>Overview</vt:lpstr>
      <vt:lpstr>Background: SHAKEN Reference Model [ATIS-1000074] Telephone Number Signing</vt:lpstr>
      <vt:lpstr>Proposed Reference Model for RPH Signing</vt:lpstr>
      <vt:lpstr>Call Flow: IPNNI Origination (Voice &amp; Video)</vt:lpstr>
      <vt:lpstr>Call Flow: IPNNI Termination (Voice &amp; Video)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 Standards Breakout</dc:title>
  <dc:creator>Singh, Ray P</dc:creator>
  <cp:lastModifiedBy>singh</cp:lastModifiedBy>
  <cp:revision>805</cp:revision>
  <cp:lastPrinted>2018-07-18T14:15:00Z</cp:lastPrinted>
  <dcterms:modified xsi:type="dcterms:W3CDTF">2018-08-07T04:04:34Z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164f8555-383c-4f09-9e16-8cd3dc611e7f</vt:lpwstr>
  </property>
  <property fmtid="{D5CDD505-2E9C-101B-9397-08002B2CF9AE}" pid="3" name="ContentTypeId">
    <vt:lpwstr>0x010100D0C6D9B592034D42B6279E19D1583203</vt:lpwstr>
  </property>
  <property fmtid="{D5CDD505-2E9C-101B-9397-08002B2CF9AE}" pid="4" name="_dlc_DocIdUrl">
    <vt:lpwstr>https://expsites.thesiorg.com/teams/Corp-Comms/_layouts/DocIdRedir.aspx?ID=JZPE5ZVKSS4Q-15-1352JZPE5ZVKSS4Q-15-1352</vt:lpwstr>
  </property>
  <property fmtid="{D5CDD505-2E9C-101B-9397-08002B2CF9AE}" pid="5" name="_dlc_DocId">
    <vt:lpwstr>JZPE5ZVKSS4Q-15-1352</vt:lpwstr>
  </property>
</Properties>
</file>