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85" r:id="rId5"/>
  </p:sldMasterIdLst>
  <p:notesMasterIdLst>
    <p:notesMasterId r:id="rId11"/>
  </p:notesMasterIdLst>
  <p:handoutMasterIdLst>
    <p:handoutMasterId r:id="rId12"/>
  </p:handoutMasterIdLst>
  <p:sldIdLst>
    <p:sldId id="285" r:id="rId6"/>
    <p:sldId id="309" r:id="rId7"/>
    <p:sldId id="310" r:id="rId8"/>
    <p:sldId id="311" r:id="rId9"/>
    <p:sldId id="274" r:id="rId10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063"/>
    <a:srgbClr val="FFCCFF"/>
    <a:srgbClr val="FFD9FF"/>
    <a:srgbClr val="CCFFCC"/>
    <a:srgbClr val="098899"/>
    <a:srgbClr val="D20000"/>
    <a:srgbClr val="E2EEE6"/>
    <a:srgbClr val="000000"/>
    <a:srgbClr val="B70071"/>
    <a:srgbClr val="4EB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007" autoAdjust="0"/>
  </p:normalViewPr>
  <p:slideViewPr>
    <p:cSldViewPr snapToGrid="0">
      <p:cViewPr varScale="1">
        <p:scale>
          <a:sx n="151" d="100"/>
          <a:sy n="151" d="100"/>
        </p:scale>
        <p:origin x="456" y="1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8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4B329FC-2B88-4FB4-AD1C-E601DC369F2D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D4BFB05-5DD8-4DC2-AABD-0B4CDEC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60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533B3D0-8CEF-46B1-B624-F6B4EF398FEF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94BADE0-BC5F-456F-A7A9-A0DBF6C0E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5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ADE0-BC5F-456F-A7A9-A0DBF6C0E4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2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2857848" y="2068946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212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2" y="514351"/>
            <a:ext cx="4109461" cy="47982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00" b="1" kern="1200" smtClean="0">
                <a:solidFill>
                  <a:srgbClr val="32313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2" y="994171"/>
            <a:ext cx="4109461" cy="370252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31" y="514351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8831" y="994171"/>
            <a:ext cx="4041775" cy="370252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0E5D4F4-351F-4E17-9674-541502272CDF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5890183-069F-416C-ACAC-C89165F7B0EC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02F2ACA7-6E37-479F-951A-0D0539717A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7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8" name="Rectangle 57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5D82C0-3ADC-4472-B424-1CF61B350972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7AD726-0D0D-4665-B919-F4EDC8BA696D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BF86EFCD-180E-4C6C-A398-A0C4C0931D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04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BCB6CA-5BD3-4007-9041-D6511E45B98A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9306450-31B8-4393-89B1-C9AFB7D81209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309C6B75-4595-4264-9F26-8A0ABAED5C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0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F02C87"/>
              </a:gs>
              <a:gs pos="84000">
                <a:srgbClr val="8B00B6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524576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1098550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E77771-2FEC-48F9-856C-941E93211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6368" y="1890574"/>
            <a:ext cx="5099513" cy="20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3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505075" y="2320132"/>
            <a:ext cx="4135437" cy="1169986"/>
            <a:chOff x="2505075" y="1986757"/>
            <a:chExt cx="4135437" cy="1169986"/>
          </a:xfrm>
        </p:grpSpPr>
        <p:sp>
          <p:nvSpPr>
            <p:cNvPr id="7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37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9727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rgbClr val="4A4A4A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5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0" name="Group 79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81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01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rgbClr val="4A4A4A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5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0" name="Group 79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81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7418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rgbClr val="4A4A4A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5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0" name="Group 79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81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4868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153110" y="333955"/>
            <a:ext cx="4837779" cy="102571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2505075" y="2320132"/>
            <a:ext cx="4135437" cy="1169986"/>
            <a:chOff x="2505075" y="1986757"/>
            <a:chExt cx="4135437" cy="1169986"/>
          </a:xfrm>
        </p:grpSpPr>
        <p:sp>
          <p:nvSpPr>
            <p:cNvPr id="52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7" name="Group 76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78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7606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153110" y="333955"/>
            <a:ext cx="4837779" cy="102571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36" name="Group 135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137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2" name="Group 161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163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187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4909826" y="2084576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6" name="Title 1"/>
          <p:cNvSpPr>
            <a:spLocks noGrp="1"/>
          </p:cNvSpPr>
          <p:nvPr>
            <p:ph type="ctrTitle" hasCustomPrompt="1"/>
          </p:nvPr>
        </p:nvSpPr>
        <p:spPr>
          <a:xfrm>
            <a:off x="226508" y="3368189"/>
            <a:ext cx="6376008" cy="644989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7" name="Subtitle 2"/>
          <p:cNvSpPr>
            <a:spLocks noGrp="1"/>
          </p:cNvSpPr>
          <p:nvPr>
            <p:ph type="subTitle" idx="1"/>
          </p:nvPr>
        </p:nvSpPr>
        <p:spPr>
          <a:xfrm>
            <a:off x="226508" y="4031739"/>
            <a:ext cx="6376008" cy="228600"/>
          </a:xfrm>
        </p:spPr>
        <p:txBody>
          <a:bodyPr anchor="ctr">
            <a:noAutofit/>
          </a:bodyPr>
          <a:lstStyle>
            <a:lvl1pPr marL="0" indent="0" algn="l">
              <a:buNone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26508" y="4340161"/>
            <a:ext cx="4252768" cy="32612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26508" y="4666283"/>
            <a:ext cx="4252768" cy="272659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aseline="0">
                <a:solidFill>
                  <a:srgbClr val="000000"/>
                </a:solidFill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873218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24" userDrawn="1">
          <p15:clr>
            <a:srgbClr val="FBAE40"/>
          </p15:clr>
        </p15:guide>
        <p15:guide id="2" pos="14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204788"/>
            <a:ext cx="3008313" cy="871538"/>
          </a:xfrm>
        </p:spPr>
        <p:txBody>
          <a:bodyPr anchor="b">
            <a:normAutofit/>
          </a:bodyPr>
          <a:lstStyle>
            <a:lvl1pPr algn="l">
              <a:defRPr sz="1600" b="1">
                <a:solidFill>
                  <a:srgbClr val="2E2E2E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E4A78E5-3F11-4A25-9818-5DBD1CBAB20D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C8C55A8-FF28-426A-B8DD-94BE4DB1AA0D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8525107B-14FA-4D47-9A61-5D2680C306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03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600451"/>
            <a:ext cx="5486400" cy="425054"/>
          </a:xfrm>
        </p:spPr>
        <p:txBody>
          <a:bodyPr anchor="b">
            <a:normAutofit/>
          </a:bodyPr>
          <a:lstStyle>
            <a:lvl1pPr algn="l">
              <a:defRPr sz="1600" b="1">
                <a:solidFill>
                  <a:srgbClr val="2E2E2E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FC4A455-0F28-4D09-8346-A5F527550A7E}"/>
              </a:ext>
            </a:extLst>
          </p:cNvPr>
          <p:cNvSpPr txBox="1"/>
          <p:nvPr userDrawn="1"/>
        </p:nvSpPr>
        <p:spPr>
          <a:xfrm>
            <a:off x="384047" y="488703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8DE324-5910-4929-924F-71F2E5768C18}"/>
              </a:ext>
            </a:extLst>
          </p:cNvPr>
          <p:cNvSpPr txBox="1"/>
          <p:nvPr userDrawn="1"/>
        </p:nvSpPr>
        <p:spPr>
          <a:xfrm>
            <a:off x="2565534" y="488703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D116634F-0149-4AD7-935B-67A99F8045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9419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14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3" y="731520"/>
            <a:ext cx="8229600" cy="3638076"/>
          </a:xfrm>
        </p:spPr>
        <p:txBody>
          <a:bodyPr vert="eaVert"/>
          <a:lstStyle>
            <a:lvl1pPr>
              <a:buClr>
                <a:schemeClr val="tx1"/>
              </a:buClr>
              <a:defRPr sz="160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10AF01-DEF4-4284-9416-99BCE2B5FE0D}"/>
              </a:ext>
            </a:extLst>
          </p:cNvPr>
          <p:cNvSpPr txBox="1"/>
          <p:nvPr userDrawn="1"/>
        </p:nvSpPr>
        <p:spPr>
          <a:xfrm>
            <a:off x="384047" y="4880594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EDDAD-FFA6-4CB7-9CF5-718CB539C392}"/>
              </a:ext>
            </a:extLst>
          </p:cNvPr>
          <p:cNvSpPr txBox="1"/>
          <p:nvPr userDrawn="1"/>
        </p:nvSpPr>
        <p:spPr>
          <a:xfrm>
            <a:off x="2565534" y="4880594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C6B2C890-8A1C-44F1-88DD-DFB31F0960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7754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5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05980"/>
            <a:ext cx="2057400" cy="4388644"/>
          </a:xfrm>
        </p:spPr>
        <p:txBody>
          <a:bodyPr vert="eaVert">
            <a:noAutofit/>
          </a:bodyPr>
          <a:lstStyle>
            <a:lvl1pPr>
              <a:defRPr sz="2000">
                <a:solidFill>
                  <a:srgbClr val="2E2E2E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5735782" cy="4388644"/>
          </a:xfrm>
        </p:spPr>
        <p:txBody>
          <a:bodyPr vert="eaVert"/>
          <a:lstStyle>
            <a:lvl1pPr>
              <a:buClr>
                <a:schemeClr val="tx1"/>
              </a:buClr>
              <a:defRPr sz="160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4335117" y="2287643"/>
            <a:ext cx="4398067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4731299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 userDrawn="1"/>
        </p:nvSpPr>
        <p:spPr>
          <a:xfrm>
            <a:off x="384047" y="4835519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16DAB87-30AC-4BC6-B64C-A7EEC5F0B3BF}"/>
              </a:ext>
            </a:extLst>
          </p:cNvPr>
          <p:cNvSpPr txBox="1"/>
          <p:nvPr userDrawn="1"/>
        </p:nvSpPr>
        <p:spPr>
          <a:xfrm>
            <a:off x="2565534" y="4835519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E838A625-5765-41B8-8CD2-22BDFB8CDF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42679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99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717735"/>
            <a:ext cx="8229600" cy="3978956"/>
          </a:xfrm>
        </p:spPr>
        <p:txBody>
          <a:bodyPr>
            <a:normAutofit/>
          </a:bodyPr>
          <a:lstStyle>
            <a:lvl1pPr marL="173831" indent="-173831">
              <a:buClr>
                <a:schemeClr val="bg1"/>
              </a:buCl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5060" indent="-219075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173831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32272" indent="-172641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26356" indent="-165497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F8798A-E997-45E8-923E-A1AB51B31F8D}"/>
              </a:ext>
            </a:extLst>
          </p:cNvPr>
          <p:cNvSpPr txBox="1"/>
          <p:nvPr userDrawn="1"/>
        </p:nvSpPr>
        <p:spPr>
          <a:xfrm>
            <a:off x="384047" y="4880592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4C827E1-C7C5-443A-BADB-ED378338CDF3}"/>
              </a:ext>
            </a:extLst>
          </p:cNvPr>
          <p:cNvSpPr txBox="1"/>
          <p:nvPr userDrawn="1"/>
        </p:nvSpPr>
        <p:spPr>
          <a:xfrm>
            <a:off x="2565534" y="4880592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0CED515D-BA0F-458A-AE03-0CDB8DD83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7752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81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0398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6499"/>
            <a:ext cx="9144000" cy="3570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3886200"/>
            <a:ext cx="6376008" cy="457200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4324350"/>
            <a:ext cx="5865341" cy="228600"/>
          </a:xfrm>
        </p:spPr>
        <p:txBody>
          <a:bodyPr anchor="ctr"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52671"/>
            <a:ext cx="1143000" cy="23368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357832" y="438150"/>
            <a:ext cx="4252768" cy="457200"/>
          </a:xfrm>
        </p:spPr>
        <p:txBody>
          <a:bodyPr anchor="ctr">
            <a:noAutofit/>
          </a:bodyPr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357832" y="819150"/>
            <a:ext cx="4252768" cy="228600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baseline="0">
                <a:solidFill>
                  <a:schemeClr val="bg1"/>
                </a:solidFill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7458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Group 224"/>
          <p:cNvGrpSpPr/>
          <p:nvPr userDrawn="1"/>
        </p:nvGrpSpPr>
        <p:grpSpPr>
          <a:xfrm>
            <a:off x="4909826" y="2082007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" name="Title 1"/>
          <p:cNvSpPr>
            <a:spLocks noGrp="1"/>
          </p:cNvSpPr>
          <p:nvPr>
            <p:ph type="ctrTitle" hasCustomPrompt="1"/>
          </p:nvPr>
        </p:nvSpPr>
        <p:spPr>
          <a:xfrm>
            <a:off x="226508" y="3368189"/>
            <a:ext cx="6376008" cy="644989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2" name="Subtitle 2"/>
          <p:cNvSpPr>
            <a:spLocks noGrp="1"/>
          </p:cNvSpPr>
          <p:nvPr>
            <p:ph type="subTitle" idx="1"/>
          </p:nvPr>
        </p:nvSpPr>
        <p:spPr>
          <a:xfrm>
            <a:off x="226508" y="4031739"/>
            <a:ext cx="6376008" cy="228600"/>
          </a:xfrm>
        </p:spPr>
        <p:txBody>
          <a:bodyPr anchor="ctr"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26508" y="4340161"/>
            <a:ext cx="4252768" cy="32612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4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26508" y="4666283"/>
            <a:ext cx="4252768" cy="272659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6781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Group 224"/>
          <p:cNvGrpSpPr/>
          <p:nvPr userDrawn="1"/>
        </p:nvGrpSpPr>
        <p:grpSpPr>
          <a:xfrm>
            <a:off x="2850033" y="2082007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890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32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CB968CD-FD9A-419E-A83D-2597E2EFFE3E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13B03D-4355-438C-9B85-B0C8513390C0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2AB220D7-4DE2-4994-AB4B-93AE840BD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2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32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81000" y="733424"/>
            <a:ext cx="8229600" cy="38478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sz="120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sz="105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sz="90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sz="90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40FFBB-0BFD-4150-AAC1-5A13AE70EE43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F6BF12-C241-41AD-8F96-318A61BEF943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03AF4D1D-1560-4339-B276-0A239B59C7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81000" y="734341"/>
            <a:ext cx="8229600" cy="38478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 lang="en-US" smtClean="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defRPr lang="en-US" smtClean="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 lang="en-US" smtClean="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 lang="en-US">
                <a:solidFill>
                  <a:srgbClr val="000000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8CAA65B-3817-482C-98FF-5FFD5F20C30A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2E12E06-E9D2-4CA0-9E0E-73439C718C6D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23EEEE-C475-490F-B103-1CEF977877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8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3" y="731520"/>
            <a:ext cx="4038600" cy="396517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731520"/>
            <a:ext cx="4038600" cy="396517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D0A84E-C7A1-4DD2-829B-B510F38AC88A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2A6E6A-50AA-473A-88ED-C6408A80CFFE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D60DE1F-7990-46B3-9077-9AF406BB85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4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81003" y="731520"/>
            <a:ext cx="8236524" cy="183157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/>
          </p:nvPr>
        </p:nvSpPr>
        <p:spPr>
          <a:xfrm>
            <a:off x="381149" y="2902246"/>
            <a:ext cx="8236379" cy="179444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D78DAD-9917-402B-B7B1-E179FC36F7BC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D9DC656-5B3F-4C99-96F5-65A0B64AB4E4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782DEF93-1C93-4DAD-8E75-11292BCE4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2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621"/>
            <a:ext cx="82296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41220"/>
            <a:ext cx="8229600" cy="3853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9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0" r:id="rId2"/>
    <p:sldLayoutId id="2147483686" r:id="rId3"/>
    <p:sldLayoutId id="2147483723" r:id="rId4"/>
    <p:sldLayoutId id="2147483726" r:id="rId5"/>
    <p:sldLayoutId id="2147483711" r:id="rId6"/>
    <p:sldLayoutId id="2147483702" r:id="rId7"/>
    <p:sldLayoutId id="2147483690" r:id="rId8"/>
    <p:sldLayoutId id="2147483691" r:id="rId9"/>
    <p:sldLayoutId id="2147483714" r:id="rId10"/>
    <p:sldLayoutId id="2147483693" r:id="rId11"/>
    <p:sldLayoutId id="2147483727" r:id="rId12"/>
    <p:sldLayoutId id="2147483710" r:id="rId13"/>
    <p:sldLayoutId id="2147483707" r:id="rId14"/>
    <p:sldLayoutId id="2147483721" r:id="rId15"/>
    <p:sldLayoutId id="2147483728" r:id="rId16"/>
    <p:sldLayoutId id="2147483729" r:id="rId17"/>
    <p:sldLayoutId id="2147483708" r:id="rId18"/>
    <p:sldLayoutId id="2147483722" r:id="rId19"/>
    <p:sldLayoutId id="2147483716" r:id="rId20"/>
    <p:sldLayoutId id="2147483717" r:id="rId21"/>
    <p:sldLayoutId id="2147483699" r:id="rId22"/>
    <p:sldLayoutId id="2147483719" r:id="rId23"/>
    <p:sldLayoutId id="2147483701" r:id="rId24"/>
    <p:sldLayoutId id="2147483724" r:id="rId25"/>
    <p:sldLayoutId id="2147483730" r:id="rId26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000" b="1" kern="1200">
          <a:solidFill>
            <a:srgbClr val="2E2E2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asveren-dispatch-http-overload-control-00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dirty="0"/>
              <a:t>Proposal for Change/Improvements in STIR/SHAKEN Technical Report on SHAKEN APIs for a Centralized Signing and Signature Validation Server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3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19D3E8-F960-4B96-B0A9-3D8B0F13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622251"/>
            <a:ext cx="8229603" cy="4171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iat</a:t>
            </a:r>
            <a:r>
              <a:rPr lang="en-US" dirty="0"/>
              <a:t>” is “issued at” Claim</a:t>
            </a:r>
          </a:p>
          <a:p>
            <a:pPr lvl="1"/>
            <a:r>
              <a:rPr lang="en-US" dirty="0"/>
              <a:t>It pertains to </a:t>
            </a:r>
            <a:r>
              <a:rPr lang="en-US" dirty="0" err="1"/>
              <a:t>PASSPorT</a:t>
            </a:r>
            <a:r>
              <a:rPr lang="en-US" dirty="0"/>
              <a:t> token, i.e. it needs to contain the time when it is constructed</a:t>
            </a:r>
          </a:p>
          <a:p>
            <a:r>
              <a:rPr lang="en-US" dirty="0"/>
              <a:t>RFC7519 JSON Web Token (JWT )</a:t>
            </a:r>
          </a:p>
          <a:p>
            <a:pPr lvl="1"/>
            <a:r>
              <a:rPr lang="en-US" dirty="0"/>
              <a:t>Arguably the “most authoritative” specification regarding “</a:t>
            </a:r>
            <a:r>
              <a:rPr lang="en-US" dirty="0" err="1"/>
              <a:t>iat</a:t>
            </a:r>
            <a:r>
              <a:rPr lang="en-US" dirty="0"/>
              <a:t>” content</a:t>
            </a:r>
          </a:p>
          <a:p>
            <a:pPr lvl="1"/>
            <a:r>
              <a:rPr lang="en-US" dirty="0"/>
              <a:t>4.1.6.  "iat" (Issued At) Claim </a:t>
            </a:r>
          </a:p>
          <a:p>
            <a:pPr marL="342900" lvl="1" indent="0">
              <a:buNone/>
            </a:pPr>
            <a:r>
              <a:rPr lang="en-US" dirty="0"/>
              <a:t>	The "iat" (issued at) claim identifies the time at which the JWT was issued.  This claim can be used to determine the 	age of the JWT.  Its value MUST be a number containing a NumericDate value.  Use of this claim is OPTIONAL.</a:t>
            </a:r>
          </a:p>
          <a:p>
            <a:pPr lvl="1"/>
            <a:r>
              <a:rPr lang="en-US" dirty="0"/>
              <a:t>This text clearly states that “iat” should be populated with the generation time of JWS.</a:t>
            </a:r>
          </a:p>
          <a:p>
            <a:r>
              <a:rPr lang="en-US" dirty="0"/>
              <a:t>6.1	Datatype: </a:t>
            </a:r>
            <a:r>
              <a:rPr lang="en-US" dirty="0" err="1"/>
              <a:t>signingRequest</a:t>
            </a:r>
            <a:endParaRPr lang="en-US" dirty="0"/>
          </a:p>
          <a:p>
            <a:pPr lvl="1"/>
            <a:r>
              <a:rPr lang="en-US" dirty="0"/>
              <a:t>“Issued At Claim”:  Should be set to the date and time of issuance of the PASSporT Token. </a:t>
            </a:r>
          </a:p>
          <a:p>
            <a:pPr lvl="1"/>
            <a:r>
              <a:rPr lang="en-US" dirty="0"/>
              <a:t>This is how it should to be populated.</a:t>
            </a:r>
          </a:p>
          <a:p>
            <a:pPr lvl="1"/>
            <a:endParaRPr lang="en-US" dirty="0"/>
          </a:p>
          <a:p>
            <a:r>
              <a:rPr lang="en-US" dirty="0"/>
              <a:t>8.1.1 Functional Behavior</a:t>
            </a:r>
          </a:p>
          <a:p>
            <a:pPr lvl="1"/>
            <a:r>
              <a:rPr lang="en-US" dirty="0"/>
              <a:t>The “iat” parameter is populated using the “Date” header field in the SIP Invite.   If there is no “Date” header field in the SIP Invite, a Date header field is added to the SIP INVITE.</a:t>
            </a:r>
          </a:p>
          <a:p>
            <a:pPr lvl="1"/>
            <a:r>
              <a:rPr lang="en-US" dirty="0"/>
              <a:t>Contradicts RFC7519 and 6.1</a:t>
            </a:r>
          </a:p>
          <a:p>
            <a:pPr lvl="1"/>
            <a:endParaRPr lang="en-US" dirty="0"/>
          </a:p>
          <a:p>
            <a:r>
              <a:rPr lang="en-US" dirty="0"/>
              <a:t>RFC8244/8225 also needs to be modified regarding content of “</a:t>
            </a:r>
            <a:r>
              <a:rPr lang="en-US" dirty="0" err="1"/>
              <a:t>iat</a:t>
            </a:r>
            <a:r>
              <a:rPr lang="en-US" dirty="0"/>
              <a:t>”</a:t>
            </a:r>
          </a:p>
          <a:p>
            <a:r>
              <a:rPr lang="en-US" dirty="0"/>
              <a:t>Start of session (which Date header is based on) and </a:t>
            </a:r>
            <a:r>
              <a:rPr lang="en-US" dirty="0" err="1"/>
              <a:t>PASSPorT</a:t>
            </a:r>
            <a:r>
              <a:rPr lang="en-US" dirty="0"/>
              <a:t> generation are temporarily not necessarily close 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PASSPorT</a:t>
            </a:r>
            <a:r>
              <a:rPr lang="en-US" dirty="0"/>
              <a:t> generated just before session is routed to a partner network after announcement/digit collection.</a:t>
            </a:r>
          </a:p>
          <a:p>
            <a:pPr lvl="1"/>
            <a:r>
              <a:rPr lang="en-US" dirty="0"/>
              <a:t>This could introduce a non-negligible artificial drift and cause freshness check issues during validation.</a:t>
            </a:r>
          </a:p>
          <a:p>
            <a:pPr lvl="1"/>
            <a:r>
              <a:rPr lang="en-US" dirty="0"/>
              <a:t>A new JWS claim should be used if Date needs to be validated as well.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6ED6902-4CB2-49CB-A7E2-E14C1A02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iat</a:t>
            </a:r>
            <a:r>
              <a:rPr lang="en-GB" dirty="0"/>
              <a:t>” Content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7AD100-CD55-4100-8746-5CCE20441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42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19D3E8-F960-4B96-B0A9-3D8B0F13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622251"/>
            <a:ext cx="8229603" cy="4171999"/>
          </a:xfrm>
        </p:spPr>
        <p:txBody>
          <a:bodyPr>
            <a:normAutofit/>
          </a:bodyPr>
          <a:lstStyle/>
          <a:p>
            <a:r>
              <a:rPr lang="en-US" dirty="0"/>
              <a:t>A signing/verification request associated with a real time session setup procedure needs to complete in a given time frame. </a:t>
            </a:r>
          </a:p>
          <a:p>
            <a:r>
              <a:rPr lang="en-US" dirty="0"/>
              <a:t>Current HTTP overload control relies on using 503 with a Retry-After header indicating for how long no request should be sent to a server.</a:t>
            </a:r>
          </a:p>
          <a:p>
            <a:pPr lvl="1"/>
            <a:r>
              <a:rPr lang="en-US" dirty="0"/>
              <a:t>This, although sufficient for certain applications, does not always provide satisfactory results as it allows only binary control of the load following a step function pattern.</a:t>
            </a:r>
          </a:p>
          <a:p>
            <a:pPr lvl="1"/>
            <a:r>
              <a:rPr lang="en-US" dirty="0"/>
              <a:t>TCP congestion window does not address this issue either as it does not allow an application direct control and is impacted by network conditions like latency, jitter, packet loss.</a:t>
            </a:r>
          </a:p>
          <a:p>
            <a:r>
              <a:rPr lang="en-US" dirty="0"/>
              <a:t>A mechanism is needed to efficiently deal with STI-AS/VS overload</a:t>
            </a:r>
          </a:p>
          <a:p>
            <a:r>
              <a:rPr lang="en-US" dirty="0"/>
              <a:t>Similar phenomena is observed for other protocols as well.</a:t>
            </a:r>
          </a:p>
          <a:p>
            <a:pPr lvl="1"/>
            <a:r>
              <a:rPr lang="en-US" dirty="0"/>
              <a:t>For example, for SIP the issue is addressed by defining a specific mechanism in RFC 7339</a:t>
            </a:r>
          </a:p>
          <a:p>
            <a:pPr lvl="1"/>
            <a:r>
              <a:rPr lang="en-US" dirty="0"/>
              <a:t>Same overall strategy can be used for HTTP as well</a:t>
            </a:r>
          </a:p>
          <a:p>
            <a:pPr lvl="1"/>
            <a:r>
              <a:rPr lang="en-US" dirty="0"/>
              <a:t>Server indicates “drop rate” in 503 responses</a:t>
            </a:r>
          </a:p>
          <a:p>
            <a:pPr lvl="1"/>
            <a:r>
              <a:rPr lang="en-US" dirty="0">
                <a:hlinkClick r:id="rId2"/>
              </a:rPr>
              <a:t>https://tools.ietf.org/html/draft-asveren-dispatch-http-overload-control-00</a:t>
            </a:r>
            <a:endParaRPr lang="en-US" dirty="0"/>
          </a:p>
          <a:p>
            <a:pPr lvl="2"/>
            <a:r>
              <a:rPr lang="en-US" dirty="0"/>
              <a:t>Work in progress and needs improvements, e.g. clarification about scope, retrying requests, introducing “validity time” parameter.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6ED6902-4CB2-49CB-A7E2-E14C1A02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STI-AS/VS Overload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7AD100-CD55-4100-8746-5CCE20441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64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19D3E8-F960-4B96-B0A9-3D8B0F13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622251"/>
            <a:ext cx="8229603" cy="4171999"/>
          </a:xfrm>
        </p:spPr>
        <p:txBody>
          <a:bodyPr>
            <a:normAutofit/>
          </a:bodyPr>
          <a:lstStyle/>
          <a:p>
            <a:r>
              <a:rPr lang="en-US" dirty="0"/>
              <a:t>Attestation is not necessarily TN specific</a:t>
            </a:r>
          </a:p>
          <a:p>
            <a:pPr lvl="1"/>
            <a:r>
              <a:rPr lang="en-US" dirty="0"/>
              <a:t>Is applicable/could be used for other </a:t>
            </a:r>
            <a:r>
              <a:rPr lang="en-US" dirty="0" err="1"/>
              <a:t>other</a:t>
            </a:r>
            <a:r>
              <a:rPr lang="en-US" dirty="0"/>
              <a:t> (non P-Asserted-Identity) as well, e.g. RPH.</a:t>
            </a:r>
          </a:p>
          <a:p>
            <a:pPr lvl="1"/>
            <a:r>
              <a:rPr lang="en-US" dirty="0"/>
              <a:t>Therefore, </a:t>
            </a:r>
            <a:r>
              <a:rPr lang="en-US" dirty="0" err="1"/>
              <a:t>verstat</a:t>
            </a:r>
            <a:r>
              <a:rPr lang="en-US" dirty="0"/>
              <a:t>, P-Attestation-Indicator, P-Origination-ID should be defined accordingly</a:t>
            </a:r>
          </a:p>
          <a:p>
            <a:r>
              <a:rPr lang="en-US" dirty="0" err="1"/>
              <a:t>verstat</a:t>
            </a:r>
            <a:endParaRPr lang="en-US" dirty="0"/>
          </a:p>
          <a:p>
            <a:pPr lvl="1"/>
            <a:r>
              <a:rPr lang="en-US" dirty="0"/>
              <a:t>Possible values shouldn’t be TN-specific</a:t>
            </a:r>
          </a:p>
          <a:p>
            <a:pPr lvl="1"/>
            <a:r>
              <a:rPr lang="en-US" dirty="0"/>
              <a:t>TN-Validation-Passed </a:t>
            </a:r>
            <a:r>
              <a:rPr lang="en-US" dirty="0">
                <a:sym typeface="Wingdings" panose="05000000000000000000" pitchFamily="2" charset="2"/>
              </a:rPr>
              <a:t> Validation-Passed</a:t>
            </a:r>
          </a:p>
          <a:p>
            <a:r>
              <a:rPr lang="en-US" dirty="0"/>
              <a:t>P-Attestation-Indicator</a:t>
            </a:r>
          </a:p>
          <a:p>
            <a:pPr lvl="1"/>
            <a:r>
              <a:rPr lang="en-US" dirty="0"/>
              <a:t>May be different for different headers</a:t>
            </a:r>
          </a:p>
          <a:p>
            <a:pPr lvl="1"/>
            <a:r>
              <a:rPr lang="en-US" dirty="0"/>
              <a:t>Define as a parameter to be added to the relevant header</a:t>
            </a:r>
          </a:p>
          <a:p>
            <a:r>
              <a:rPr lang="en-US" dirty="0"/>
              <a:t>P-Origination-Id</a:t>
            </a:r>
          </a:p>
          <a:p>
            <a:pPr lvl="1"/>
            <a:r>
              <a:rPr lang="en-US" dirty="0"/>
              <a:t>May be different for different headers</a:t>
            </a:r>
          </a:p>
          <a:p>
            <a:pPr lvl="1"/>
            <a:r>
              <a:rPr lang="en-US" dirty="0"/>
              <a:t>Define as a parameter to be added to the relevant header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6ED6902-4CB2-49CB-A7E2-E14C1A02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verstat</a:t>
            </a:r>
            <a:r>
              <a:rPr lang="en-GB" dirty="0"/>
              <a:t>, P-Attestation-Indicator, P-Origination-ID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7AD100-CD55-4100-8746-5CCE20441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69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5870"/>
      </p:ext>
    </p:extLst>
  </p:cSld>
  <p:clrMapOvr>
    <a:masterClrMapping/>
  </p:clrMapOvr>
</p:sld>
</file>

<file path=ppt/theme/theme1.xml><?xml version="1.0" encoding="utf-8"?>
<a:theme xmlns:a="http://schemas.openxmlformats.org/drawingml/2006/main" name="GENBAND-16x9-10_17_2014">
  <a:themeElements>
    <a:clrScheme name="Ribbon-Colors">
      <a:dk1>
        <a:srgbClr val="212121"/>
      </a:dk1>
      <a:lt1>
        <a:srgbClr val="FFFFFF"/>
      </a:lt1>
      <a:dk2>
        <a:srgbClr val="808080"/>
      </a:dk2>
      <a:lt2>
        <a:srgbClr val="4EBFDA"/>
      </a:lt2>
      <a:accent1>
        <a:srgbClr val="4EBFDA"/>
      </a:accent1>
      <a:accent2>
        <a:srgbClr val="E90575"/>
      </a:accent2>
      <a:accent3>
        <a:srgbClr val="EFC063"/>
      </a:accent3>
      <a:accent4>
        <a:srgbClr val="8000B2"/>
      </a:accent4>
      <a:accent5>
        <a:srgbClr val="808080"/>
      </a:accent5>
      <a:accent6>
        <a:srgbClr val="B70071"/>
      </a:accent6>
      <a:hlink>
        <a:srgbClr val="005C9F"/>
      </a:hlink>
      <a:folHlink>
        <a:srgbClr val="8000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bbon-16x9-Master-103117" id="{E8F8D052-0519-455D-9C3A-8206D7A89699}" vid="{D2342403-E10E-48E6-897D-DED190CD37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46845646CF13468374FA55C5C83363" ma:contentTypeVersion="1" ma:contentTypeDescription="Create a new document." ma:contentTypeScope="" ma:versionID="0c23256cbfb90153cec101ee4379f08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53abdfbe-01b2-450f-b5ac-0771bbbeb8f2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D0F62D-07AF-4F6D-B9AD-C48C11DA62BD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93CCCC8-6DFA-404F-BBA3-766B4E8B0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1D53A6-52B2-4984-B638-5B6A77F29F66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543389C-A1D2-47B5-A255-7DB2B10E01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SCA Tool</Template>
  <TotalTime>7303</TotalTime>
  <Words>380</Words>
  <Application>Microsoft Office PowerPoint</Application>
  <PresentationFormat>On-screen Show (16:9)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GENBAND-16x9-10_17_2014</vt:lpstr>
      <vt:lpstr>Proposal for Change/Improvements in STIR/SHAKEN Technical Report on SHAKEN APIs for a Centralized Signing and Signature Validation Server </vt:lpstr>
      <vt:lpstr>“iat” Content</vt:lpstr>
      <vt:lpstr>STI-AS/VS Overload</vt:lpstr>
      <vt:lpstr>verstat, P-Attestation-Indicator, P-Origination-ID</vt:lpstr>
      <vt:lpstr>PowerPoint Presentation</vt:lpstr>
    </vt:vector>
  </TitlesOfParts>
  <Company>GENBAND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Open Source Software</dc:title>
  <dc:creator>Kevin Rossi</dc:creator>
  <cp:lastModifiedBy>Asveren, Tolga</cp:lastModifiedBy>
  <cp:revision>183</cp:revision>
  <cp:lastPrinted>2014-10-17T20:51:41Z</cp:lastPrinted>
  <dcterms:created xsi:type="dcterms:W3CDTF">2017-11-10T19:31:52Z</dcterms:created>
  <dcterms:modified xsi:type="dcterms:W3CDTF">2018-05-24T18:41:51Z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0x010100CE46845646CF13468374FA55C5C83363</vt:lpwstr>
  </property>
</Properties>
</file>