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0" r:id="rId2"/>
    <p:sldId id="396" r:id="rId3"/>
    <p:sldId id="395" r:id="rId4"/>
    <p:sldId id="39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E6E6E6"/>
    <a:srgbClr val="CCFFCC"/>
    <a:srgbClr val="FFFFCC"/>
    <a:srgbClr val="FFCCCC"/>
    <a:srgbClr val="CC9999"/>
    <a:srgbClr val="FFFFFF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0" autoAdjust="0"/>
    <p:restoredTop sz="99376" autoAdjust="0"/>
  </p:normalViewPr>
  <p:slideViewPr>
    <p:cSldViewPr snapToGrid="0">
      <p:cViewPr>
        <p:scale>
          <a:sx n="100" d="100"/>
          <a:sy n="100" d="100"/>
        </p:scale>
        <p:origin x="-1048" y="-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0D92-664C-474C-AC8B-F5BF8B443A5B}" type="datetimeFigureOut">
              <a:rPr lang="en-US" smtClean="0"/>
              <a:t>5/1/18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2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0D92-664C-474C-AC8B-F5BF8B443A5B}" type="datetimeFigureOut">
              <a:rPr lang="en-US" smtClean="0"/>
              <a:t>5/1/18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19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0D92-664C-474C-AC8B-F5BF8B443A5B}" type="datetimeFigureOut">
              <a:rPr lang="en-US" smtClean="0"/>
              <a:t>5/1/18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5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0D92-664C-474C-AC8B-F5BF8B443A5B}" type="datetimeFigureOut">
              <a:rPr lang="en-US" smtClean="0"/>
              <a:t>5/1/18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70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0D92-664C-474C-AC8B-F5BF8B443A5B}" type="datetimeFigureOut">
              <a:rPr lang="en-US" smtClean="0"/>
              <a:t>5/1/18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66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0D92-664C-474C-AC8B-F5BF8B443A5B}" type="datetimeFigureOut">
              <a:rPr lang="en-US" smtClean="0"/>
              <a:t>5/1/18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69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0D92-664C-474C-AC8B-F5BF8B443A5B}" type="datetimeFigureOut">
              <a:rPr lang="en-US" smtClean="0"/>
              <a:t>5/1/18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8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0D92-664C-474C-AC8B-F5BF8B443A5B}" type="datetimeFigureOut">
              <a:rPr lang="en-US" smtClean="0"/>
              <a:t>5/1/18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0D92-664C-474C-AC8B-F5BF8B443A5B}" type="datetimeFigureOut">
              <a:rPr lang="en-US" smtClean="0"/>
              <a:t>5/1/18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6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0D92-664C-474C-AC8B-F5BF8B443A5B}" type="datetimeFigureOut">
              <a:rPr lang="en-US" smtClean="0"/>
              <a:t>5/1/18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47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10D92-664C-474C-AC8B-F5BF8B443A5B}" type="datetimeFigureOut">
              <a:rPr lang="en-US" smtClean="0"/>
              <a:t>5/1/18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07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10D92-664C-474C-AC8B-F5BF8B443A5B}" type="datetimeFigureOut">
              <a:rPr lang="en-US" smtClean="0"/>
              <a:t>5/1/18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CDCE8-D093-432A-B885-EF5C8CF85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42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22363"/>
            <a:ext cx="10985500" cy="2387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Identity header Security Review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5100" y="3741738"/>
            <a:ext cx="9144000" cy="1020762"/>
          </a:xfrm>
        </p:spPr>
        <p:txBody>
          <a:bodyPr/>
          <a:lstStyle/>
          <a:p>
            <a:r>
              <a:rPr lang="en-US" dirty="0" smtClean="0"/>
              <a:t>Chris Wendt (Comcast)</a:t>
            </a:r>
          </a:p>
          <a:p>
            <a:r>
              <a:rPr lang="en-US" dirty="0" smtClean="0"/>
              <a:t>David Hancock (CableLabs)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350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327025"/>
            <a:ext cx="11493500" cy="1325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Addressing concern of sending Identity header outside SP network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We’ve previously discussed whether or not a host SP should send Identity header to the PBX</a:t>
            </a:r>
          </a:p>
          <a:p>
            <a:pPr lvl="1"/>
            <a:r>
              <a:rPr lang="en-US" sz="2000" dirty="0" smtClean="0"/>
              <a:t>The stated reason for not sending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the untrusted PBX is a potential replay-attack entry point</a:t>
            </a:r>
          </a:p>
          <a:p>
            <a:pPr lvl="1"/>
            <a:r>
              <a:rPr lang="en-US" sz="2000" dirty="0" smtClean="0"/>
              <a:t>Is this really a concern </a:t>
            </a:r>
            <a:r>
              <a:rPr lang="mr-IN" sz="2000" dirty="0" smtClean="0"/>
              <a:t>–</a:t>
            </a:r>
            <a:r>
              <a:rPr lang="en-US" sz="2000" dirty="0" smtClean="0"/>
              <a:t> can a PBX actually replay an Identity in order to get a "verification passed" for a spoofed calling TN?</a:t>
            </a:r>
          </a:p>
          <a:p>
            <a:endParaRPr lang="en-US" sz="2400" dirty="0" smtClean="0"/>
          </a:p>
          <a:p>
            <a:r>
              <a:rPr lang="en-US" sz="2400" dirty="0" smtClean="0"/>
              <a:t>What actually happens in a pre-"div" SHAKEN-compliant network?</a:t>
            </a:r>
          </a:p>
          <a:p>
            <a:pPr lvl="1"/>
            <a:r>
              <a:rPr lang="en-US" sz="2000" dirty="0" smtClean="0"/>
              <a:t>If PBX replays within "iat" freshness window, then verification service ignores Identity header since "dest" TN doesn’t match R-URI TN</a:t>
            </a:r>
          </a:p>
          <a:p>
            <a:pPr lvl="1"/>
            <a:r>
              <a:rPr lang="en-US" sz="2000" dirty="0" smtClean="0"/>
              <a:t>If PBX replays outside of "iat" freshness window, then verification fails because "iat" is stale</a:t>
            </a:r>
          </a:p>
        </p:txBody>
      </p:sp>
    </p:spTree>
    <p:extLst>
      <p:ext uri="{BB962C8B-B14F-4D97-AF65-F5344CB8AC3E}">
        <p14:creationId xmlns:p14="http://schemas.microsoft.com/office/powerpoint/2010/main" val="3270779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8"/>
          <p:cNvSpPr txBox="1"/>
          <p:nvPr/>
        </p:nvSpPr>
        <p:spPr>
          <a:xfrm>
            <a:off x="730810" y="1877005"/>
            <a:ext cx="2645965" cy="678391"/>
          </a:xfrm>
          <a:prstGeom prst="rect">
            <a:avLst/>
          </a:prstGeom>
          <a:noFill/>
        </p:spPr>
        <p:txBody>
          <a:bodyPr wrap="square" lIns="121917" tIns="12192" rIns="121917" bIns="12192" rtlCol="0">
            <a:spAutoFit/>
          </a:bodyPr>
          <a:lstStyle/>
          <a:p>
            <a:pPr>
              <a:lnSpc>
                <a:spcPct val="90000"/>
              </a:lnSpc>
              <a:spcBef>
                <a:spcPts val="267"/>
              </a:spcBef>
            </a:pPr>
            <a:r>
              <a:rPr lang="en-US" sz="1400" dirty="0" smtClean="0">
                <a:solidFill>
                  <a:srgbClr val="000000"/>
                </a:solidFill>
                <a:cs typeface="Times"/>
              </a:rPr>
              <a:t>PAID:</a:t>
            </a:r>
            <a:r>
              <a:rPr lang="en-US" sz="1400" dirty="0">
                <a:solidFill>
                  <a:srgbClr val="000000"/>
                </a:solidFill>
                <a:cs typeface="Times"/>
              </a:rPr>
              <a:t>TN-a;  To:TN-b;  Date: t</a:t>
            </a:r>
          </a:p>
          <a:p>
            <a:pPr>
              <a:lnSpc>
                <a:spcPct val="90000"/>
              </a:lnSpc>
              <a:spcBef>
                <a:spcPts val="267"/>
              </a:spcBef>
            </a:pPr>
            <a:r>
              <a:rPr lang="en-US" sz="1400" dirty="0">
                <a:solidFill>
                  <a:srgbClr val="000000"/>
                </a:solidFill>
                <a:cs typeface="Times"/>
              </a:rPr>
              <a:t>Identity: PASSporT token {</a:t>
            </a:r>
          </a:p>
          <a:p>
            <a:pPr>
              <a:lnSpc>
                <a:spcPct val="90000"/>
              </a:lnSpc>
              <a:spcBef>
                <a:spcPts val="267"/>
              </a:spcBef>
            </a:pPr>
            <a:r>
              <a:rPr lang="en-US" sz="1400" dirty="0" smtClean="0">
                <a:solidFill>
                  <a:srgbClr val="000000"/>
                </a:solidFill>
                <a:cs typeface="Times"/>
              </a:rPr>
              <a:t>                   orig</a:t>
            </a:r>
            <a:r>
              <a:rPr lang="en-US" sz="1400" dirty="0">
                <a:solidFill>
                  <a:srgbClr val="000000"/>
                </a:solidFill>
                <a:cs typeface="Times"/>
              </a:rPr>
              <a:t>/dest/iat=a/b/t</a:t>
            </a:r>
            <a:r>
              <a:rPr lang="en-US" sz="1400" dirty="0" smtClean="0">
                <a:solidFill>
                  <a:srgbClr val="000000"/>
                </a:solidFill>
                <a:cs typeface="Times"/>
              </a:rPr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-3175"/>
            <a:ext cx="10515600" cy="663575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Example call flow </a:t>
            </a:r>
            <a:r>
              <a:rPr lang="mr-IN" sz="2400" dirty="0" smtClean="0"/>
              <a:t>–</a:t>
            </a:r>
            <a:r>
              <a:rPr lang="en-US" sz="2400" dirty="0" smtClean="0"/>
              <a:t> PBX replays received Identity header (pre-"div” SHAKEN)</a:t>
            </a:r>
            <a:endParaRPr lang="en-US" sz="24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2704968" y="1257302"/>
            <a:ext cx="874989" cy="5016498"/>
            <a:chOff x="486735" y="884769"/>
            <a:chExt cx="656242" cy="3767333"/>
          </a:xfrm>
        </p:grpSpPr>
        <p:sp>
          <p:nvSpPr>
            <p:cNvPr id="53" name="Rounded Rectangle 52"/>
            <p:cNvSpPr/>
            <p:nvPr/>
          </p:nvSpPr>
          <p:spPr bwMode="auto">
            <a:xfrm>
              <a:off x="486735" y="884769"/>
              <a:ext cx="656242" cy="25751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t" anchorCtr="0"/>
            <a:lstStyle/>
            <a:p>
              <a:pPr algn="ctr"/>
              <a:r>
                <a:rPr lang="en-US" sz="1600" b="1" dirty="0">
                  <a:sym typeface="Arial" pitchFamily="-107" charset="0"/>
                </a:rPr>
                <a:t>SP-b</a:t>
              </a:r>
            </a:p>
            <a:p>
              <a:pPr algn="ctr"/>
              <a:endParaRPr lang="en-US" sz="1600" b="1" dirty="0">
                <a:sym typeface="Arial" pitchFamily="-107" charset="0"/>
              </a:endParaRPr>
            </a:p>
          </p:txBody>
        </p:sp>
        <p:cxnSp>
          <p:nvCxnSpPr>
            <p:cNvPr id="54" name="Straight Connector 53"/>
            <p:cNvCxnSpPr>
              <a:stCxn id="53" idx="2"/>
              <a:endCxn id="55" idx="2"/>
            </p:cNvCxnSpPr>
            <p:nvPr/>
          </p:nvCxnSpPr>
          <p:spPr bwMode="auto">
            <a:xfrm>
              <a:off x="814856" y="1142282"/>
              <a:ext cx="0" cy="3509820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lg"/>
            </a:ln>
          </p:spPr>
        </p:cxnSp>
        <p:sp>
          <p:nvSpPr>
            <p:cNvPr id="55" name="TextBox 54"/>
            <p:cNvSpPr txBox="1"/>
            <p:nvPr/>
          </p:nvSpPr>
          <p:spPr>
            <a:xfrm>
              <a:off x="745606" y="4411138"/>
              <a:ext cx="138500" cy="2409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800"/>
                </a:spcBef>
              </a:pPr>
              <a:r>
                <a:rPr lang="en-US" sz="1900" dirty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8412912" y="1257301"/>
            <a:ext cx="874989" cy="5092699"/>
            <a:chOff x="486735" y="884769"/>
            <a:chExt cx="656242" cy="3768609"/>
          </a:xfrm>
        </p:grpSpPr>
        <p:sp>
          <p:nvSpPr>
            <p:cNvPr id="57" name="Rounded Rectangle 56"/>
            <p:cNvSpPr/>
            <p:nvPr/>
          </p:nvSpPr>
          <p:spPr bwMode="auto">
            <a:xfrm>
              <a:off x="486735" y="884769"/>
              <a:ext cx="656242" cy="272065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t" anchorCtr="0"/>
            <a:lstStyle/>
            <a:p>
              <a:pPr algn="ctr"/>
              <a:r>
                <a:rPr lang="en-US" sz="1600" b="1" dirty="0">
                  <a:sym typeface="Arial" pitchFamily="-107" charset="0"/>
                </a:rPr>
                <a:t>SP</a:t>
              </a:r>
              <a:r>
                <a:rPr lang="en-US" sz="1600" b="1" dirty="0" smtClean="0">
                  <a:sym typeface="Arial" pitchFamily="-107" charset="0"/>
                </a:rPr>
                <a:t>-x</a:t>
              </a:r>
              <a:endParaRPr lang="en-US" sz="1600" b="1" dirty="0">
                <a:sym typeface="Arial" pitchFamily="-107" charset="0"/>
              </a:endParaRPr>
            </a:p>
            <a:p>
              <a:pPr algn="ctr"/>
              <a:endParaRPr lang="en-US" sz="1600" b="1" dirty="0">
                <a:sym typeface="Arial" pitchFamily="-107" charset="0"/>
              </a:endParaRPr>
            </a:p>
          </p:txBody>
        </p:sp>
        <p:cxnSp>
          <p:nvCxnSpPr>
            <p:cNvPr id="58" name="Straight Connector 57"/>
            <p:cNvCxnSpPr>
              <a:stCxn id="57" idx="2"/>
              <a:endCxn id="59" idx="2"/>
            </p:cNvCxnSpPr>
            <p:nvPr/>
          </p:nvCxnSpPr>
          <p:spPr bwMode="auto">
            <a:xfrm>
              <a:off x="814856" y="1156834"/>
              <a:ext cx="0" cy="3496544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lg"/>
            </a:ln>
          </p:spPr>
        </p:cxnSp>
        <p:sp>
          <p:nvSpPr>
            <p:cNvPr id="59" name="TextBox 58"/>
            <p:cNvSpPr txBox="1"/>
            <p:nvPr/>
          </p:nvSpPr>
          <p:spPr>
            <a:xfrm>
              <a:off x="745606" y="4411138"/>
              <a:ext cx="138500" cy="242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800"/>
                </a:spcBef>
              </a:pPr>
              <a:r>
                <a:rPr lang="en-US" sz="1900" dirty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85800" y="1704871"/>
            <a:ext cx="2463800" cy="360355"/>
            <a:chOff x="812800" y="1519768"/>
            <a:chExt cx="1865690" cy="270266"/>
          </a:xfrm>
        </p:grpSpPr>
        <p:cxnSp>
          <p:nvCxnSpPr>
            <p:cNvPr id="65" name="Straight Arrow Connector 64"/>
            <p:cNvCxnSpPr>
              <a:stCxn id="66" idx="1"/>
              <a:endCxn id="67" idx="3"/>
            </p:cNvCxnSpPr>
            <p:nvPr/>
          </p:nvCxnSpPr>
          <p:spPr bwMode="auto">
            <a:xfrm>
              <a:off x="812800" y="1654901"/>
              <a:ext cx="186569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</p:cxnSp>
        <p:sp>
          <p:nvSpPr>
            <p:cNvPr id="66" name="TextBox 65"/>
            <p:cNvSpPr txBox="1"/>
            <p:nvPr/>
          </p:nvSpPr>
          <p:spPr>
            <a:xfrm>
              <a:off x="812800" y="1519768"/>
              <a:ext cx="138500" cy="2702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800"/>
                </a:spcBef>
              </a:pPr>
              <a:r>
                <a:rPr lang="en-US" sz="1900" dirty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539989" y="1519768"/>
              <a:ext cx="138500" cy="2702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800"/>
                </a:spcBef>
              </a:pPr>
              <a:r>
                <a:rPr lang="en-US" sz="1900" dirty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726714" y="1560918"/>
            <a:ext cx="1552763" cy="320597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>
              <a:lnSpc>
                <a:spcPct val="90000"/>
              </a:lnSpc>
              <a:spcBef>
                <a:spcPts val="80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+mj-lt"/>
                <a:cs typeface="Times"/>
              </a:rPr>
              <a:t>[1] </a:t>
            </a:r>
            <a:r>
              <a:rPr lang="en-US" sz="1400" b="1" dirty="0">
                <a:solidFill>
                  <a:srgbClr val="000000"/>
                </a:solidFill>
                <a:latin typeface="+mj-lt"/>
                <a:cs typeface="Times"/>
              </a:rPr>
              <a:t>INVITE TN-b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253460" y="1257301"/>
            <a:ext cx="874989" cy="5003800"/>
            <a:chOff x="486735" y="868010"/>
            <a:chExt cx="656242" cy="3795392"/>
          </a:xfrm>
        </p:grpSpPr>
        <p:sp>
          <p:nvSpPr>
            <p:cNvPr id="100" name="Rounded Rectangle 99"/>
            <p:cNvSpPr/>
            <p:nvPr/>
          </p:nvSpPr>
          <p:spPr bwMode="auto">
            <a:xfrm>
              <a:off x="486735" y="868010"/>
              <a:ext cx="656242" cy="231191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t" anchorCtr="0"/>
            <a:lstStyle/>
            <a:p>
              <a:pPr algn="ctr"/>
              <a:r>
                <a:rPr lang="en-US" sz="1600" b="1" dirty="0" smtClean="0">
                  <a:sym typeface="Arial" pitchFamily="-107" charset="0"/>
                </a:rPr>
                <a:t>SP-a</a:t>
              </a:r>
              <a:endParaRPr lang="en-US" sz="1600" b="1" dirty="0">
                <a:sym typeface="Arial" pitchFamily="-107" charset="0"/>
              </a:endParaRPr>
            </a:p>
            <a:p>
              <a:pPr algn="ctr"/>
              <a:endParaRPr lang="en-US" sz="1600" b="1" dirty="0">
                <a:sym typeface="Arial" pitchFamily="-107" charset="0"/>
              </a:endParaRPr>
            </a:p>
          </p:txBody>
        </p:sp>
        <p:cxnSp>
          <p:nvCxnSpPr>
            <p:cNvPr id="101" name="Straight Connector 100"/>
            <p:cNvCxnSpPr>
              <a:stCxn id="100" idx="2"/>
              <a:endCxn id="102" idx="2"/>
            </p:cNvCxnSpPr>
            <p:nvPr/>
          </p:nvCxnSpPr>
          <p:spPr bwMode="auto">
            <a:xfrm>
              <a:off x="814856" y="1099201"/>
              <a:ext cx="0" cy="3564201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lg"/>
            </a:ln>
          </p:spPr>
        </p:cxnSp>
        <p:sp>
          <p:nvSpPr>
            <p:cNvPr id="102" name="TextBox 101"/>
            <p:cNvSpPr txBox="1"/>
            <p:nvPr/>
          </p:nvSpPr>
          <p:spPr>
            <a:xfrm>
              <a:off x="745606" y="4411138"/>
              <a:ext cx="138500" cy="2522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800"/>
                </a:spcBef>
              </a:pPr>
              <a:r>
                <a:rPr lang="en-US" sz="1900" dirty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6883400" y="1257302"/>
            <a:ext cx="901700" cy="5181598"/>
            <a:chOff x="463857" y="884771"/>
            <a:chExt cx="676276" cy="3778631"/>
          </a:xfrm>
        </p:grpSpPr>
        <p:sp>
          <p:nvSpPr>
            <p:cNvPr id="104" name="Rounded Rectangle 103"/>
            <p:cNvSpPr/>
            <p:nvPr/>
          </p:nvSpPr>
          <p:spPr bwMode="auto">
            <a:xfrm>
              <a:off x="463857" y="884771"/>
              <a:ext cx="676276" cy="20992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0" tIns="0" rIns="0" bIns="0" anchor="t" anchorCtr="0"/>
            <a:lstStyle/>
            <a:p>
              <a:pPr algn="ctr"/>
              <a:r>
                <a:rPr lang="en-US" sz="1600" b="1" dirty="0" smtClean="0">
                  <a:sym typeface="Arial" pitchFamily="-107" charset="0"/>
                </a:rPr>
                <a:t>PBX-1</a:t>
              </a:r>
              <a:endParaRPr lang="en-US" sz="1600" b="1" dirty="0">
                <a:sym typeface="Arial" pitchFamily="-107" charset="0"/>
              </a:endParaRPr>
            </a:p>
            <a:p>
              <a:pPr algn="ctr"/>
              <a:endParaRPr lang="en-US" sz="1600" b="1" dirty="0">
                <a:sym typeface="Arial" pitchFamily="-107" charset="0"/>
              </a:endParaRPr>
            </a:p>
          </p:txBody>
        </p:sp>
        <p:cxnSp>
          <p:nvCxnSpPr>
            <p:cNvPr id="105" name="Straight Connector 104"/>
            <p:cNvCxnSpPr>
              <a:stCxn id="104" idx="2"/>
              <a:endCxn id="106" idx="2"/>
            </p:cNvCxnSpPr>
            <p:nvPr/>
          </p:nvCxnSpPr>
          <p:spPr bwMode="auto">
            <a:xfrm>
              <a:off x="801995" y="1094694"/>
              <a:ext cx="0" cy="3568708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lg"/>
            </a:ln>
          </p:spPr>
        </p:cxnSp>
        <p:sp>
          <p:nvSpPr>
            <p:cNvPr id="106" name="TextBox 105"/>
            <p:cNvSpPr txBox="1"/>
            <p:nvPr/>
          </p:nvSpPr>
          <p:spPr>
            <a:xfrm>
              <a:off x="732745" y="4411138"/>
              <a:ext cx="138500" cy="2522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800"/>
                </a:spcBef>
              </a:pPr>
              <a:r>
                <a:rPr lang="en-US" sz="1900" dirty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3136900" y="1793771"/>
            <a:ext cx="4191000" cy="360355"/>
            <a:chOff x="812800" y="1519768"/>
            <a:chExt cx="1865690" cy="270266"/>
          </a:xfrm>
        </p:grpSpPr>
        <p:cxnSp>
          <p:nvCxnSpPr>
            <p:cNvPr id="115" name="Straight Arrow Connector 114"/>
            <p:cNvCxnSpPr>
              <a:stCxn id="116" idx="1"/>
              <a:endCxn id="117" idx="3"/>
            </p:cNvCxnSpPr>
            <p:nvPr/>
          </p:nvCxnSpPr>
          <p:spPr bwMode="auto">
            <a:xfrm>
              <a:off x="812800" y="1654901"/>
              <a:ext cx="186569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</p:cxnSp>
        <p:sp>
          <p:nvSpPr>
            <p:cNvPr id="116" name="TextBox 115"/>
            <p:cNvSpPr txBox="1"/>
            <p:nvPr/>
          </p:nvSpPr>
          <p:spPr>
            <a:xfrm>
              <a:off x="812800" y="1519768"/>
              <a:ext cx="138500" cy="2702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800"/>
                </a:spcBef>
              </a:pPr>
              <a:r>
                <a:rPr lang="en-US" sz="1900" dirty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2539989" y="1519768"/>
              <a:ext cx="138500" cy="2702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800"/>
                </a:spcBef>
              </a:pPr>
              <a:r>
                <a:rPr lang="en-US" sz="1900" dirty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3381014" y="1687918"/>
            <a:ext cx="1552763" cy="320597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/>
          <a:p>
            <a:pPr>
              <a:lnSpc>
                <a:spcPct val="90000"/>
              </a:lnSpc>
              <a:spcBef>
                <a:spcPts val="80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+mj-lt"/>
                <a:cs typeface="Times"/>
              </a:rPr>
              <a:t>[2] </a:t>
            </a:r>
            <a:r>
              <a:rPr lang="en-US" sz="1400" b="1" dirty="0">
                <a:solidFill>
                  <a:srgbClr val="000000"/>
                </a:solidFill>
                <a:latin typeface="+mj-lt"/>
                <a:cs typeface="Times"/>
              </a:rPr>
              <a:t>INVITE TN-b</a:t>
            </a:r>
          </a:p>
        </p:txBody>
      </p:sp>
      <p:sp>
        <p:nvSpPr>
          <p:cNvPr id="160" name="Left Brace 159"/>
          <p:cNvSpPr/>
          <p:nvPr/>
        </p:nvSpPr>
        <p:spPr>
          <a:xfrm flipH="1">
            <a:off x="6870700" y="2006600"/>
            <a:ext cx="190500" cy="444500"/>
          </a:xfrm>
          <a:prstGeom prst="leftBrace">
            <a:avLst>
              <a:gd name="adj1" fmla="val 18678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11174458" y="1257300"/>
            <a:ext cx="874989" cy="4838700"/>
            <a:chOff x="486735" y="884761"/>
            <a:chExt cx="656242" cy="3771211"/>
          </a:xfrm>
        </p:grpSpPr>
        <p:sp>
          <p:nvSpPr>
            <p:cNvPr id="61" name="Rounded Rectangle 60"/>
            <p:cNvSpPr/>
            <p:nvPr/>
          </p:nvSpPr>
          <p:spPr bwMode="auto">
            <a:xfrm>
              <a:off x="486735" y="884761"/>
              <a:ext cx="656242" cy="42562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t" anchorCtr="0"/>
            <a:lstStyle/>
            <a:p>
              <a:pPr algn="ctr"/>
              <a:r>
                <a:rPr lang="en-US" sz="1600" b="1" dirty="0">
                  <a:sym typeface="Arial" pitchFamily="-107" charset="0"/>
                </a:rPr>
                <a:t>UE</a:t>
              </a:r>
              <a:r>
                <a:rPr lang="en-US" sz="1600" b="1" dirty="0" smtClean="0">
                  <a:sym typeface="Arial" pitchFamily="-107" charset="0"/>
                </a:rPr>
                <a:t>-x</a:t>
              </a:r>
              <a:endParaRPr lang="en-US" sz="1600" b="1" dirty="0">
                <a:sym typeface="Arial" pitchFamily="-107" charset="0"/>
              </a:endParaRPr>
            </a:p>
            <a:p>
              <a:pPr algn="ctr"/>
              <a:r>
                <a:rPr lang="en-US" sz="1600" b="1" dirty="0">
                  <a:sym typeface="Arial" pitchFamily="-107" charset="0"/>
                </a:rPr>
                <a:t>TN</a:t>
              </a:r>
              <a:r>
                <a:rPr lang="en-US" sz="1600" b="1" dirty="0" smtClean="0">
                  <a:sym typeface="Arial" pitchFamily="-107" charset="0"/>
                </a:rPr>
                <a:t>-x</a:t>
              </a:r>
              <a:endParaRPr lang="en-US" sz="1600" b="1" dirty="0">
                <a:sym typeface="Arial" pitchFamily="-107" charset="0"/>
              </a:endParaRPr>
            </a:p>
            <a:p>
              <a:pPr algn="ctr"/>
              <a:endParaRPr lang="en-US" sz="1600" b="1" dirty="0">
                <a:sym typeface="Arial" pitchFamily="-107" charset="0"/>
              </a:endParaRPr>
            </a:p>
          </p:txBody>
        </p:sp>
        <p:cxnSp>
          <p:nvCxnSpPr>
            <p:cNvPr id="62" name="Straight Connector 61"/>
            <p:cNvCxnSpPr>
              <a:stCxn id="61" idx="2"/>
              <a:endCxn id="63" idx="2"/>
            </p:cNvCxnSpPr>
            <p:nvPr/>
          </p:nvCxnSpPr>
          <p:spPr bwMode="auto">
            <a:xfrm>
              <a:off x="814856" y="1310383"/>
              <a:ext cx="0" cy="3345589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lg"/>
            </a:ln>
          </p:spPr>
        </p:cxnSp>
        <p:sp>
          <p:nvSpPr>
            <p:cNvPr id="63" name="TextBox 62"/>
            <p:cNvSpPr txBox="1"/>
            <p:nvPr/>
          </p:nvSpPr>
          <p:spPr>
            <a:xfrm>
              <a:off x="745606" y="4411138"/>
              <a:ext cx="138500" cy="2448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800"/>
                </a:spcBef>
              </a:pPr>
              <a:r>
                <a:rPr lang="en-US" sz="1900" dirty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 flipH="1">
            <a:off x="3152014" y="3165371"/>
            <a:ext cx="4188586" cy="360355"/>
            <a:chOff x="812800" y="1519768"/>
            <a:chExt cx="1865690" cy="270266"/>
          </a:xfrm>
        </p:grpSpPr>
        <p:cxnSp>
          <p:nvCxnSpPr>
            <p:cNvPr id="91" name="Straight Arrow Connector 90"/>
            <p:cNvCxnSpPr>
              <a:stCxn id="92" idx="1"/>
              <a:endCxn id="93" idx="3"/>
            </p:cNvCxnSpPr>
            <p:nvPr/>
          </p:nvCxnSpPr>
          <p:spPr bwMode="auto">
            <a:xfrm>
              <a:off x="812800" y="1654901"/>
              <a:ext cx="186569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</p:cxnSp>
        <p:sp>
          <p:nvSpPr>
            <p:cNvPr id="92" name="TextBox 91"/>
            <p:cNvSpPr txBox="1"/>
            <p:nvPr/>
          </p:nvSpPr>
          <p:spPr>
            <a:xfrm>
              <a:off x="812800" y="1519768"/>
              <a:ext cx="138500" cy="2702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800"/>
                </a:spcBef>
              </a:pPr>
              <a:r>
                <a:rPr lang="en-US" sz="1900" dirty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539989" y="1519768"/>
              <a:ext cx="138500" cy="2702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800"/>
                </a:spcBef>
              </a:pPr>
              <a:r>
                <a:rPr lang="en-US" sz="1900" dirty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3381014" y="3046818"/>
            <a:ext cx="1813286" cy="320597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800"/>
              </a:spcBef>
              <a:defRPr sz="1400" b="1">
                <a:solidFill>
                  <a:srgbClr val="000000"/>
                </a:solidFill>
                <a:latin typeface="+mj-lt"/>
                <a:cs typeface="Times"/>
              </a:defRPr>
            </a:lvl1pPr>
          </a:lstStyle>
          <a:p>
            <a:r>
              <a:rPr lang="en-US" dirty="0" smtClean="0"/>
              <a:t>[3] </a:t>
            </a:r>
            <a:r>
              <a:rPr lang="en-US" dirty="0"/>
              <a:t>INVITE TN</a:t>
            </a:r>
            <a:r>
              <a:rPr lang="en-US" dirty="0" smtClean="0"/>
              <a:t>-x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3403600" y="3362905"/>
            <a:ext cx="3523690" cy="450251"/>
          </a:xfrm>
          <a:prstGeom prst="rect">
            <a:avLst/>
          </a:prstGeom>
          <a:noFill/>
        </p:spPr>
        <p:txBody>
          <a:bodyPr wrap="square" lIns="121917" tIns="12192" rIns="121917" bIns="12192" rtlCol="0">
            <a:spAutoFit/>
          </a:bodyPr>
          <a:lstStyle/>
          <a:p>
            <a:pPr>
              <a:lnSpc>
                <a:spcPct val="90000"/>
              </a:lnSpc>
              <a:spcBef>
                <a:spcPts val="267"/>
              </a:spcBef>
            </a:pPr>
            <a:r>
              <a:rPr lang="en-US" sz="1400" dirty="0" smtClean="0">
                <a:solidFill>
                  <a:srgbClr val="000000"/>
                </a:solidFill>
                <a:cs typeface="Times"/>
              </a:rPr>
              <a:t>PAID:</a:t>
            </a:r>
            <a:r>
              <a:rPr lang="en-US" sz="1400" dirty="0">
                <a:solidFill>
                  <a:srgbClr val="000000"/>
                </a:solidFill>
                <a:cs typeface="Times"/>
              </a:rPr>
              <a:t>TN</a:t>
            </a:r>
            <a:r>
              <a:rPr lang="en-US" sz="1400" dirty="0" smtClean="0">
                <a:solidFill>
                  <a:srgbClr val="000000"/>
                </a:solidFill>
                <a:cs typeface="Times"/>
              </a:rPr>
              <a:t>-a;  </a:t>
            </a:r>
            <a:r>
              <a:rPr lang="en-US" sz="1400" dirty="0">
                <a:solidFill>
                  <a:srgbClr val="000000"/>
                </a:solidFill>
                <a:cs typeface="Times"/>
              </a:rPr>
              <a:t>To:TN-b;  Date: </a:t>
            </a:r>
            <a:r>
              <a:rPr lang="en-US" sz="1400" dirty="0" smtClean="0">
                <a:solidFill>
                  <a:srgbClr val="000000"/>
                </a:solidFill>
                <a:cs typeface="Times"/>
              </a:rPr>
              <a:t>t</a:t>
            </a:r>
            <a:endParaRPr lang="en-US" sz="1400" dirty="0">
              <a:solidFill>
                <a:srgbClr val="000000"/>
              </a:solidFill>
              <a:cs typeface="Times"/>
            </a:endParaRPr>
          </a:p>
          <a:p>
            <a:pPr>
              <a:lnSpc>
                <a:spcPct val="90000"/>
              </a:lnSpc>
              <a:spcBef>
                <a:spcPts val="267"/>
              </a:spcBef>
            </a:pPr>
            <a:r>
              <a:rPr lang="en-US" sz="1400" dirty="0">
                <a:solidFill>
                  <a:srgbClr val="000000"/>
                </a:solidFill>
                <a:cs typeface="Times"/>
              </a:rPr>
              <a:t>Identity: PASSporT token </a:t>
            </a:r>
            <a:r>
              <a:rPr lang="en-US" sz="1400" dirty="0" smtClean="0">
                <a:solidFill>
                  <a:srgbClr val="000000"/>
                </a:solidFill>
                <a:cs typeface="Times"/>
              </a:rPr>
              <a:t>orig</a:t>
            </a:r>
            <a:r>
              <a:rPr lang="en-US" sz="1400" dirty="0">
                <a:solidFill>
                  <a:srgbClr val="000000"/>
                </a:solidFill>
                <a:cs typeface="Times"/>
              </a:rPr>
              <a:t>/dest/iat=a/b/t</a:t>
            </a:r>
            <a:r>
              <a:rPr lang="en-US" sz="1400" dirty="0" smtClean="0">
                <a:solidFill>
                  <a:srgbClr val="000000"/>
                </a:solidFill>
                <a:cs typeface="Times"/>
              </a:rPr>
              <a:t>}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3136900" y="4076945"/>
            <a:ext cx="5715000" cy="360355"/>
            <a:chOff x="812800" y="1519768"/>
            <a:chExt cx="1865690" cy="270266"/>
          </a:xfrm>
        </p:grpSpPr>
        <p:cxnSp>
          <p:nvCxnSpPr>
            <p:cNvPr id="97" name="Straight Arrow Connector 96"/>
            <p:cNvCxnSpPr>
              <a:stCxn id="98" idx="1"/>
              <a:endCxn id="107" idx="3"/>
            </p:cNvCxnSpPr>
            <p:nvPr/>
          </p:nvCxnSpPr>
          <p:spPr bwMode="auto">
            <a:xfrm>
              <a:off x="812800" y="1654901"/>
              <a:ext cx="186569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</p:cxnSp>
        <p:sp>
          <p:nvSpPr>
            <p:cNvPr id="98" name="TextBox 97"/>
            <p:cNvSpPr txBox="1"/>
            <p:nvPr/>
          </p:nvSpPr>
          <p:spPr>
            <a:xfrm>
              <a:off x="812800" y="1519768"/>
              <a:ext cx="138500" cy="2702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800"/>
                </a:spcBef>
              </a:pPr>
              <a:r>
                <a:rPr lang="en-US" sz="1900" dirty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2539989" y="1519768"/>
              <a:ext cx="138500" cy="2702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800"/>
                </a:spcBef>
              </a:pPr>
              <a:r>
                <a:rPr lang="en-US" sz="1900" dirty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3381014" y="3961218"/>
            <a:ext cx="1542944" cy="320597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800"/>
              </a:spcBef>
              <a:defRPr sz="1400" b="1">
                <a:solidFill>
                  <a:srgbClr val="000000"/>
                </a:solidFill>
                <a:latin typeface="+mj-lt"/>
                <a:cs typeface="Times"/>
              </a:defRPr>
            </a:lvl1pPr>
          </a:lstStyle>
          <a:p>
            <a:r>
              <a:rPr lang="en-US" dirty="0" smtClean="0"/>
              <a:t>[4] </a:t>
            </a:r>
            <a:r>
              <a:rPr lang="en-US" dirty="0"/>
              <a:t>INVITE TN</a:t>
            </a:r>
            <a:r>
              <a:rPr lang="en-US" dirty="0" smtClean="0"/>
              <a:t>-x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3403600" y="4254630"/>
            <a:ext cx="3790390" cy="450251"/>
          </a:xfrm>
          <a:prstGeom prst="rect">
            <a:avLst/>
          </a:prstGeom>
          <a:noFill/>
        </p:spPr>
        <p:txBody>
          <a:bodyPr wrap="square" lIns="121917" tIns="12192" rIns="121917" bIns="12192" rtlCol="0">
            <a:spAutoFit/>
          </a:bodyPr>
          <a:lstStyle/>
          <a:p>
            <a:pPr>
              <a:lnSpc>
                <a:spcPct val="90000"/>
              </a:lnSpc>
              <a:spcBef>
                <a:spcPts val="267"/>
              </a:spcBef>
            </a:pPr>
            <a:r>
              <a:rPr lang="en-US" sz="1400" dirty="0" smtClean="0">
                <a:solidFill>
                  <a:srgbClr val="000000"/>
                </a:solidFill>
                <a:cs typeface="Times"/>
              </a:rPr>
              <a:t>PAID:</a:t>
            </a:r>
            <a:r>
              <a:rPr lang="en-US" sz="1400" dirty="0">
                <a:solidFill>
                  <a:srgbClr val="000000"/>
                </a:solidFill>
                <a:cs typeface="Times"/>
              </a:rPr>
              <a:t>TN-a;  To:TN-b;  Date: </a:t>
            </a:r>
            <a:r>
              <a:rPr lang="en-US" sz="1400" dirty="0" smtClean="0">
                <a:solidFill>
                  <a:srgbClr val="000000"/>
                </a:solidFill>
                <a:cs typeface="Times"/>
              </a:rPr>
              <a:t>t</a:t>
            </a:r>
            <a:endParaRPr lang="en-US" sz="1400" dirty="0">
              <a:solidFill>
                <a:srgbClr val="000000"/>
              </a:solidFill>
              <a:cs typeface="Times"/>
            </a:endParaRPr>
          </a:p>
          <a:p>
            <a:pPr>
              <a:lnSpc>
                <a:spcPct val="90000"/>
              </a:lnSpc>
              <a:spcBef>
                <a:spcPts val="267"/>
              </a:spcBef>
            </a:pPr>
            <a:r>
              <a:rPr lang="en-US" sz="1400" dirty="0">
                <a:solidFill>
                  <a:srgbClr val="000000"/>
                </a:solidFill>
                <a:cs typeface="Times"/>
              </a:rPr>
              <a:t>Identity: PASSporT </a:t>
            </a:r>
            <a:r>
              <a:rPr lang="en-US" sz="1400" dirty="0" smtClean="0">
                <a:solidFill>
                  <a:srgbClr val="000000"/>
                </a:solidFill>
                <a:cs typeface="Times"/>
              </a:rPr>
              <a:t>token {orig/dest/iat=a/b/t}</a:t>
            </a:r>
          </a:p>
        </p:txBody>
      </p:sp>
      <p:grpSp>
        <p:nvGrpSpPr>
          <p:cNvPr id="111" name="Group 110"/>
          <p:cNvGrpSpPr/>
          <p:nvPr/>
        </p:nvGrpSpPr>
        <p:grpSpPr>
          <a:xfrm>
            <a:off x="8826500" y="5486645"/>
            <a:ext cx="2781300" cy="360355"/>
            <a:chOff x="812800" y="1519768"/>
            <a:chExt cx="1865690" cy="270266"/>
          </a:xfrm>
        </p:grpSpPr>
        <p:cxnSp>
          <p:nvCxnSpPr>
            <p:cNvPr id="112" name="Straight Arrow Connector 111"/>
            <p:cNvCxnSpPr>
              <a:stCxn id="113" idx="1"/>
              <a:endCxn id="119" idx="3"/>
            </p:cNvCxnSpPr>
            <p:nvPr/>
          </p:nvCxnSpPr>
          <p:spPr bwMode="auto">
            <a:xfrm>
              <a:off x="812800" y="1654901"/>
              <a:ext cx="186569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</p:cxnSp>
        <p:sp>
          <p:nvSpPr>
            <p:cNvPr id="113" name="TextBox 112"/>
            <p:cNvSpPr txBox="1"/>
            <p:nvPr/>
          </p:nvSpPr>
          <p:spPr>
            <a:xfrm>
              <a:off x="812800" y="1519768"/>
              <a:ext cx="138500" cy="2702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800"/>
                </a:spcBef>
              </a:pPr>
              <a:r>
                <a:rPr lang="en-US" sz="1900" dirty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2539989" y="1519768"/>
              <a:ext cx="138500" cy="2702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800"/>
                </a:spcBef>
              </a:pPr>
              <a:r>
                <a:rPr lang="en-US" sz="1900" dirty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8871650" y="5353503"/>
            <a:ext cx="2261090" cy="320597"/>
          </a:xfrm>
          <a:prstGeom prst="rect">
            <a:avLst/>
          </a:prstGeom>
          <a:noFill/>
        </p:spPr>
        <p:txBody>
          <a:bodyPr wrap="none" lIns="121917" tIns="60958" rIns="121917" bIns="60958" rtlCol="0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800"/>
              </a:spcBef>
              <a:defRPr sz="1400" b="1">
                <a:solidFill>
                  <a:srgbClr val="000000"/>
                </a:solidFill>
                <a:latin typeface="+mj-lt"/>
                <a:cs typeface="Times"/>
              </a:defRPr>
            </a:lvl1pPr>
          </a:lstStyle>
          <a:p>
            <a:r>
              <a:rPr lang="en-US" dirty="0" smtClean="0"/>
              <a:t>[5] </a:t>
            </a:r>
            <a:r>
              <a:rPr lang="en-US" dirty="0"/>
              <a:t>INVITE TN</a:t>
            </a:r>
            <a:r>
              <a:rPr lang="en-US" dirty="0" smtClean="0"/>
              <a:t>-x </a:t>
            </a:r>
            <a:r>
              <a:rPr lang="en-US" dirty="0"/>
              <a:t>Contact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8952413" y="5639581"/>
            <a:ext cx="2769687" cy="450251"/>
          </a:xfrm>
          <a:prstGeom prst="rect">
            <a:avLst/>
          </a:prstGeom>
          <a:noFill/>
        </p:spPr>
        <p:txBody>
          <a:bodyPr wrap="square" lIns="121917" tIns="12192" rIns="121917" bIns="12192" rtlCol="0">
            <a:spAutoFit/>
          </a:bodyPr>
          <a:lstStyle/>
          <a:p>
            <a:pPr>
              <a:lnSpc>
                <a:spcPct val="90000"/>
              </a:lnSpc>
              <a:spcBef>
                <a:spcPts val="267"/>
              </a:spcBef>
            </a:pPr>
            <a:r>
              <a:rPr lang="en-US" sz="1400" dirty="0" smtClean="0">
                <a:solidFill>
                  <a:srgbClr val="000000"/>
                </a:solidFill>
                <a:cs typeface="Times"/>
              </a:rPr>
              <a:t>PAID:</a:t>
            </a:r>
            <a:r>
              <a:rPr lang="en-US" sz="1400" dirty="0">
                <a:solidFill>
                  <a:srgbClr val="000000"/>
                </a:solidFill>
                <a:cs typeface="Times"/>
              </a:rPr>
              <a:t>TN-a;  To:TN-b;  Date: </a:t>
            </a:r>
            <a:r>
              <a:rPr lang="en-US" sz="1400" dirty="0" smtClean="0">
                <a:solidFill>
                  <a:srgbClr val="000000"/>
                </a:solidFill>
                <a:cs typeface="Times"/>
              </a:rPr>
              <a:t>t</a:t>
            </a:r>
            <a:endParaRPr lang="en-US" sz="1400" dirty="0">
              <a:solidFill>
                <a:srgbClr val="000000"/>
              </a:solidFill>
              <a:cs typeface="Times"/>
            </a:endParaRPr>
          </a:p>
          <a:p>
            <a:pPr>
              <a:lnSpc>
                <a:spcPct val="90000"/>
              </a:lnSpc>
              <a:spcBef>
                <a:spcPts val="267"/>
              </a:spcBef>
            </a:pPr>
            <a:r>
              <a:rPr lang="en-US" sz="1400" b="1" i="1" dirty="0">
                <a:solidFill>
                  <a:srgbClr val="000000"/>
                </a:solidFill>
                <a:cs typeface="Times"/>
                <a:sym typeface="Zapf Dingbats"/>
              </a:rPr>
              <a:t>(no Verstat indication)</a:t>
            </a:r>
            <a:endParaRPr lang="en-US" sz="1400" b="1" i="1" dirty="0">
              <a:solidFill>
                <a:srgbClr val="000000"/>
              </a:solidFill>
              <a:cs typeface="Times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403600" y="1965905"/>
            <a:ext cx="3739590" cy="450251"/>
          </a:xfrm>
          <a:prstGeom prst="rect">
            <a:avLst/>
          </a:prstGeom>
          <a:noFill/>
        </p:spPr>
        <p:txBody>
          <a:bodyPr wrap="square" lIns="121917" tIns="12192" rIns="121917" bIns="12192" rtlCol="0">
            <a:spAutoFit/>
          </a:bodyPr>
          <a:lstStyle/>
          <a:p>
            <a:pPr>
              <a:lnSpc>
                <a:spcPct val="90000"/>
              </a:lnSpc>
              <a:spcBef>
                <a:spcPts val="267"/>
              </a:spcBef>
            </a:pPr>
            <a:r>
              <a:rPr lang="en-US" sz="1400" dirty="0" smtClean="0">
                <a:solidFill>
                  <a:srgbClr val="000000"/>
                </a:solidFill>
                <a:cs typeface="Times"/>
              </a:rPr>
              <a:t>PAID:</a:t>
            </a:r>
            <a:r>
              <a:rPr lang="en-US" sz="1400" dirty="0">
                <a:solidFill>
                  <a:srgbClr val="000000"/>
                </a:solidFill>
                <a:cs typeface="Times"/>
              </a:rPr>
              <a:t>TN-a;  To:TN-b;  Date: t</a:t>
            </a:r>
          </a:p>
          <a:p>
            <a:pPr>
              <a:lnSpc>
                <a:spcPct val="90000"/>
              </a:lnSpc>
              <a:spcBef>
                <a:spcPts val="267"/>
              </a:spcBef>
            </a:pPr>
            <a:r>
              <a:rPr lang="en-US" sz="1400" dirty="0">
                <a:solidFill>
                  <a:srgbClr val="000000"/>
                </a:solidFill>
                <a:cs typeface="Times"/>
              </a:rPr>
              <a:t>Identity: PASSporT token </a:t>
            </a:r>
            <a:r>
              <a:rPr lang="en-US" sz="1400" dirty="0" smtClean="0">
                <a:solidFill>
                  <a:srgbClr val="000000"/>
                </a:solidFill>
                <a:cs typeface="Times"/>
              </a:rPr>
              <a:t>{orig</a:t>
            </a:r>
            <a:r>
              <a:rPr lang="en-US" sz="1400" dirty="0">
                <a:solidFill>
                  <a:srgbClr val="000000"/>
                </a:solidFill>
                <a:cs typeface="Times"/>
              </a:rPr>
              <a:t>/dest/iat=a/b/t</a:t>
            </a:r>
            <a:r>
              <a:rPr lang="en-US" sz="1400" dirty="0" smtClean="0">
                <a:solidFill>
                  <a:srgbClr val="000000"/>
                </a:solidFill>
                <a:cs typeface="Times"/>
              </a:rPr>
              <a:t>}</a:t>
            </a:r>
          </a:p>
        </p:txBody>
      </p:sp>
      <p:sp>
        <p:nvSpPr>
          <p:cNvPr id="22" name="Freeform 21"/>
          <p:cNvSpPr/>
          <p:nvPr/>
        </p:nvSpPr>
        <p:spPr>
          <a:xfrm>
            <a:off x="6870700" y="2260600"/>
            <a:ext cx="1428774" cy="1485900"/>
          </a:xfrm>
          <a:custGeom>
            <a:avLst/>
            <a:gdLst>
              <a:gd name="connsiteX0" fmla="*/ 63500 w 1196533"/>
              <a:gd name="connsiteY0" fmla="*/ 0 h 3530600"/>
              <a:gd name="connsiteX1" fmla="*/ 1079500 w 1196533"/>
              <a:gd name="connsiteY1" fmla="*/ 927100 h 3530600"/>
              <a:gd name="connsiteX2" fmla="*/ 1054100 w 1196533"/>
              <a:gd name="connsiteY2" fmla="*/ 2565400 h 3530600"/>
              <a:gd name="connsiteX3" fmla="*/ 0 w 1196533"/>
              <a:gd name="connsiteY3" fmla="*/ 3530600 h 3530600"/>
              <a:gd name="connsiteX0" fmla="*/ 179755 w 1188994"/>
              <a:gd name="connsiteY0" fmla="*/ 0 h 3504735"/>
              <a:gd name="connsiteX1" fmla="*/ 1079500 w 1188994"/>
              <a:gd name="connsiteY1" fmla="*/ 901235 h 3504735"/>
              <a:gd name="connsiteX2" fmla="*/ 1054100 w 1188994"/>
              <a:gd name="connsiteY2" fmla="*/ 2539535 h 3504735"/>
              <a:gd name="connsiteX3" fmla="*/ 0 w 1188994"/>
              <a:gd name="connsiteY3" fmla="*/ 3504735 h 350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8994" h="3504735">
                <a:moveTo>
                  <a:pt x="179755" y="0"/>
                </a:moveTo>
                <a:cubicBezTo>
                  <a:pt x="605205" y="249766"/>
                  <a:pt x="933776" y="477979"/>
                  <a:pt x="1079500" y="901235"/>
                </a:cubicBezTo>
                <a:cubicBezTo>
                  <a:pt x="1225224" y="1324491"/>
                  <a:pt x="1234017" y="2105618"/>
                  <a:pt x="1054100" y="2539535"/>
                </a:cubicBezTo>
                <a:cubicBezTo>
                  <a:pt x="874183" y="2973452"/>
                  <a:pt x="0" y="3504735"/>
                  <a:pt x="0" y="3504735"/>
                </a:cubicBezTo>
              </a:path>
            </a:pathLst>
          </a:custGeom>
          <a:ln w="15875">
            <a:solidFill>
              <a:srgbClr val="800000"/>
            </a:solidFill>
            <a:prstDash val="dash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7467601" y="1993900"/>
            <a:ext cx="1295400" cy="738664"/>
          </a:xfrm>
          <a:prstGeom prst="rect">
            <a:avLst/>
          </a:prstGeom>
          <a:solidFill>
            <a:schemeClr val="bg1">
              <a:alpha val="8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800000"/>
                </a:solidFill>
              </a:rPr>
              <a:t>Replay within "iat" freshness window</a:t>
            </a:r>
            <a:endParaRPr lang="en-US" sz="1400" i="1" dirty="0">
              <a:solidFill>
                <a:srgbClr val="80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694455" y="4648200"/>
            <a:ext cx="2313145" cy="584776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Ignore, since R-URI/dest TNs don’t match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502660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 and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Avoid FUD </a:t>
            </a:r>
            <a:r>
              <a:rPr lang="mr-IN" dirty="0" smtClean="0"/>
              <a:t>–</a:t>
            </a:r>
            <a:r>
              <a:rPr lang="en-US" dirty="0" smtClean="0"/>
              <a:t> Trust STIR</a:t>
            </a:r>
          </a:p>
          <a:p>
            <a:endParaRPr lang="en-US" dirty="0"/>
          </a:p>
          <a:p>
            <a:r>
              <a:rPr lang="en-US" dirty="0" smtClean="0"/>
              <a:t>PBX cannot replay Identity header in order to obtain a "verification passed" for spoof calling TN</a:t>
            </a:r>
          </a:p>
          <a:p>
            <a:pPr lvl="1"/>
            <a:r>
              <a:rPr lang="en-US" dirty="0" smtClean="0"/>
              <a:t>Fundamental STIR replay prevention mechanisms apply</a:t>
            </a:r>
          </a:p>
          <a:p>
            <a:endParaRPr lang="en-US" dirty="0" smtClean="0"/>
          </a:p>
          <a:p>
            <a:r>
              <a:rPr lang="en-US" dirty="0" smtClean="0"/>
              <a:t>Therefore, an SP should not be afraid to send an Identity headers to  PBXs, or anywhere outside their network</a:t>
            </a:r>
          </a:p>
          <a:p>
            <a:pPr lvl="1"/>
            <a:r>
              <a:rPr lang="en-US" dirty="0" smtClean="0"/>
              <a:t>Divulging an Identity header is not "giving away the keys to the kingdom"</a:t>
            </a:r>
          </a:p>
        </p:txBody>
      </p:sp>
    </p:spTree>
    <p:extLst>
      <p:ext uri="{BB962C8B-B14F-4D97-AF65-F5344CB8AC3E}">
        <p14:creationId xmlns:p14="http://schemas.microsoft.com/office/powerpoint/2010/main" val="4289859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51881</TotalTime>
  <Words>467</Words>
  <Application>Microsoft Macintosh PowerPoint</Application>
  <PresentationFormat>Custom</PresentationFormat>
  <Paragraphs>59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Identity header Security Review</vt:lpstr>
      <vt:lpstr>Addressing concern of sending Identity header outside SP network</vt:lpstr>
      <vt:lpstr>Example call flow – PBX replays received Identity header (pre-"div” SHAKEN)</vt:lpstr>
      <vt:lpstr>Conclusion and Recommendations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 Flows for STIR-SHAKEN PoC – June 2017</dc:title>
  <dc:subject/>
  <dc:creator>Mohit Gupta</dc:creator>
  <cp:keywords/>
  <dc:description/>
  <cp:lastModifiedBy>David Hancock</cp:lastModifiedBy>
  <cp:revision>831</cp:revision>
  <dcterms:created xsi:type="dcterms:W3CDTF">2017-06-06T19:51:34Z</dcterms:created>
  <dcterms:modified xsi:type="dcterms:W3CDTF">2018-05-02T00:48:44Z</dcterms:modified>
  <cp:category/>
</cp:coreProperties>
</file>