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64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FB68B-D66B-9444-B461-477B6A059044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968AC-88FB-6444-A577-2A46DEF88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7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7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5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7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6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0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4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C6D34-3767-BE48-B667-4823EE65C720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B36A-5BD8-2344-91B6-988AF91EF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6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STI Interworking with SIP-PBXs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Wendt (Comcast)</a:t>
            </a:r>
          </a:p>
          <a:p>
            <a:r>
              <a:rPr lang="en-US" dirty="0" smtClean="0"/>
              <a:t>David Hancock (CableLabs)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9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Applying STI to Multi-homed SIP-PBX</a:t>
            </a:r>
            <a:endParaRPr lang="en-US" sz="3200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39244" y="1260883"/>
            <a:ext cx="1507067" cy="999065"/>
          </a:xfrm>
          <a:prstGeom prst="roundRect">
            <a:avLst/>
          </a:prstGeom>
          <a:solidFill>
            <a:schemeClr val="bg1"/>
          </a:solidFill>
          <a:ln w="12700" cap="flat">
            <a:solidFill>
              <a:srgbClr val="00800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rgbClr val="008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Service Provider 1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207678" y="3623116"/>
            <a:ext cx="2836334" cy="1439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err="1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1278" y="4808497"/>
            <a:ext cx="791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SIP-PBX</a:t>
            </a:r>
            <a:endParaRPr lang="en-US" sz="1400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29178" y="1260883"/>
            <a:ext cx="1507067" cy="999065"/>
          </a:xfrm>
          <a:prstGeom prst="roundRect">
            <a:avLst/>
          </a:prstGeom>
          <a:solidFill>
            <a:schemeClr val="bg1"/>
          </a:solidFill>
          <a:ln w="12700" cap="flat">
            <a:solidFill>
              <a:srgbClr val="0000FF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rgbClr val="0000FF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Service Provider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0079" y="3631594"/>
            <a:ext cx="184666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4561" y="3631589"/>
            <a:ext cx="184666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</p:txBody>
      </p:sp>
      <p:cxnSp>
        <p:nvCxnSpPr>
          <p:cNvPr id="9" name="Straight Connector 8"/>
          <p:cNvCxnSpPr>
            <a:stCxn id="7" idx="0"/>
            <a:endCxn id="3" idx="2"/>
          </p:cNvCxnSpPr>
          <p:nvPr/>
        </p:nvCxnSpPr>
        <p:spPr bwMode="auto">
          <a:xfrm flipH="1" flipV="1">
            <a:off x="792778" y="2259948"/>
            <a:ext cx="659634" cy="1371646"/>
          </a:xfrm>
          <a:prstGeom prst="line">
            <a:avLst/>
          </a:prstGeom>
          <a:ln>
            <a:solidFill>
              <a:schemeClr val="tx1"/>
            </a:solidFill>
            <a:tailEnd type="none" w="med" len="lg"/>
          </a:ln>
        </p:spPr>
      </p:cxnSp>
      <p:cxnSp>
        <p:nvCxnSpPr>
          <p:cNvPr id="10" name="Straight Connector 9"/>
          <p:cNvCxnSpPr>
            <a:stCxn id="8" idx="0"/>
            <a:endCxn id="6" idx="2"/>
          </p:cNvCxnSpPr>
          <p:nvPr/>
        </p:nvCxnSpPr>
        <p:spPr bwMode="auto">
          <a:xfrm flipV="1">
            <a:off x="3746894" y="2259948"/>
            <a:ext cx="635818" cy="1371641"/>
          </a:xfrm>
          <a:prstGeom prst="line">
            <a:avLst/>
          </a:prstGeom>
          <a:ln>
            <a:solidFill>
              <a:schemeClr val="tx1"/>
            </a:solidFill>
            <a:tailEnd type="none" w="med" len="lg"/>
          </a:ln>
        </p:spPr>
      </p:cxnSp>
      <p:sp>
        <p:nvSpPr>
          <p:cNvPr id="11" name="Freeform 10"/>
          <p:cNvSpPr/>
          <p:nvPr/>
        </p:nvSpPr>
        <p:spPr>
          <a:xfrm>
            <a:off x="2943681" y="2073714"/>
            <a:ext cx="854820" cy="1786467"/>
          </a:xfrm>
          <a:custGeom>
            <a:avLst/>
            <a:gdLst>
              <a:gd name="connsiteX0" fmla="*/ 602002 w 602002"/>
              <a:gd name="connsiteY0" fmla="*/ 0 h 1879600"/>
              <a:gd name="connsiteX1" fmla="*/ 85535 w 602002"/>
              <a:gd name="connsiteY1" fmla="*/ 550334 h 1879600"/>
              <a:gd name="connsiteX2" fmla="*/ 868 w 602002"/>
              <a:gd name="connsiteY2" fmla="*/ 1879600 h 1879600"/>
              <a:gd name="connsiteX0" fmla="*/ 840674 w 840674"/>
              <a:gd name="connsiteY0" fmla="*/ 0 h 1879600"/>
              <a:gd name="connsiteX1" fmla="*/ 19407 w 840674"/>
              <a:gd name="connsiteY1" fmla="*/ 807373 h 1879600"/>
              <a:gd name="connsiteX2" fmla="*/ 239540 w 840674"/>
              <a:gd name="connsiteY2" fmla="*/ 1879600 h 1879600"/>
              <a:gd name="connsiteX0" fmla="*/ 211811 w 220277"/>
              <a:gd name="connsiteY0" fmla="*/ 0 h 1855503"/>
              <a:gd name="connsiteX1" fmla="*/ 144 w 220277"/>
              <a:gd name="connsiteY1" fmla="*/ 783276 h 1855503"/>
              <a:gd name="connsiteX2" fmla="*/ 220277 w 220277"/>
              <a:gd name="connsiteY2" fmla="*/ 1855503 h 1855503"/>
              <a:gd name="connsiteX0" fmla="*/ 504992 w 504992"/>
              <a:gd name="connsiteY0" fmla="*/ 0 h 1935828"/>
              <a:gd name="connsiteX1" fmla="*/ 5458 w 504992"/>
              <a:gd name="connsiteY1" fmla="*/ 863601 h 1935828"/>
              <a:gd name="connsiteX2" fmla="*/ 225591 w 504992"/>
              <a:gd name="connsiteY2" fmla="*/ 1935828 h 1935828"/>
              <a:gd name="connsiteX0" fmla="*/ 499651 w 499651"/>
              <a:gd name="connsiteY0" fmla="*/ 0 h 1735016"/>
              <a:gd name="connsiteX1" fmla="*/ 117 w 499651"/>
              <a:gd name="connsiteY1" fmla="*/ 863601 h 1735016"/>
              <a:gd name="connsiteX2" fmla="*/ 448850 w 499651"/>
              <a:gd name="connsiteY2" fmla="*/ 1735016 h 1735016"/>
              <a:gd name="connsiteX0" fmla="*/ 313462 w 313462"/>
              <a:gd name="connsiteY0" fmla="*/ 0 h 1735016"/>
              <a:gd name="connsiteX1" fmla="*/ 195 w 313462"/>
              <a:gd name="connsiteY1" fmla="*/ 847537 h 1735016"/>
              <a:gd name="connsiteX2" fmla="*/ 262661 w 313462"/>
              <a:gd name="connsiteY2" fmla="*/ 1735016 h 1735016"/>
              <a:gd name="connsiteX0" fmla="*/ 336472 w 336472"/>
              <a:gd name="connsiteY0" fmla="*/ 0 h 1694854"/>
              <a:gd name="connsiteX1" fmla="*/ 23205 w 336472"/>
              <a:gd name="connsiteY1" fmla="*/ 847537 h 1694854"/>
              <a:gd name="connsiteX2" fmla="*/ 23204 w 336472"/>
              <a:gd name="connsiteY2" fmla="*/ 1694854 h 1694854"/>
              <a:gd name="connsiteX0" fmla="*/ 554724 w 554724"/>
              <a:gd name="connsiteY0" fmla="*/ 0 h 1694854"/>
              <a:gd name="connsiteX1" fmla="*/ 38257 w 554724"/>
              <a:gd name="connsiteY1" fmla="*/ 847537 h 1694854"/>
              <a:gd name="connsiteX2" fmla="*/ 38256 w 554724"/>
              <a:gd name="connsiteY2" fmla="*/ 1694854 h 1694854"/>
              <a:gd name="connsiteX0" fmla="*/ 854820 w 854820"/>
              <a:gd name="connsiteY0" fmla="*/ 0 h 1694854"/>
              <a:gd name="connsiteX1" fmla="*/ 58953 w 854820"/>
              <a:gd name="connsiteY1" fmla="*/ 847537 h 1694854"/>
              <a:gd name="connsiteX2" fmla="*/ 58952 w 854820"/>
              <a:gd name="connsiteY2" fmla="*/ 1694854 h 1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820" h="1694854">
                <a:moveTo>
                  <a:pt x="854820" y="0"/>
                </a:moveTo>
                <a:cubicBezTo>
                  <a:pt x="646681" y="118533"/>
                  <a:pt x="191598" y="565061"/>
                  <a:pt x="58953" y="847537"/>
                </a:cubicBezTo>
                <a:cubicBezTo>
                  <a:pt x="-73692" y="1130013"/>
                  <a:pt x="58952" y="1694854"/>
                  <a:pt x="58952" y="1694854"/>
                </a:cubicBezTo>
              </a:path>
            </a:pathLst>
          </a:custGeom>
          <a:ln w="12700">
            <a:solidFill>
              <a:srgbClr val="0000FF"/>
            </a:solidFill>
            <a:prstDash val="lgDash"/>
            <a:tailEnd type="triangle" w="med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H="1">
            <a:off x="1427680" y="2073716"/>
            <a:ext cx="938365" cy="1778000"/>
          </a:xfrm>
          <a:custGeom>
            <a:avLst/>
            <a:gdLst>
              <a:gd name="connsiteX0" fmla="*/ 602002 w 602002"/>
              <a:gd name="connsiteY0" fmla="*/ 0 h 1879600"/>
              <a:gd name="connsiteX1" fmla="*/ 85535 w 602002"/>
              <a:gd name="connsiteY1" fmla="*/ 550334 h 1879600"/>
              <a:gd name="connsiteX2" fmla="*/ 868 w 602002"/>
              <a:gd name="connsiteY2" fmla="*/ 1879600 h 1879600"/>
              <a:gd name="connsiteX0" fmla="*/ 840674 w 840674"/>
              <a:gd name="connsiteY0" fmla="*/ 0 h 1879600"/>
              <a:gd name="connsiteX1" fmla="*/ 19407 w 840674"/>
              <a:gd name="connsiteY1" fmla="*/ 807373 h 1879600"/>
              <a:gd name="connsiteX2" fmla="*/ 239540 w 840674"/>
              <a:gd name="connsiteY2" fmla="*/ 1879600 h 1879600"/>
              <a:gd name="connsiteX0" fmla="*/ 211811 w 220277"/>
              <a:gd name="connsiteY0" fmla="*/ 0 h 1855503"/>
              <a:gd name="connsiteX1" fmla="*/ 144 w 220277"/>
              <a:gd name="connsiteY1" fmla="*/ 783276 h 1855503"/>
              <a:gd name="connsiteX2" fmla="*/ 220277 w 220277"/>
              <a:gd name="connsiteY2" fmla="*/ 1855503 h 1855503"/>
              <a:gd name="connsiteX0" fmla="*/ 522511 w 522511"/>
              <a:gd name="connsiteY0" fmla="*/ 0 h 1959925"/>
              <a:gd name="connsiteX1" fmla="*/ 6044 w 522511"/>
              <a:gd name="connsiteY1" fmla="*/ 887698 h 1959925"/>
              <a:gd name="connsiteX2" fmla="*/ 226177 w 522511"/>
              <a:gd name="connsiteY2" fmla="*/ 1959925 h 1959925"/>
              <a:gd name="connsiteX0" fmla="*/ 525900 w 525900"/>
              <a:gd name="connsiteY0" fmla="*/ 0 h 1718951"/>
              <a:gd name="connsiteX1" fmla="*/ 9433 w 525900"/>
              <a:gd name="connsiteY1" fmla="*/ 887698 h 1718951"/>
              <a:gd name="connsiteX2" fmla="*/ 178766 w 525900"/>
              <a:gd name="connsiteY2" fmla="*/ 1718951 h 1718951"/>
              <a:gd name="connsiteX0" fmla="*/ 430101 w 430101"/>
              <a:gd name="connsiteY0" fmla="*/ 0 h 1718951"/>
              <a:gd name="connsiteX1" fmla="*/ 15234 w 430101"/>
              <a:gd name="connsiteY1" fmla="*/ 887698 h 1718951"/>
              <a:gd name="connsiteX2" fmla="*/ 82967 w 430101"/>
              <a:gd name="connsiteY2" fmla="*/ 1718951 h 1718951"/>
              <a:gd name="connsiteX0" fmla="*/ 499534 w 499534"/>
              <a:gd name="connsiteY0" fmla="*/ 0 h 1718951"/>
              <a:gd name="connsiteX1" fmla="*/ 84667 w 499534"/>
              <a:gd name="connsiteY1" fmla="*/ 887698 h 1718951"/>
              <a:gd name="connsiteX2" fmla="*/ 0 w 499534"/>
              <a:gd name="connsiteY2" fmla="*/ 1718951 h 1718951"/>
              <a:gd name="connsiteX0" fmla="*/ 698053 w 698053"/>
              <a:gd name="connsiteY0" fmla="*/ 0 h 1694854"/>
              <a:gd name="connsiteX1" fmla="*/ 88452 w 698053"/>
              <a:gd name="connsiteY1" fmla="*/ 863601 h 1694854"/>
              <a:gd name="connsiteX2" fmla="*/ 3785 w 698053"/>
              <a:gd name="connsiteY2" fmla="*/ 1694854 h 1694854"/>
              <a:gd name="connsiteX0" fmla="*/ 938365 w 938365"/>
              <a:gd name="connsiteY0" fmla="*/ 0 h 1686822"/>
              <a:gd name="connsiteX1" fmla="*/ 100164 w 938365"/>
              <a:gd name="connsiteY1" fmla="*/ 855569 h 1686822"/>
              <a:gd name="connsiteX2" fmla="*/ 15497 w 938365"/>
              <a:gd name="connsiteY2" fmla="*/ 1686822 h 1686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8365" h="1686822">
                <a:moveTo>
                  <a:pt x="938365" y="0"/>
                </a:moveTo>
                <a:cubicBezTo>
                  <a:pt x="730226" y="118533"/>
                  <a:pt x="253975" y="574432"/>
                  <a:pt x="100164" y="855569"/>
                </a:cubicBezTo>
                <a:cubicBezTo>
                  <a:pt x="-53647" y="1136706"/>
                  <a:pt x="15497" y="1686822"/>
                  <a:pt x="15497" y="1686822"/>
                </a:cubicBezTo>
              </a:path>
            </a:pathLst>
          </a:custGeom>
          <a:ln w="12700">
            <a:solidFill>
              <a:srgbClr val="008000"/>
            </a:solidFill>
            <a:prstDash val="lgDash"/>
            <a:tailEnd type="triangle" w="med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0800000">
            <a:off x="3874679" y="2141451"/>
            <a:ext cx="1056419" cy="2116666"/>
          </a:xfrm>
          <a:custGeom>
            <a:avLst/>
            <a:gdLst>
              <a:gd name="connsiteX0" fmla="*/ 602002 w 602002"/>
              <a:gd name="connsiteY0" fmla="*/ 0 h 1879600"/>
              <a:gd name="connsiteX1" fmla="*/ 85535 w 602002"/>
              <a:gd name="connsiteY1" fmla="*/ 550334 h 1879600"/>
              <a:gd name="connsiteX2" fmla="*/ 868 w 602002"/>
              <a:gd name="connsiteY2" fmla="*/ 1879600 h 1879600"/>
              <a:gd name="connsiteX0" fmla="*/ 840674 w 840674"/>
              <a:gd name="connsiteY0" fmla="*/ 0 h 1879600"/>
              <a:gd name="connsiteX1" fmla="*/ 19407 w 840674"/>
              <a:gd name="connsiteY1" fmla="*/ 807373 h 1879600"/>
              <a:gd name="connsiteX2" fmla="*/ 239540 w 840674"/>
              <a:gd name="connsiteY2" fmla="*/ 1879600 h 1879600"/>
              <a:gd name="connsiteX0" fmla="*/ 211811 w 220277"/>
              <a:gd name="connsiteY0" fmla="*/ 0 h 1855503"/>
              <a:gd name="connsiteX1" fmla="*/ 144 w 220277"/>
              <a:gd name="connsiteY1" fmla="*/ 783276 h 1855503"/>
              <a:gd name="connsiteX2" fmla="*/ 220277 w 220277"/>
              <a:gd name="connsiteY2" fmla="*/ 1855503 h 1855503"/>
              <a:gd name="connsiteX0" fmla="*/ 313267 w 313267"/>
              <a:gd name="connsiteY0" fmla="*/ 0 h 2128607"/>
              <a:gd name="connsiteX1" fmla="*/ 101600 w 313267"/>
              <a:gd name="connsiteY1" fmla="*/ 783276 h 2128607"/>
              <a:gd name="connsiteX2" fmla="*/ 0 w 313267"/>
              <a:gd name="connsiteY2" fmla="*/ 2128607 h 2128607"/>
              <a:gd name="connsiteX0" fmla="*/ 623282 w 623282"/>
              <a:gd name="connsiteY0" fmla="*/ 0 h 2128607"/>
              <a:gd name="connsiteX1" fmla="*/ 5215 w 623282"/>
              <a:gd name="connsiteY1" fmla="*/ 751146 h 2128607"/>
              <a:gd name="connsiteX2" fmla="*/ 310015 w 623282"/>
              <a:gd name="connsiteY2" fmla="*/ 2128607 h 2128607"/>
              <a:gd name="connsiteX0" fmla="*/ 464873 w 464873"/>
              <a:gd name="connsiteY0" fmla="*/ 0 h 2128607"/>
              <a:gd name="connsiteX1" fmla="*/ 8886 w 464873"/>
              <a:gd name="connsiteY1" fmla="*/ 839838 h 2128607"/>
              <a:gd name="connsiteX2" fmla="*/ 151606 w 464873"/>
              <a:gd name="connsiteY2" fmla="*/ 2128607 h 2128607"/>
              <a:gd name="connsiteX0" fmla="*/ 821609 w 821609"/>
              <a:gd name="connsiteY0" fmla="*/ 0 h 2137155"/>
              <a:gd name="connsiteX1" fmla="*/ 365622 w 821609"/>
              <a:gd name="connsiteY1" fmla="*/ 839838 h 2137155"/>
              <a:gd name="connsiteX2" fmla="*/ 0 w 821609"/>
              <a:gd name="connsiteY2" fmla="*/ 2137155 h 2137155"/>
              <a:gd name="connsiteX0" fmla="*/ 919244 w 919244"/>
              <a:gd name="connsiteY0" fmla="*/ 0 h 2137155"/>
              <a:gd name="connsiteX1" fmla="*/ 50689 w 919244"/>
              <a:gd name="connsiteY1" fmla="*/ 668865 h 2137155"/>
              <a:gd name="connsiteX2" fmla="*/ 97635 w 919244"/>
              <a:gd name="connsiteY2" fmla="*/ 2137155 h 213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9244" h="2137155">
                <a:moveTo>
                  <a:pt x="919244" y="0"/>
                </a:moveTo>
                <a:cubicBezTo>
                  <a:pt x="711105" y="118533"/>
                  <a:pt x="187624" y="312673"/>
                  <a:pt x="50689" y="668865"/>
                </a:cubicBezTo>
                <a:cubicBezTo>
                  <a:pt x="-86246" y="1025057"/>
                  <a:pt x="97635" y="2137155"/>
                  <a:pt x="97635" y="2137155"/>
                </a:cubicBezTo>
              </a:path>
            </a:pathLst>
          </a:custGeom>
          <a:ln w="15875">
            <a:solidFill>
              <a:schemeClr val="tx1"/>
            </a:solidFill>
            <a:prstDash val="solid"/>
            <a:tailEnd type="triangle" w="med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732615" y="2607123"/>
            <a:ext cx="821266" cy="32173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lIns="0" tIns="0" rIns="0" bIns="0" rtlCol="0" anchor="ctr" anchorCtr="0"/>
          <a:lstStyle/>
          <a:p>
            <a:pPr algn="ctr"/>
            <a:r>
              <a:rPr lang="en-US" sz="1100" dirty="0" smtClean="0">
                <a:solidFill>
                  <a:srgbClr val="008000"/>
                </a:solidFill>
                <a:latin typeface="+mn-lt"/>
                <a:ea typeface="+mn-ea"/>
              </a:rPr>
              <a:t>SP-1 TNs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672415" y="2607122"/>
            <a:ext cx="821266" cy="32173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0" tIns="0" rIns="0" bIns="0" rtlCol="0" anchor="ctr" anchorCtr="0"/>
          <a:lstStyle/>
          <a:p>
            <a:pPr algn="ctr"/>
            <a:r>
              <a:rPr lang="en-US" sz="1100" dirty="0" smtClean="0">
                <a:solidFill>
                  <a:srgbClr val="0000FF"/>
                </a:solidFill>
                <a:latin typeface="+mn-lt"/>
                <a:ea typeface="+mn-ea"/>
              </a:rPr>
              <a:t>SP-2 TNs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816347" y="3868648"/>
            <a:ext cx="406400" cy="719669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en-US" sz="1100" dirty="0" smtClean="0">
                <a:solidFill>
                  <a:srgbClr val="0000FF"/>
                </a:solidFill>
                <a:latin typeface="+mn-lt"/>
                <a:ea typeface="+mn-ea"/>
              </a:rPr>
              <a:t>TN-a TN-b TN-c </a:t>
            </a:r>
            <a:endParaRPr lang="en-US" sz="1100" dirty="0" smtClean="0">
              <a:solidFill>
                <a:srgbClr val="0000FF"/>
              </a:solidFill>
              <a:latin typeface="+mn-lt"/>
              <a:ea typeface="+mn-ea"/>
            </a:endParaRPr>
          </a:p>
          <a:p>
            <a:pPr algn="ctr"/>
            <a:r>
              <a:rPr lang="mr-IN" sz="1100" dirty="0" smtClean="0">
                <a:solidFill>
                  <a:srgbClr val="0000FF"/>
                </a:solidFill>
                <a:latin typeface="+mn-lt"/>
                <a:ea typeface="+mn-ea"/>
              </a:rPr>
              <a:t>…</a:t>
            </a:r>
            <a:endParaRPr lang="en-US" sz="1100" dirty="0" smtClean="0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155946" y="3868647"/>
            <a:ext cx="406400" cy="719669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en-US" sz="1100" dirty="0" smtClean="0">
                <a:solidFill>
                  <a:srgbClr val="008000"/>
                </a:solidFill>
                <a:latin typeface="+mn-lt"/>
                <a:ea typeface="+mn-ea"/>
              </a:rPr>
              <a:t>TN-1 TN-2 TN-3 </a:t>
            </a:r>
            <a:r>
              <a:rPr lang="mr-IN" sz="1100" dirty="0" smtClean="0">
                <a:solidFill>
                  <a:srgbClr val="008000"/>
                </a:solidFill>
                <a:latin typeface="+mn-lt"/>
                <a:ea typeface="+mn-ea"/>
              </a:rPr>
              <a:t>…</a:t>
            </a:r>
            <a:endParaRPr lang="en-US" sz="1100" dirty="0" smtClean="0">
              <a:solidFill>
                <a:srgbClr val="008000"/>
              </a:solidFill>
              <a:latin typeface="+mn-lt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0143" y="2835766"/>
            <a:ext cx="992579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88650" y="3496160"/>
            <a:ext cx="3791849" cy="15665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i="1" u="sng" dirty="0" smtClean="0">
                <a:latin typeface="+mj-lt"/>
                <a:cs typeface="Times"/>
              </a:rPr>
              <a:t>Problem </a:t>
            </a:r>
            <a:r>
              <a:rPr lang="en-US" sz="1200" b="1" i="1" u="sng" dirty="0" smtClean="0">
                <a:solidFill>
                  <a:schemeClr val="tx1"/>
                </a:solidFill>
                <a:latin typeface="+mj-lt"/>
                <a:cs typeface="Times"/>
              </a:rPr>
              <a:t>Description</a:t>
            </a:r>
            <a:endParaRPr lang="en-US" sz="1200" b="1" i="1" u="sng" dirty="0" smtClean="0">
              <a:solidFill>
                <a:schemeClr val="tx1"/>
              </a:solidFill>
              <a:latin typeface="+mj-lt"/>
              <a:cs typeface="Times"/>
            </a:endParaRP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en-US" sz="1200" i="1" dirty="0" smtClean="0">
                <a:solidFill>
                  <a:schemeClr val="tx1"/>
                </a:solidFill>
                <a:latin typeface="+mj-lt"/>
                <a:cs typeface="Times"/>
              </a:rPr>
              <a:t>SP-1 and SP-2 each assign a set of TNs to PBX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en-US" sz="1200" i="1" dirty="0">
                <a:solidFill>
                  <a:schemeClr val="tx1"/>
                </a:solidFill>
                <a:latin typeface="+mj-lt"/>
                <a:cs typeface="Times"/>
              </a:rPr>
              <a:t>PBX initiates a call via SP-2 with calling TN belonging to SP-</a:t>
            </a:r>
            <a:r>
              <a:rPr lang="en-US" sz="1200" i="1" dirty="0" smtClean="0">
                <a:solidFill>
                  <a:schemeClr val="tx1"/>
                </a:solidFill>
                <a:latin typeface="+mj-lt"/>
                <a:cs typeface="Times"/>
              </a:rPr>
              <a:t>1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en-US" sz="1200" i="1" dirty="0" smtClean="0">
                <a:solidFill>
                  <a:schemeClr val="tx1"/>
                </a:solidFill>
                <a:latin typeface="+mj-lt"/>
                <a:cs typeface="Times"/>
              </a:rPr>
              <a:t>SP-2 sends INVITE on to SP-x owner of called TN-x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FF0000"/>
                </a:solidFill>
                <a:latin typeface="+mj-lt"/>
                <a:cs typeface="Times"/>
              </a:rPr>
              <a:t>Problem: In step-3, how does SP-2 create Identity signature for a calling TN that it does not own?</a:t>
            </a:r>
            <a:endParaRPr lang="en-US" sz="1200" i="1" dirty="0">
              <a:solidFill>
                <a:srgbClr val="FF0000"/>
              </a:solidFill>
              <a:latin typeface="+mj-lt"/>
              <a:cs typeface="Time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0528" y="1980584"/>
            <a:ext cx="184666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7362978" y="1269349"/>
            <a:ext cx="1507067" cy="999065"/>
          </a:xfrm>
          <a:prstGeom prst="round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Service Provider 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06489" y="3064213"/>
            <a:ext cx="1964268" cy="173637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/>
              <a:t>PAI:</a:t>
            </a:r>
            <a:r>
              <a:rPr lang="en-US" b="1" dirty="0">
                <a:solidFill>
                  <a:srgbClr val="008000"/>
                </a:solidFill>
              </a:rPr>
              <a:t>TN</a:t>
            </a:r>
            <a:r>
              <a:rPr lang="en-US" b="1" dirty="0" smtClean="0">
                <a:solidFill>
                  <a:srgbClr val="008000"/>
                </a:solidFill>
              </a:rPr>
              <a:t>-1</a:t>
            </a:r>
            <a:r>
              <a:rPr lang="en-US" dirty="0" smtClean="0"/>
              <a:t>;  </a:t>
            </a:r>
            <a:r>
              <a:rPr lang="en-US" dirty="0"/>
              <a:t>To:TN</a:t>
            </a:r>
            <a:r>
              <a:rPr lang="en-US" dirty="0" smtClean="0"/>
              <a:t>-x;  </a:t>
            </a:r>
            <a:r>
              <a:rPr lang="en-US" dirty="0"/>
              <a:t>Date: 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5102384" y="1497477"/>
            <a:ext cx="2345267" cy="237573"/>
          </a:xfrm>
          <a:custGeom>
            <a:avLst/>
            <a:gdLst>
              <a:gd name="connsiteX0" fmla="*/ 0 w 2345267"/>
              <a:gd name="connsiteY0" fmla="*/ 237573 h 237573"/>
              <a:gd name="connsiteX1" fmla="*/ 1092200 w 2345267"/>
              <a:gd name="connsiteY1" fmla="*/ 507 h 237573"/>
              <a:gd name="connsiteX2" fmla="*/ 2345267 w 2345267"/>
              <a:gd name="connsiteY2" fmla="*/ 169840 h 23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5267" h="237573">
                <a:moveTo>
                  <a:pt x="0" y="237573"/>
                </a:moveTo>
                <a:cubicBezTo>
                  <a:pt x="350661" y="124684"/>
                  <a:pt x="701322" y="11796"/>
                  <a:pt x="1092200" y="507"/>
                </a:cubicBezTo>
                <a:cubicBezTo>
                  <a:pt x="1483078" y="-10782"/>
                  <a:pt x="2345267" y="169840"/>
                  <a:pt x="2345267" y="169840"/>
                </a:cubicBezTo>
              </a:path>
            </a:pathLst>
          </a:custGeom>
          <a:ln w="15875">
            <a:solidFill>
              <a:schemeClr val="tx1"/>
            </a:solidFill>
            <a:prstDash val="solid"/>
            <a:tailEnd type="triangle" w="med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195359" y="1430322"/>
            <a:ext cx="992579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32581" y="1969100"/>
            <a:ext cx="500134" cy="172352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???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71705" y="1658769"/>
            <a:ext cx="1964268" cy="351635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/>
              <a:t>PAI:</a:t>
            </a:r>
            <a:r>
              <a:rPr lang="en-US" b="1" dirty="0">
                <a:solidFill>
                  <a:srgbClr val="008000"/>
                </a:solidFill>
              </a:rPr>
              <a:t>TN</a:t>
            </a:r>
            <a:r>
              <a:rPr lang="en-US" b="1" dirty="0" smtClean="0">
                <a:solidFill>
                  <a:srgbClr val="008000"/>
                </a:solidFill>
              </a:rPr>
              <a:t>-1</a:t>
            </a:r>
            <a:r>
              <a:rPr lang="en-US" dirty="0" smtClean="0"/>
              <a:t>;  </a:t>
            </a:r>
            <a:r>
              <a:rPr lang="en-US" dirty="0"/>
              <a:t>To:TN</a:t>
            </a:r>
            <a:r>
              <a:rPr lang="en-US" dirty="0" smtClean="0"/>
              <a:t>-x;  </a:t>
            </a:r>
            <a:r>
              <a:rPr lang="en-US" dirty="0"/>
              <a:t>Date: t</a:t>
            </a:r>
          </a:p>
          <a:p>
            <a:r>
              <a:rPr lang="en-US" dirty="0"/>
              <a:t>Identity: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60624" y="2996632"/>
            <a:ext cx="304958" cy="247504"/>
            <a:chOff x="2311241" y="1143045"/>
            <a:chExt cx="304958" cy="247504"/>
          </a:xfrm>
        </p:grpSpPr>
        <p:sp>
          <p:nvSpPr>
            <p:cNvPr id="28" name="TextBox 27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 smtClean="0">
                  <a:solidFill>
                    <a:schemeClr val="tx1"/>
                  </a:solidFill>
                  <a:latin typeface="+mj-lt"/>
                  <a:cs typeface="Times"/>
                </a:rPr>
                <a:t>1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19608" y="2598690"/>
            <a:ext cx="304958" cy="247504"/>
            <a:chOff x="2311241" y="1143045"/>
            <a:chExt cx="304958" cy="247504"/>
          </a:xfrm>
        </p:grpSpPr>
        <p:sp>
          <p:nvSpPr>
            <p:cNvPr id="31" name="TextBox 30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solidFill>
                    <a:schemeClr val="tx1"/>
                  </a:solidFill>
                  <a:latin typeface="+mj-lt"/>
                  <a:cs typeface="Times"/>
                </a:rPr>
                <a:t>2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305425" y="1210163"/>
            <a:ext cx="304958" cy="247504"/>
            <a:chOff x="2311241" y="1143045"/>
            <a:chExt cx="304958" cy="247504"/>
          </a:xfrm>
        </p:grpSpPr>
        <p:sp>
          <p:nvSpPr>
            <p:cNvPr id="34" name="TextBox 33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 smtClean="0">
                  <a:solidFill>
                    <a:schemeClr val="tx1"/>
                  </a:solidFill>
                  <a:latin typeface="+mj-lt"/>
                  <a:cs typeface="Times"/>
                </a:rPr>
                <a:t>3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610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Solution Approach </a:t>
            </a:r>
            <a:r>
              <a:rPr lang="mr-IN" sz="2000" dirty="0" smtClean="0"/>
              <a:t>–</a:t>
            </a:r>
            <a:r>
              <a:rPr lang="en-US" sz="2000" dirty="0" smtClean="0"/>
              <a:t> have PBX sign calling identity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48315" y="1260883"/>
            <a:ext cx="1507067" cy="999065"/>
          </a:xfrm>
          <a:prstGeom prst="roundRect">
            <a:avLst/>
          </a:prstGeom>
          <a:solidFill>
            <a:schemeClr val="bg1"/>
          </a:solidFill>
          <a:ln w="12700" cap="flat">
            <a:solidFill>
              <a:srgbClr val="00800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rgbClr val="008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Service Provider 1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403055" y="3623116"/>
            <a:ext cx="2446867" cy="143933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 err="1" smtClean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0349" y="4808497"/>
            <a:ext cx="7918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dirty="0" smtClean="0">
                <a:solidFill>
                  <a:srgbClr val="000000"/>
                </a:solidFill>
                <a:latin typeface="+mj-lt"/>
                <a:cs typeface="Times"/>
              </a:rPr>
              <a:t>SIP-PBX</a:t>
            </a:r>
            <a:endParaRPr lang="en-US" sz="1400" dirty="0" smtClean="0">
              <a:solidFill>
                <a:srgbClr val="000000"/>
              </a:solidFill>
              <a:latin typeface="+mj-lt"/>
              <a:cs typeface="Times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38249" y="1260883"/>
            <a:ext cx="1507067" cy="999065"/>
          </a:xfrm>
          <a:prstGeom prst="roundRect">
            <a:avLst/>
          </a:prstGeom>
          <a:solidFill>
            <a:schemeClr val="bg1"/>
          </a:solidFill>
          <a:ln w="12700" cap="flat">
            <a:solidFill>
              <a:srgbClr val="0000FF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rgbClr val="0000FF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Service Provider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9150" y="3707797"/>
            <a:ext cx="184666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3632" y="3682391"/>
            <a:ext cx="184666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</p:txBody>
      </p:sp>
      <p:cxnSp>
        <p:nvCxnSpPr>
          <p:cNvPr id="9" name="Straight Connector 8"/>
          <p:cNvCxnSpPr>
            <a:stCxn id="7" idx="0"/>
            <a:endCxn id="3" idx="2"/>
          </p:cNvCxnSpPr>
          <p:nvPr/>
        </p:nvCxnSpPr>
        <p:spPr bwMode="auto">
          <a:xfrm flipH="1" flipV="1">
            <a:off x="801849" y="2259948"/>
            <a:ext cx="659634" cy="1447849"/>
          </a:xfrm>
          <a:prstGeom prst="line">
            <a:avLst/>
          </a:prstGeom>
          <a:ln>
            <a:solidFill>
              <a:schemeClr val="tx1"/>
            </a:solidFill>
            <a:tailEnd type="none" w="med" len="lg"/>
          </a:ln>
        </p:spPr>
      </p:cxnSp>
      <p:cxnSp>
        <p:nvCxnSpPr>
          <p:cNvPr id="10" name="Straight Connector 9"/>
          <p:cNvCxnSpPr>
            <a:stCxn id="8" idx="0"/>
            <a:endCxn id="6" idx="2"/>
          </p:cNvCxnSpPr>
          <p:nvPr/>
        </p:nvCxnSpPr>
        <p:spPr bwMode="auto">
          <a:xfrm flipV="1">
            <a:off x="3755965" y="2259948"/>
            <a:ext cx="635818" cy="1422443"/>
          </a:xfrm>
          <a:prstGeom prst="line">
            <a:avLst/>
          </a:prstGeom>
          <a:ln>
            <a:solidFill>
              <a:schemeClr val="tx1"/>
            </a:solidFill>
            <a:tailEnd type="none" w="med" len="lg"/>
          </a:ln>
        </p:spPr>
      </p:cxnSp>
      <p:sp>
        <p:nvSpPr>
          <p:cNvPr id="11" name="Freeform 10"/>
          <p:cNvSpPr/>
          <p:nvPr/>
        </p:nvSpPr>
        <p:spPr>
          <a:xfrm>
            <a:off x="2952752" y="2073714"/>
            <a:ext cx="854820" cy="1786467"/>
          </a:xfrm>
          <a:custGeom>
            <a:avLst/>
            <a:gdLst>
              <a:gd name="connsiteX0" fmla="*/ 602002 w 602002"/>
              <a:gd name="connsiteY0" fmla="*/ 0 h 1879600"/>
              <a:gd name="connsiteX1" fmla="*/ 85535 w 602002"/>
              <a:gd name="connsiteY1" fmla="*/ 550334 h 1879600"/>
              <a:gd name="connsiteX2" fmla="*/ 868 w 602002"/>
              <a:gd name="connsiteY2" fmla="*/ 1879600 h 1879600"/>
              <a:gd name="connsiteX0" fmla="*/ 840674 w 840674"/>
              <a:gd name="connsiteY0" fmla="*/ 0 h 1879600"/>
              <a:gd name="connsiteX1" fmla="*/ 19407 w 840674"/>
              <a:gd name="connsiteY1" fmla="*/ 807373 h 1879600"/>
              <a:gd name="connsiteX2" fmla="*/ 239540 w 840674"/>
              <a:gd name="connsiteY2" fmla="*/ 1879600 h 1879600"/>
              <a:gd name="connsiteX0" fmla="*/ 211811 w 220277"/>
              <a:gd name="connsiteY0" fmla="*/ 0 h 1855503"/>
              <a:gd name="connsiteX1" fmla="*/ 144 w 220277"/>
              <a:gd name="connsiteY1" fmla="*/ 783276 h 1855503"/>
              <a:gd name="connsiteX2" fmla="*/ 220277 w 220277"/>
              <a:gd name="connsiteY2" fmla="*/ 1855503 h 1855503"/>
              <a:gd name="connsiteX0" fmla="*/ 504992 w 504992"/>
              <a:gd name="connsiteY0" fmla="*/ 0 h 1935828"/>
              <a:gd name="connsiteX1" fmla="*/ 5458 w 504992"/>
              <a:gd name="connsiteY1" fmla="*/ 863601 h 1935828"/>
              <a:gd name="connsiteX2" fmla="*/ 225591 w 504992"/>
              <a:gd name="connsiteY2" fmla="*/ 1935828 h 1935828"/>
              <a:gd name="connsiteX0" fmla="*/ 499651 w 499651"/>
              <a:gd name="connsiteY0" fmla="*/ 0 h 1735016"/>
              <a:gd name="connsiteX1" fmla="*/ 117 w 499651"/>
              <a:gd name="connsiteY1" fmla="*/ 863601 h 1735016"/>
              <a:gd name="connsiteX2" fmla="*/ 448850 w 499651"/>
              <a:gd name="connsiteY2" fmla="*/ 1735016 h 1735016"/>
              <a:gd name="connsiteX0" fmla="*/ 313462 w 313462"/>
              <a:gd name="connsiteY0" fmla="*/ 0 h 1735016"/>
              <a:gd name="connsiteX1" fmla="*/ 195 w 313462"/>
              <a:gd name="connsiteY1" fmla="*/ 847537 h 1735016"/>
              <a:gd name="connsiteX2" fmla="*/ 262661 w 313462"/>
              <a:gd name="connsiteY2" fmla="*/ 1735016 h 1735016"/>
              <a:gd name="connsiteX0" fmla="*/ 336472 w 336472"/>
              <a:gd name="connsiteY0" fmla="*/ 0 h 1694854"/>
              <a:gd name="connsiteX1" fmla="*/ 23205 w 336472"/>
              <a:gd name="connsiteY1" fmla="*/ 847537 h 1694854"/>
              <a:gd name="connsiteX2" fmla="*/ 23204 w 336472"/>
              <a:gd name="connsiteY2" fmla="*/ 1694854 h 1694854"/>
              <a:gd name="connsiteX0" fmla="*/ 554724 w 554724"/>
              <a:gd name="connsiteY0" fmla="*/ 0 h 1694854"/>
              <a:gd name="connsiteX1" fmla="*/ 38257 w 554724"/>
              <a:gd name="connsiteY1" fmla="*/ 847537 h 1694854"/>
              <a:gd name="connsiteX2" fmla="*/ 38256 w 554724"/>
              <a:gd name="connsiteY2" fmla="*/ 1694854 h 1694854"/>
              <a:gd name="connsiteX0" fmla="*/ 854820 w 854820"/>
              <a:gd name="connsiteY0" fmla="*/ 0 h 1694854"/>
              <a:gd name="connsiteX1" fmla="*/ 58953 w 854820"/>
              <a:gd name="connsiteY1" fmla="*/ 847537 h 1694854"/>
              <a:gd name="connsiteX2" fmla="*/ 58952 w 854820"/>
              <a:gd name="connsiteY2" fmla="*/ 1694854 h 1694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4820" h="1694854">
                <a:moveTo>
                  <a:pt x="854820" y="0"/>
                </a:moveTo>
                <a:cubicBezTo>
                  <a:pt x="646681" y="118533"/>
                  <a:pt x="191598" y="565061"/>
                  <a:pt x="58953" y="847537"/>
                </a:cubicBezTo>
                <a:cubicBezTo>
                  <a:pt x="-73692" y="1130013"/>
                  <a:pt x="58952" y="1694854"/>
                  <a:pt x="58952" y="1694854"/>
                </a:cubicBezTo>
              </a:path>
            </a:pathLst>
          </a:custGeom>
          <a:ln w="12700">
            <a:solidFill>
              <a:srgbClr val="0000FF"/>
            </a:solidFill>
            <a:prstDash val="lgDash"/>
            <a:tailEnd type="triangle" w="med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H="1">
            <a:off x="1436751" y="2073716"/>
            <a:ext cx="938365" cy="1778000"/>
          </a:xfrm>
          <a:custGeom>
            <a:avLst/>
            <a:gdLst>
              <a:gd name="connsiteX0" fmla="*/ 602002 w 602002"/>
              <a:gd name="connsiteY0" fmla="*/ 0 h 1879600"/>
              <a:gd name="connsiteX1" fmla="*/ 85535 w 602002"/>
              <a:gd name="connsiteY1" fmla="*/ 550334 h 1879600"/>
              <a:gd name="connsiteX2" fmla="*/ 868 w 602002"/>
              <a:gd name="connsiteY2" fmla="*/ 1879600 h 1879600"/>
              <a:gd name="connsiteX0" fmla="*/ 840674 w 840674"/>
              <a:gd name="connsiteY0" fmla="*/ 0 h 1879600"/>
              <a:gd name="connsiteX1" fmla="*/ 19407 w 840674"/>
              <a:gd name="connsiteY1" fmla="*/ 807373 h 1879600"/>
              <a:gd name="connsiteX2" fmla="*/ 239540 w 840674"/>
              <a:gd name="connsiteY2" fmla="*/ 1879600 h 1879600"/>
              <a:gd name="connsiteX0" fmla="*/ 211811 w 220277"/>
              <a:gd name="connsiteY0" fmla="*/ 0 h 1855503"/>
              <a:gd name="connsiteX1" fmla="*/ 144 w 220277"/>
              <a:gd name="connsiteY1" fmla="*/ 783276 h 1855503"/>
              <a:gd name="connsiteX2" fmla="*/ 220277 w 220277"/>
              <a:gd name="connsiteY2" fmla="*/ 1855503 h 1855503"/>
              <a:gd name="connsiteX0" fmla="*/ 522511 w 522511"/>
              <a:gd name="connsiteY0" fmla="*/ 0 h 1959925"/>
              <a:gd name="connsiteX1" fmla="*/ 6044 w 522511"/>
              <a:gd name="connsiteY1" fmla="*/ 887698 h 1959925"/>
              <a:gd name="connsiteX2" fmla="*/ 226177 w 522511"/>
              <a:gd name="connsiteY2" fmla="*/ 1959925 h 1959925"/>
              <a:gd name="connsiteX0" fmla="*/ 525900 w 525900"/>
              <a:gd name="connsiteY0" fmla="*/ 0 h 1718951"/>
              <a:gd name="connsiteX1" fmla="*/ 9433 w 525900"/>
              <a:gd name="connsiteY1" fmla="*/ 887698 h 1718951"/>
              <a:gd name="connsiteX2" fmla="*/ 178766 w 525900"/>
              <a:gd name="connsiteY2" fmla="*/ 1718951 h 1718951"/>
              <a:gd name="connsiteX0" fmla="*/ 430101 w 430101"/>
              <a:gd name="connsiteY0" fmla="*/ 0 h 1718951"/>
              <a:gd name="connsiteX1" fmla="*/ 15234 w 430101"/>
              <a:gd name="connsiteY1" fmla="*/ 887698 h 1718951"/>
              <a:gd name="connsiteX2" fmla="*/ 82967 w 430101"/>
              <a:gd name="connsiteY2" fmla="*/ 1718951 h 1718951"/>
              <a:gd name="connsiteX0" fmla="*/ 499534 w 499534"/>
              <a:gd name="connsiteY0" fmla="*/ 0 h 1718951"/>
              <a:gd name="connsiteX1" fmla="*/ 84667 w 499534"/>
              <a:gd name="connsiteY1" fmla="*/ 887698 h 1718951"/>
              <a:gd name="connsiteX2" fmla="*/ 0 w 499534"/>
              <a:gd name="connsiteY2" fmla="*/ 1718951 h 1718951"/>
              <a:gd name="connsiteX0" fmla="*/ 698053 w 698053"/>
              <a:gd name="connsiteY0" fmla="*/ 0 h 1694854"/>
              <a:gd name="connsiteX1" fmla="*/ 88452 w 698053"/>
              <a:gd name="connsiteY1" fmla="*/ 863601 h 1694854"/>
              <a:gd name="connsiteX2" fmla="*/ 3785 w 698053"/>
              <a:gd name="connsiteY2" fmla="*/ 1694854 h 1694854"/>
              <a:gd name="connsiteX0" fmla="*/ 938365 w 938365"/>
              <a:gd name="connsiteY0" fmla="*/ 0 h 1686822"/>
              <a:gd name="connsiteX1" fmla="*/ 100164 w 938365"/>
              <a:gd name="connsiteY1" fmla="*/ 855569 h 1686822"/>
              <a:gd name="connsiteX2" fmla="*/ 15497 w 938365"/>
              <a:gd name="connsiteY2" fmla="*/ 1686822 h 1686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8365" h="1686822">
                <a:moveTo>
                  <a:pt x="938365" y="0"/>
                </a:moveTo>
                <a:cubicBezTo>
                  <a:pt x="730226" y="118533"/>
                  <a:pt x="253975" y="574432"/>
                  <a:pt x="100164" y="855569"/>
                </a:cubicBezTo>
                <a:cubicBezTo>
                  <a:pt x="-53647" y="1136706"/>
                  <a:pt x="15497" y="1686822"/>
                  <a:pt x="15497" y="1686822"/>
                </a:cubicBezTo>
              </a:path>
            </a:pathLst>
          </a:custGeom>
          <a:ln w="12700">
            <a:solidFill>
              <a:srgbClr val="008000"/>
            </a:solidFill>
            <a:prstDash val="lgDash"/>
            <a:tailEnd type="triangle" w="med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10800000">
            <a:off x="3731389" y="2141451"/>
            <a:ext cx="1208780" cy="2142066"/>
          </a:xfrm>
          <a:custGeom>
            <a:avLst/>
            <a:gdLst>
              <a:gd name="connsiteX0" fmla="*/ 602002 w 602002"/>
              <a:gd name="connsiteY0" fmla="*/ 0 h 1879600"/>
              <a:gd name="connsiteX1" fmla="*/ 85535 w 602002"/>
              <a:gd name="connsiteY1" fmla="*/ 550334 h 1879600"/>
              <a:gd name="connsiteX2" fmla="*/ 868 w 602002"/>
              <a:gd name="connsiteY2" fmla="*/ 1879600 h 1879600"/>
              <a:gd name="connsiteX0" fmla="*/ 840674 w 840674"/>
              <a:gd name="connsiteY0" fmla="*/ 0 h 1879600"/>
              <a:gd name="connsiteX1" fmla="*/ 19407 w 840674"/>
              <a:gd name="connsiteY1" fmla="*/ 807373 h 1879600"/>
              <a:gd name="connsiteX2" fmla="*/ 239540 w 840674"/>
              <a:gd name="connsiteY2" fmla="*/ 1879600 h 1879600"/>
              <a:gd name="connsiteX0" fmla="*/ 211811 w 220277"/>
              <a:gd name="connsiteY0" fmla="*/ 0 h 1855503"/>
              <a:gd name="connsiteX1" fmla="*/ 144 w 220277"/>
              <a:gd name="connsiteY1" fmla="*/ 783276 h 1855503"/>
              <a:gd name="connsiteX2" fmla="*/ 220277 w 220277"/>
              <a:gd name="connsiteY2" fmla="*/ 1855503 h 1855503"/>
              <a:gd name="connsiteX0" fmla="*/ 313267 w 313267"/>
              <a:gd name="connsiteY0" fmla="*/ 0 h 2128607"/>
              <a:gd name="connsiteX1" fmla="*/ 101600 w 313267"/>
              <a:gd name="connsiteY1" fmla="*/ 783276 h 2128607"/>
              <a:gd name="connsiteX2" fmla="*/ 0 w 313267"/>
              <a:gd name="connsiteY2" fmla="*/ 2128607 h 2128607"/>
              <a:gd name="connsiteX0" fmla="*/ 623282 w 623282"/>
              <a:gd name="connsiteY0" fmla="*/ 0 h 2128607"/>
              <a:gd name="connsiteX1" fmla="*/ 5215 w 623282"/>
              <a:gd name="connsiteY1" fmla="*/ 751146 h 2128607"/>
              <a:gd name="connsiteX2" fmla="*/ 310015 w 623282"/>
              <a:gd name="connsiteY2" fmla="*/ 2128607 h 2128607"/>
              <a:gd name="connsiteX0" fmla="*/ 464873 w 464873"/>
              <a:gd name="connsiteY0" fmla="*/ 0 h 2128607"/>
              <a:gd name="connsiteX1" fmla="*/ 8886 w 464873"/>
              <a:gd name="connsiteY1" fmla="*/ 839838 h 2128607"/>
              <a:gd name="connsiteX2" fmla="*/ 151606 w 464873"/>
              <a:gd name="connsiteY2" fmla="*/ 2128607 h 2128607"/>
              <a:gd name="connsiteX0" fmla="*/ 821609 w 821609"/>
              <a:gd name="connsiteY0" fmla="*/ 0 h 2137155"/>
              <a:gd name="connsiteX1" fmla="*/ 365622 w 821609"/>
              <a:gd name="connsiteY1" fmla="*/ 839838 h 2137155"/>
              <a:gd name="connsiteX2" fmla="*/ 0 w 821609"/>
              <a:gd name="connsiteY2" fmla="*/ 2137155 h 2137155"/>
              <a:gd name="connsiteX0" fmla="*/ 919244 w 919244"/>
              <a:gd name="connsiteY0" fmla="*/ 0 h 2137155"/>
              <a:gd name="connsiteX1" fmla="*/ 50689 w 919244"/>
              <a:gd name="connsiteY1" fmla="*/ 668865 h 2137155"/>
              <a:gd name="connsiteX2" fmla="*/ 97635 w 919244"/>
              <a:gd name="connsiteY2" fmla="*/ 2137155 h 213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9244" h="2137155">
                <a:moveTo>
                  <a:pt x="919244" y="0"/>
                </a:moveTo>
                <a:cubicBezTo>
                  <a:pt x="711105" y="118533"/>
                  <a:pt x="187624" y="312673"/>
                  <a:pt x="50689" y="668865"/>
                </a:cubicBezTo>
                <a:cubicBezTo>
                  <a:pt x="-86246" y="1025057"/>
                  <a:pt x="97635" y="2137155"/>
                  <a:pt x="97635" y="2137155"/>
                </a:cubicBezTo>
              </a:path>
            </a:pathLst>
          </a:custGeom>
          <a:ln w="15875">
            <a:solidFill>
              <a:schemeClr val="tx1"/>
            </a:solidFill>
            <a:prstDash val="solid"/>
            <a:tailEnd type="triangle" w="med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741686" y="2607123"/>
            <a:ext cx="821266" cy="32173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lIns="0" tIns="0" rIns="0" bIns="0" rtlCol="0" anchor="ctr" anchorCtr="0"/>
          <a:lstStyle/>
          <a:p>
            <a:pPr algn="ctr"/>
            <a:r>
              <a:rPr lang="en-US" sz="1100" dirty="0" smtClean="0">
                <a:solidFill>
                  <a:srgbClr val="008000"/>
                </a:solidFill>
                <a:latin typeface="+mn-lt"/>
                <a:ea typeface="+mn-ea"/>
              </a:rPr>
              <a:t>SP-1 TNs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681486" y="2607122"/>
            <a:ext cx="821266" cy="321733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lIns="0" tIns="0" rIns="0" bIns="0" rtlCol="0" anchor="ctr" anchorCtr="0"/>
          <a:lstStyle/>
          <a:p>
            <a:pPr algn="ctr"/>
            <a:r>
              <a:rPr lang="en-US" sz="1100" dirty="0" smtClean="0">
                <a:solidFill>
                  <a:srgbClr val="0000FF"/>
                </a:solidFill>
                <a:latin typeface="+mn-lt"/>
                <a:ea typeface="+mn-ea"/>
              </a:rPr>
              <a:t>SP-2 TNs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825418" y="3868648"/>
            <a:ext cx="406400" cy="719669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en-US" sz="1100" dirty="0" smtClean="0">
                <a:solidFill>
                  <a:srgbClr val="0000FF"/>
                </a:solidFill>
                <a:latin typeface="+mn-lt"/>
                <a:ea typeface="+mn-ea"/>
              </a:rPr>
              <a:t>TN-a TN-b TN-c </a:t>
            </a:r>
            <a:endParaRPr lang="en-US" sz="1100" dirty="0" smtClean="0">
              <a:solidFill>
                <a:srgbClr val="0000FF"/>
              </a:solidFill>
              <a:latin typeface="+mn-lt"/>
              <a:ea typeface="+mn-ea"/>
            </a:endParaRPr>
          </a:p>
          <a:p>
            <a:pPr algn="ctr"/>
            <a:r>
              <a:rPr lang="mr-IN" sz="1100" dirty="0" smtClean="0">
                <a:solidFill>
                  <a:srgbClr val="0000FF"/>
                </a:solidFill>
                <a:latin typeface="+mn-lt"/>
                <a:ea typeface="+mn-ea"/>
              </a:rPr>
              <a:t>…</a:t>
            </a:r>
            <a:endParaRPr lang="en-US" sz="1100" dirty="0" smtClean="0">
              <a:solidFill>
                <a:srgbClr val="0000FF"/>
              </a:solidFill>
              <a:latin typeface="+mn-lt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165017" y="3868647"/>
            <a:ext cx="406400" cy="719669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8000"/>
            </a:solidFill>
            <a:miter lim="800000"/>
            <a:headEnd/>
            <a:tailEnd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en-US" sz="1100" dirty="0" smtClean="0">
                <a:solidFill>
                  <a:srgbClr val="008000"/>
                </a:solidFill>
                <a:latin typeface="+mn-lt"/>
                <a:ea typeface="+mn-ea"/>
              </a:rPr>
              <a:t>TN-1 TN-2 TN-3 </a:t>
            </a:r>
            <a:r>
              <a:rPr lang="mr-IN" sz="1100" dirty="0" smtClean="0">
                <a:solidFill>
                  <a:srgbClr val="008000"/>
                </a:solidFill>
                <a:latin typeface="+mn-lt"/>
                <a:ea typeface="+mn-ea"/>
              </a:rPr>
              <a:t>…</a:t>
            </a:r>
            <a:endParaRPr lang="en-US" sz="1100" dirty="0" smtClean="0">
              <a:solidFill>
                <a:srgbClr val="008000"/>
              </a:solidFill>
              <a:latin typeface="+mn-lt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5937" y="3419973"/>
            <a:ext cx="992579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9599" y="1980584"/>
            <a:ext cx="184666" cy="289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Times"/>
                <a:cs typeface="Times"/>
              </a:rPr>
              <a:t> 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7372049" y="1269349"/>
            <a:ext cx="1507067" cy="999065"/>
          </a:xfrm>
          <a:prstGeom prst="roundRect">
            <a:avLst/>
          </a:prstGeom>
          <a:solidFill>
            <a:schemeClr val="bg1"/>
          </a:soli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Service Provider 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63158" y="4004105"/>
            <a:ext cx="1794937" cy="885627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/>
              <a:t>ppt=shaken</a:t>
            </a:r>
          </a:p>
          <a:p>
            <a:r>
              <a:rPr lang="en-US" dirty="0"/>
              <a:t>attest=full</a:t>
            </a:r>
          </a:p>
          <a:p>
            <a:r>
              <a:rPr lang="en-US" dirty="0" smtClean="0"/>
              <a:t>orig</a:t>
            </a:r>
            <a:r>
              <a:rPr lang="en-US" dirty="0"/>
              <a:t>/dest/date</a:t>
            </a:r>
            <a:r>
              <a:rPr lang="en-US" dirty="0" smtClean="0"/>
              <a:t>=1/</a:t>
            </a:r>
            <a:r>
              <a:rPr lang="en-US" dirty="0"/>
              <a:t>x</a:t>
            </a:r>
            <a:r>
              <a:rPr lang="en-US" dirty="0" smtClean="0"/>
              <a:t>/</a:t>
            </a:r>
            <a:r>
              <a:rPr lang="en-US" dirty="0"/>
              <a:t>t</a:t>
            </a:r>
          </a:p>
          <a:p>
            <a:r>
              <a:rPr lang="en-US" dirty="0"/>
              <a:t>signature=E</a:t>
            </a:r>
            <a:r>
              <a:rPr lang="en-US" dirty="0" smtClean="0"/>
              <a:t>(1,</a:t>
            </a:r>
            <a:r>
              <a:rPr lang="en-US" dirty="0"/>
              <a:t>x</a:t>
            </a:r>
            <a:r>
              <a:rPr lang="en-US" dirty="0" smtClean="0"/>
              <a:t>,</a:t>
            </a:r>
            <a:r>
              <a:rPr lang="en-US" dirty="0"/>
              <a:t>t)</a:t>
            </a:r>
          </a:p>
          <a:p>
            <a:r>
              <a:rPr lang="en-US" dirty="0"/>
              <a:t>info = C</a:t>
            </a:r>
            <a:r>
              <a:rPr lang="en-US" dirty="0" smtClean="0"/>
              <a:t>ert</a:t>
            </a:r>
            <a:r>
              <a:rPr lang="en-US" dirty="0"/>
              <a:t>-URL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02283" y="3648420"/>
            <a:ext cx="1964268" cy="351635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/>
              <a:t>PAI:</a:t>
            </a:r>
            <a:r>
              <a:rPr lang="en-US" b="1" dirty="0">
                <a:solidFill>
                  <a:srgbClr val="008000"/>
                </a:solidFill>
              </a:rPr>
              <a:t>TN</a:t>
            </a:r>
            <a:r>
              <a:rPr lang="en-US" b="1" dirty="0" smtClean="0">
                <a:solidFill>
                  <a:srgbClr val="008000"/>
                </a:solidFill>
              </a:rPr>
              <a:t>-1</a:t>
            </a:r>
            <a:r>
              <a:rPr lang="en-US" dirty="0" smtClean="0"/>
              <a:t>;  </a:t>
            </a:r>
            <a:r>
              <a:rPr lang="en-US" dirty="0"/>
              <a:t>To:TN</a:t>
            </a:r>
            <a:r>
              <a:rPr lang="en-US" dirty="0" smtClean="0"/>
              <a:t>-x;  </a:t>
            </a:r>
            <a:r>
              <a:rPr lang="en-US" dirty="0"/>
              <a:t>Date: t</a:t>
            </a:r>
          </a:p>
          <a:p>
            <a:r>
              <a:rPr lang="en-US" dirty="0"/>
              <a:t>Identity: </a:t>
            </a:r>
          </a:p>
        </p:txBody>
      </p:sp>
      <p:sp>
        <p:nvSpPr>
          <p:cNvPr id="23" name="Freeform 22"/>
          <p:cNvSpPr/>
          <p:nvPr/>
        </p:nvSpPr>
        <p:spPr>
          <a:xfrm>
            <a:off x="5111455" y="1497477"/>
            <a:ext cx="2345267" cy="237573"/>
          </a:xfrm>
          <a:custGeom>
            <a:avLst/>
            <a:gdLst>
              <a:gd name="connsiteX0" fmla="*/ 0 w 2345267"/>
              <a:gd name="connsiteY0" fmla="*/ 237573 h 237573"/>
              <a:gd name="connsiteX1" fmla="*/ 1092200 w 2345267"/>
              <a:gd name="connsiteY1" fmla="*/ 507 h 237573"/>
              <a:gd name="connsiteX2" fmla="*/ 2345267 w 2345267"/>
              <a:gd name="connsiteY2" fmla="*/ 169840 h 237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5267" h="237573">
                <a:moveTo>
                  <a:pt x="0" y="237573"/>
                </a:moveTo>
                <a:cubicBezTo>
                  <a:pt x="350661" y="124684"/>
                  <a:pt x="701322" y="11796"/>
                  <a:pt x="1092200" y="507"/>
                </a:cubicBezTo>
                <a:cubicBezTo>
                  <a:pt x="1483078" y="-10782"/>
                  <a:pt x="2345267" y="169840"/>
                  <a:pt x="2345267" y="169840"/>
                </a:cubicBezTo>
              </a:path>
            </a:pathLst>
          </a:custGeom>
          <a:ln w="15875">
            <a:solidFill>
              <a:schemeClr val="tx1"/>
            </a:solidFill>
            <a:prstDash val="solid"/>
            <a:tailEnd type="triangle" w="med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204430" y="1430322"/>
            <a:ext cx="992579" cy="247504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100" b="1" dirty="0" smtClean="0">
                <a:solidFill>
                  <a:schemeClr val="tx1"/>
                </a:solidFill>
                <a:latin typeface="+mj-lt"/>
                <a:cs typeface="Times"/>
              </a:rPr>
              <a:t>INVITE TN-x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41651" y="2014454"/>
            <a:ext cx="1794937" cy="885627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/>
              <a:t>ppt=shaken</a:t>
            </a:r>
          </a:p>
          <a:p>
            <a:r>
              <a:rPr lang="en-US" dirty="0"/>
              <a:t>attest=full</a:t>
            </a:r>
          </a:p>
          <a:p>
            <a:r>
              <a:rPr lang="en-US" dirty="0" smtClean="0"/>
              <a:t>orig</a:t>
            </a:r>
            <a:r>
              <a:rPr lang="en-US" dirty="0"/>
              <a:t>/dest/date</a:t>
            </a:r>
            <a:r>
              <a:rPr lang="en-US" dirty="0" smtClean="0"/>
              <a:t>=1/</a:t>
            </a:r>
            <a:r>
              <a:rPr lang="en-US" dirty="0"/>
              <a:t>x</a:t>
            </a:r>
            <a:r>
              <a:rPr lang="en-US" dirty="0" smtClean="0"/>
              <a:t>/</a:t>
            </a:r>
            <a:r>
              <a:rPr lang="en-US" dirty="0"/>
              <a:t>t</a:t>
            </a:r>
          </a:p>
          <a:p>
            <a:r>
              <a:rPr lang="en-US" dirty="0"/>
              <a:t>signature=E</a:t>
            </a:r>
            <a:r>
              <a:rPr lang="en-US" dirty="0" smtClean="0"/>
              <a:t>(1,</a:t>
            </a:r>
            <a:r>
              <a:rPr lang="en-US" dirty="0"/>
              <a:t>x</a:t>
            </a:r>
            <a:r>
              <a:rPr lang="en-US" dirty="0" smtClean="0"/>
              <a:t>,</a:t>
            </a:r>
            <a:r>
              <a:rPr lang="en-US" dirty="0"/>
              <a:t>t)</a:t>
            </a:r>
          </a:p>
          <a:p>
            <a:r>
              <a:rPr lang="en-US" dirty="0"/>
              <a:t>info = </a:t>
            </a:r>
            <a:r>
              <a:rPr lang="en-US" dirty="0" smtClean="0"/>
              <a:t>SPa-cert</a:t>
            </a:r>
            <a:r>
              <a:rPr lang="en-US" dirty="0"/>
              <a:t>-URL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80776" y="1658769"/>
            <a:ext cx="1964268" cy="351635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wrap="square" tIns="9144" bIns="9144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200"/>
              </a:spcBef>
              <a:defRPr sz="1100">
                <a:solidFill>
                  <a:srgbClr val="000000"/>
                </a:solidFill>
                <a:latin typeface="+mj-lt"/>
                <a:cs typeface="Times"/>
              </a:defRPr>
            </a:lvl1pPr>
          </a:lstStyle>
          <a:p>
            <a:r>
              <a:rPr lang="en-US" dirty="0"/>
              <a:t>PAI:</a:t>
            </a:r>
            <a:r>
              <a:rPr lang="en-US" b="1" dirty="0">
                <a:solidFill>
                  <a:srgbClr val="008000"/>
                </a:solidFill>
              </a:rPr>
              <a:t>TN</a:t>
            </a:r>
            <a:r>
              <a:rPr lang="en-US" b="1" dirty="0" smtClean="0">
                <a:solidFill>
                  <a:srgbClr val="008000"/>
                </a:solidFill>
              </a:rPr>
              <a:t>-1</a:t>
            </a:r>
            <a:r>
              <a:rPr lang="en-US" dirty="0" smtClean="0"/>
              <a:t>;  </a:t>
            </a:r>
            <a:r>
              <a:rPr lang="en-US" dirty="0"/>
              <a:t>To:TN</a:t>
            </a:r>
            <a:r>
              <a:rPr lang="en-US" dirty="0" smtClean="0"/>
              <a:t>-x;  </a:t>
            </a:r>
            <a:r>
              <a:rPr lang="en-US" dirty="0"/>
              <a:t>Date: t</a:t>
            </a:r>
          </a:p>
          <a:p>
            <a:r>
              <a:rPr lang="en-US" dirty="0"/>
              <a:t>Identity: 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61227" y="2971231"/>
            <a:ext cx="304958" cy="247504"/>
            <a:chOff x="2311241" y="1143045"/>
            <a:chExt cx="304958" cy="247504"/>
          </a:xfrm>
        </p:grpSpPr>
        <p:sp>
          <p:nvSpPr>
            <p:cNvPr id="28" name="TextBox 27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 smtClean="0">
                  <a:solidFill>
                    <a:schemeClr val="tx1"/>
                  </a:solidFill>
                  <a:latin typeface="+mj-lt"/>
                  <a:cs typeface="Times"/>
                </a:rPr>
                <a:t>1</a:t>
              </a: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15402" y="3182897"/>
            <a:ext cx="304958" cy="247504"/>
            <a:chOff x="2311241" y="1143045"/>
            <a:chExt cx="304958" cy="247504"/>
          </a:xfrm>
        </p:grpSpPr>
        <p:sp>
          <p:nvSpPr>
            <p:cNvPr id="31" name="TextBox 30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>
                  <a:solidFill>
                    <a:schemeClr val="tx1"/>
                  </a:solidFill>
                  <a:latin typeface="+mj-lt"/>
                  <a:cs typeface="Times"/>
                </a:rPr>
                <a:t>2</a:t>
              </a:r>
              <a:endParaRPr lang="en-US" sz="1100" b="1" dirty="0" smtClean="0">
                <a:solidFill>
                  <a:schemeClr val="tx1"/>
                </a:solidFill>
                <a:latin typeface="+mj-lt"/>
                <a:cs typeface="Times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314496" y="1210163"/>
            <a:ext cx="304958" cy="247504"/>
            <a:chOff x="2311241" y="1143045"/>
            <a:chExt cx="304958" cy="247504"/>
          </a:xfrm>
        </p:grpSpPr>
        <p:sp>
          <p:nvSpPr>
            <p:cNvPr id="34" name="TextBox 33"/>
            <p:cNvSpPr txBox="1"/>
            <p:nvPr/>
          </p:nvSpPr>
          <p:spPr>
            <a:xfrm>
              <a:off x="2311241" y="1143045"/>
              <a:ext cx="304958" cy="2475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100" b="1" dirty="0" smtClean="0">
                  <a:solidFill>
                    <a:schemeClr val="tx1"/>
                  </a:solidFill>
                  <a:latin typeface="+mj-lt"/>
                  <a:cs typeface="Times"/>
                </a:rPr>
                <a:t>3</a:t>
              </a:r>
            </a:p>
          </p:txBody>
        </p:sp>
        <p:sp>
          <p:nvSpPr>
            <p:cNvPr id="35" name="Oval 34"/>
            <p:cNvSpPr/>
            <p:nvPr/>
          </p:nvSpPr>
          <p:spPr bwMode="auto">
            <a:xfrm>
              <a:off x="2319866" y="1168399"/>
              <a:ext cx="245533" cy="21166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823857" y="2979695"/>
            <a:ext cx="3156865" cy="20651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i="1" u="sng" dirty="0" smtClean="0">
                <a:solidFill>
                  <a:schemeClr val="tx1"/>
                </a:solidFill>
                <a:latin typeface="+mj-lt"/>
                <a:cs typeface="Times"/>
              </a:rPr>
              <a:t>Solution Description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 SP-1 and SP-2 allocate TNs to PBX.</a:t>
            </a:r>
            <a:endParaRPr lang="en-US" sz="1200" dirty="0" smtClean="0">
              <a:solidFill>
                <a:srgbClr val="000000"/>
              </a:solidFill>
              <a:latin typeface="+mj-lt"/>
              <a:cs typeface="Times"/>
            </a:endParaRP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 PBX </a:t>
            </a: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adds Identity header containing signature of calling TN-1 in INVITE to SP-2. 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ea"/>
              <a:buAutoNum type="circleNumDbPlain"/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 SP</a:t>
            </a: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-2 verifies received Identity signature, and if valid, it replaces received Identity with new Identity containing SP-a generated signature of calling TN-1.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chemeClr val="tx1"/>
                </a:solidFill>
                <a:latin typeface="+mj-lt"/>
                <a:cs typeface="Times"/>
              </a:rPr>
              <a:t>Question: How does PBX generate signature for calling TN?</a:t>
            </a:r>
          </a:p>
        </p:txBody>
      </p:sp>
    </p:spTree>
    <p:extLst>
      <p:ext uri="{BB962C8B-B14F-4D97-AF65-F5344CB8AC3E}">
        <p14:creationId xmlns:p14="http://schemas.microsoft.com/office/powerpoint/2010/main" val="255538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Solution Options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Option-1: </a:t>
            </a:r>
          </a:p>
          <a:p>
            <a:pPr lvl="1"/>
            <a:r>
              <a:rPr lang="en-US" sz="2000" dirty="0" smtClean="0"/>
              <a:t>PBX obtains Identity Identity header from the host SP that owns the calling TN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Option-2</a:t>
            </a:r>
          </a:p>
          <a:p>
            <a:pPr lvl="1"/>
            <a:r>
              <a:rPr lang="en-US" sz="2000" dirty="0" smtClean="0"/>
              <a:t>PBX generates Identity header using certificate and private key obtained from host SP that owns calling TN</a:t>
            </a:r>
          </a:p>
        </p:txBody>
      </p:sp>
    </p:spTree>
    <p:extLst>
      <p:ext uri="{BB962C8B-B14F-4D97-AF65-F5344CB8AC3E}">
        <p14:creationId xmlns:p14="http://schemas.microsoft.com/office/powerpoint/2010/main" val="3164497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482"/>
            <a:ext cx="8229600" cy="8572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Option-1: PBX obtains Identity Header from SP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4580467" y="1515549"/>
            <a:ext cx="1909222" cy="1422386"/>
          </a:xfrm>
          <a:prstGeom prst="roundRect">
            <a:avLst/>
          </a:prstGeom>
          <a:solidFill>
            <a:schemeClr val="bg1"/>
          </a:solidFill>
          <a:ln w="12700" cap="flat">
            <a:solidFill>
              <a:srgbClr val="00800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200" dirty="0">
              <a:solidFill>
                <a:srgbClr val="008000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745555" y="855134"/>
            <a:ext cx="1549400" cy="1515533"/>
          </a:xfrm>
          <a:prstGeom prst="roundRect">
            <a:avLst/>
          </a:prstGeom>
          <a:solidFill>
            <a:srgbClr val="CCFFCC"/>
          </a:solidFill>
          <a:ln w="9525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t"/>
          <a:lstStyle/>
          <a:p>
            <a:pPr algn="ctr" defTabSz="514350"/>
            <a:endParaRPr lang="en-US" sz="1200" dirty="0">
              <a:solidFill>
                <a:srgbClr val="000000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538133" y="3175001"/>
            <a:ext cx="4317992" cy="152399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400" dirty="0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32389" y="1117610"/>
            <a:ext cx="575733" cy="308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</a:rPr>
              <a:t>PA/CA</a:t>
            </a:r>
            <a:endParaRPr lang="en-US" sz="10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47156" y="1820342"/>
            <a:ext cx="1346199" cy="3894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</a:rPr>
              <a:t>SP STI Functions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</a:rPr>
              <a:t>(KMS, SKS, AS, etc.)</a:t>
            </a:r>
            <a:endParaRPr lang="en-US" sz="10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cxnSp>
        <p:nvCxnSpPr>
          <p:cNvPr id="8" name="Straight Connector 7"/>
          <p:cNvCxnSpPr>
            <a:stCxn id="7" idx="0"/>
            <a:endCxn id="6" idx="2"/>
          </p:cNvCxnSpPr>
          <p:nvPr/>
        </p:nvCxnSpPr>
        <p:spPr bwMode="auto">
          <a:xfrm flipV="1">
            <a:off x="5520256" y="1426576"/>
            <a:ext cx="0" cy="393766"/>
          </a:xfrm>
          <a:prstGeom prst="line">
            <a:avLst/>
          </a:prstGeom>
          <a:ln>
            <a:solidFill>
              <a:schemeClr val="tx1"/>
            </a:solidFill>
            <a:tailEnd type="none" w="med" len="lg"/>
          </a:ln>
        </p:spPr>
      </p:cxnSp>
      <p:sp>
        <p:nvSpPr>
          <p:cNvPr id="9" name="Rounded Rectangle 8"/>
          <p:cNvSpPr/>
          <p:nvPr/>
        </p:nvSpPr>
        <p:spPr bwMode="auto">
          <a:xfrm>
            <a:off x="5283168" y="2506136"/>
            <a:ext cx="482645" cy="423297"/>
          </a:xfrm>
          <a:prstGeom prst="round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rgbClr val="008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SP-1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931988" y="3132678"/>
            <a:ext cx="1016013" cy="423297"/>
          </a:xfrm>
          <a:prstGeom prst="round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4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SIP-PBX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037638" y="728143"/>
            <a:ext cx="1016013" cy="423297"/>
          </a:xfrm>
          <a:prstGeom prst="round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Public STI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31268" y="4182542"/>
            <a:ext cx="2819400" cy="40643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</a:rPr>
              <a:t>Call Control</a:t>
            </a:r>
            <a:endParaRPr lang="en-US" sz="1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70045" y="2370648"/>
            <a:ext cx="300567" cy="1820352"/>
            <a:chOff x="1968500" y="2785513"/>
            <a:chExt cx="184666" cy="1627574"/>
          </a:xfrm>
        </p:grpSpPr>
        <p:cxnSp>
          <p:nvCxnSpPr>
            <p:cNvPr id="14" name="Straight Arrow Connector 13"/>
            <p:cNvCxnSpPr>
              <a:stCxn id="16" idx="0"/>
              <a:endCxn id="15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15" name="TextBox 14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4965701" y="2353712"/>
            <a:ext cx="325966" cy="1828822"/>
            <a:chOff x="1968500" y="2785513"/>
            <a:chExt cx="184666" cy="1627574"/>
          </a:xfrm>
        </p:grpSpPr>
        <p:cxnSp>
          <p:nvCxnSpPr>
            <p:cNvPr id="18" name="Straight Arrow Connector 17"/>
            <p:cNvCxnSpPr>
              <a:stCxn id="20" idx="0"/>
              <a:endCxn id="19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19" name="TextBox 18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21" name="Rounded Rectangle 20"/>
          <p:cNvSpPr/>
          <p:nvPr/>
        </p:nvSpPr>
        <p:spPr bwMode="auto">
          <a:xfrm>
            <a:off x="4732872" y="3327416"/>
            <a:ext cx="1092200" cy="296307"/>
          </a:xfrm>
          <a:prstGeom prst="roundRect">
            <a:avLst/>
          </a:prstGeom>
          <a:solidFill>
            <a:schemeClr val="bg1">
              <a:lumMod val="85000"/>
              <a:alpha val="76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[2] </a:t>
            </a:r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Sign TN-1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5412018" y="3691490"/>
            <a:ext cx="1219207" cy="296318"/>
          </a:xfrm>
          <a:prstGeom prst="roundRect">
            <a:avLst/>
          </a:prstGeom>
          <a:solidFill>
            <a:schemeClr val="bg1">
              <a:lumMod val="85000"/>
              <a:alpha val="76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[3] Identity &lt;TN-1&gt;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790279" y="1515549"/>
            <a:ext cx="1083721" cy="1422386"/>
          </a:xfrm>
          <a:prstGeom prst="roundRect">
            <a:avLst/>
          </a:prstGeom>
          <a:solidFill>
            <a:schemeClr val="bg1"/>
          </a:solidFill>
          <a:ln w="12700" cap="flat">
            <a:solidFill>
              <a:srgbClr val="0000FF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200" dirty="0">
              <a:solidFill>
                <a:srgbClr val="0000FF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7086556" y="1422403"/>
            <a:ext cx="482645" cy="423297"/>
          </a:xfrm>
          <a:prstGeom prst="round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rgbClr val="0000FF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SP-2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951140" y="2387602"/>
            <a:ext cx="626519" cy="406439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tIns="0" rIns="0" bIns="0" anchor="ctr"/>
          <a:lstStyle/>
          <a:p>
            <a:pPr algn="ctr"/>
            <a:r>
              <a:rPr lang="en-US" sz="1200" dirty="0" smtClean="0">
                <a:solidFill>
                  <a:srgbClr val="0000FF"/>
                </a:solidFill>
                <a:latin typeface="+mn-lt"/>
                <a:ea typeface="+mn-ea"/>
              </a:rPr>
              <a:t>Call Control</a:t>
            </a:r>
            <a:endParaRPr lang="en-US" sz="1200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grpSp>
        <p:nvGrpSpPr>
          <p:cNvPr id="26" name="Group 25"/>
          <p:cNvGrpSpPr/>
          <p:nvPr/>
        </p:nvGrpSpPr>
        <p:grpSpPr>
          <a:xfrm flipV="1">
            <a:off x="7090820" y="2785512"/>
            <a:ext cx="325966" cy="1405488"/>
            <a:chOff x="1968500" y="2785513"/>
            <a:chExt cx="184666" cy="1627574"/>
          </a:xfrm>
        </p:grpSpPr>
        <p:cxnSp>
          <p:nvCxnSpPr>
            <p:cNvPr id="27" name="Straight Arrow Connector 26"/>
            <p:cNvCxnSpPr>
              <a:stCxn id="29" idx="0"/>
              <a:endCxn id="28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28" name="TextBox 27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30" name="Rounded Rectangle 29"/>
          <p:cNvSpPr/>
          <p:nvPr/>
        </p:nvSpPr>
        <p:spPr bwMode="auto">
          <a:xfrm>
            <a:off x="6753940" y="3310488"/>
            <a:ext cx="1310560" cy="355588"/>
          </a:xfrm>
          <a:prstGeom prst="roundRect">
            <a:avLst/>
          </a:prstGeom>
          <a:solidFill>
            <a:schemeClr val="bg1">
              <a:lumMod val="85000"/>
              <a:alpha val="76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defTabSz="514350"/>
            <a:r>
              <a:rPr lang="en-US" sz="1200" dirty="0" smtClean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[4] INVITE</a:t>
            </a:r>
          </a:p>
          <a:p>
            <a:pPr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    Identity: &lt;TN-1&gt; </a:t>
            </a:r>
          </a:p>
        </p:txBody>
      </p:sp>
      <p:grpSp>
        <p:nvGrpSpPr>
          <p:cNvPr id="31" name="Group 30"/>
          <p:cNvGrpSpPr/>
          <p:nvPr/>
        </p:nvGrpSpPr>
        <p:grpSpPr>
          <a:xfrm rot="16200000" flipH="1" flipV="1">
            <a:off x="8058151" y="3636446"/>
            <a:ext cx="325966" cy="1557862"/>
            <a:chOff x="1968500" y="2785513"/>
            <a:chExt cx="184666" cy="1627574"/>
          </a:xfrm>
        </p:grpSpPr>
        <p:cxnSp>
          <p:nvCxnSpPr>
            <p:cNvPr id="32" name="Straight Arrow Connector 31"/>
            <p:cNvCxnSpPr>
              <a:stCxn id="34" idx="0"/>
              <a:endCxn id="33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33" name="TextBox 32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35" name="Rounded Rectangle 34"/>
          <p:cNvSpPr/>
          <p:nvPr/>
        </p:nvSpPr>
        <p:spPr bwMode="auto">
          <a:xfrm>
            <a:off x="7512957" y="4089423"/>
            <a:ext cx="1244599" cy="296307"/>
          </a:xfrm>
          <a:prstGeom prst="roundRect">
            <a:avLst/>
          </a:prstGeom>
          <a:solidFill>
            <a:schemeClr val="bg1">
              <a:lumMod val="85000"/>
              <a:alpha val="76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[1] Orig call request</a:t>
            </a:r>
            <a:endParaRPr lang="en-US" sz="1200" dirty="0">
              <a:solidFill>
                <a:srgbClr val="000000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170" y="1054110"/>
            <a:ext cx="4258720" cy="36779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i="1" u="sng" dirty="0" smtClean="0">
                <a:solidFill>
                  <a:schemeClr val="tx1"/>
                </a:solidFill>
                <a:latin typeface="+mj-lt"/>
                <a:cs typeface="Times"/>
              </a:rPr>
              <a:t>Architecture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chemeClr val="tx1"/>
                </a:solidFill>
                <a:latin typeface="+mj-lt"/>
                <a:cs typeface="Times"/>
              </a:rPr>
              <a:t>SP hosts a TN signing service that PBX invokes per call.</a:t>
            </a:r>
            <a:endParaRPr lang="en-US" sz="1200" i="1" dirty="0">
              <a:solidFill>
                <a:schemeClr val="tx1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US" sz="1200" b="1" i="1" u="sng" dirty="0" smtClean="0">
              <a:solidFill>
                <a:schemeClr val="tx1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i="1" u="sng" dirty="0" smtClean="0">
                <a:solidFill>
                  <a:schemeClr val="tx1"/>
                </a:solidFill>
                <a:latin typeface="+mj-lt"/>
                <a:cs typeface="Times"/>
              </a:rPr>
              <a:t>Message Sequence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PBX user </a:t>
            </a: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TN</a:t>
            </a: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-1 initiates DOD call</a:t>
            </a:r>
            <a:endParaRPr lang="en-US" sz="1200" dirty="0">
              <a:solidFill>
                <a:srgbClr val="000000"/>
              </a:solidFill>
              <a:latin typeface="+mj-lt"/>
              <a:cs typeface="Times"/>
            </a:endParaRP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PBX asks SP-1 to sign calling TN-1 (since SP-1 owns TN-1). 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SP-1 returns Identity header containing signature for TN-1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PBX includes received Identity header in INVITE to SP-2. SP-2 verifies Identity signature. </a:t>
            </a:r>
          </a:p>
          <a:p>
            <a:pPr marL="228600" indent="-228600">
              <a:lnSpc>
                <a:spcPct val="9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SP-2 sends INVITE to terminating network, containing either received Identity header, or newly created Identity header.</a:t>
            </a:r>
            <a:endParaRPr lang="en-US" sz="1200" i="1" dirty="0">
              <a:solidFill>
                <a:srgbClr val="000000"/>
              </a:solidFill>
              <a:latin typeface="+mj-lt"/>
              <a:cs typeface="Times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i="1" u="sng" dirty="0" smtClean="0">
                <a:solidFill>
                  <a:srgbClr val="000000"/>
                </a:solidFill>
                <a:latin typeface="+mj-lt"/>
                <a:cs typeface="Times"/>
              </a:rPr>
              <a:t>Pros: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Leverages already-supported signing functionality of Service Provider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sz="1200" b="1" i="1" u="sng" dirty="0" smtClean="0">
                <a:solidFill>
                  <a:srgbClr val="000000"/>
                </a:solidFill>
                <a:latin typeface="+mj-lt"/>
                <a:cs typeface="Times"/>
              </a:rPr>
              <a:t>Cons: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200" i="1" dirty="0" smtClean="0">
                <a:solidFill>
                  <a:srgbClr val="000000"/>
                </a:solidFill>
                <a:latin typeface="+mj-lt"/>
                <a:cs typeface="Times"/>
              </a:rPr>
              <a:t>Uses resources of Service Provider (per-call)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7611526" y="2192882"/>
            <a:ext cx="1388540" cy="355588"/>
          </a:xfrm>
          <a:prstGeom prst="roundRect">
            <a:avLst/>
          </a:prstGeom>
          <a:solidFill>
            <a:schemeClr val="bg1">
              <a:alpha val="76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defTabSz="514350"/>
            <a:r>
              <a:rPr lang="en-US" sz="1100" dirty="0" smtClean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[5] INVITE</a:t>
            </a:r>
          </a:p>
          <a:p>
            <a:pPr defTabSz="514350"/>
            <a:r>
              <a:rPr lang="en-US" sz="11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    Identity: &lt;TN-1&gt; </a:t>
            </a:r>
          </a:p>
        </p:txBody>
      </p:sp>
      <p:grpSp>
        <p:nvGrpSpPr>
          <p:cNvPr id="38" name="Group 37"/>
          <p:cNvGrpSpPr/>
          <p:nvPr/>
        </p:nvGrpSpPr>
        <p:grpSpPr>
          <a:xfrm rot="5400000" flipV="1">
            <a:off x="8053906" y="1938868"/>
            <a:ext cx="325966" cy="1278471"/>
            <a:chOff x="1968500" y="2785513"/>
            <a:chExt cx="184666" cy="1627574"/>
          </a:xfrm>
        </p:grpSpPr>
        <p:cxnSp>
          <p:nvCxnSpPr>
            <p:cNvPr id="39" name="Straight Arrow Connector 38"/>
            <p:cNvCxnSpPr>
              <a:stCxn id="41" idx="0"/>
              <a:endCxn id="40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40" name="TextBox 39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554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7127"/>
            <a:ext cx="8229600" cy="8572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Option-2: PBX generates Identity Header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106333" y="1650988"/>
            <a:ext cx="2383356" cy="1193799"/>
          </a:xfrm>
          <a:prstGeom prst="roundRect">
            <a:avLst/>
          </a:prstGeom>
          <a:solidFill>
            <a:schemeClr val="bg1"/>
          </a:solidFill>
          <a:ln w="12700" cap="flat">
            <a:solidFill>
              <a:srgbClr val="008000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200" dirty="0">
              <a:solidFill>
                <a:srgbClr val="008000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140198" y="2997188"/>
            <a:ext cx="4715925" cy="1955801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b"/>
          <a:lstStyle/>
          <a:p>
            <a:pPr algn="ctr" defTabSz="514350"/>
            <a:endParaRPr lang="en-US" sz="1200" dirty="0">
              <a:solidFill>
                <a:srgbClr val="000000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140167" y="1591714"/>
            <a:ext cx="482645" cy="423297"/>
          </a:xfrm>
          <a:prstGeom prst="round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rgbClr val="008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SP-1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800763" y="2954849"/>
            <a:ext cx="1016013" cy="423297"/>
          </a:xfrm>
          <a:prstGeom prst="round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4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SIP-PBX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631268" y="4436530"/>
            <a:ext cx="2819400" cy="40643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+mn-lt"/>
                <a:ea typeface="+mn-ea"/>
              </a:rPr>
              <a:t>Call Control</a:t>
            </a:r>
            <a:endParaRPr lang="en-US" sz="12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790279" y="1659455"/>
            <a:ext cx="1083721" cy="1202266"/>
          </a:xfrm>
          <a:prstGeom prst="roundRect">
            <a:avLst/>
          </a:prstGeom>
          <a:solidFill>
            <a:schemeClr val="bg1"/>
          </a:solidFill>
          <a:ln w="12700" cap="flat">
            <a:solidFill>
              <a:srgbClr val="0000FF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endParaRPr lang="en-US" sz="1200" dirty="0">
              <a:solidFill>
                <a:srgbClr val="0000FF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086556" y="1549386"/>
            <a:ext cx="482645" cy="423297"/>
          </a:xfrm>
          <a:prstGeom prst="round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rgbClr val="0000FF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SP-2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951140" y="2226707"/>
            <a:ext cx="626519" cy="406439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square" lIns="0" tIns="0" rIns="0" bIns="0" anchor="ctr"/>
          <a:lstStyle/>
          <a:p>
            <a:pPr algn="ctr"/>
            <a:r>
              <a:rPr lang="en-US" sz="1200" dirty="0" smtClean="0">
                <a:solidFill>
                  <a:srgbClr val="0000FF"/>
                </a:solidFill>
                <a:latin typeface="+mn-lt"/>
                <a:ea typeface="+mn-ea"/>
              </a:rPr>
              <a:t>Call Control</a:t>
            </a:r>
            <a:endParaRPr lang="en-US" sz="1200" dirty="0">
              <a:solidFill>
                <a:srgbClr val="0000FF"/>
              </a:solidFill>
              <a:latin typeface="+mn-lt"/>
              <a:ea typeface="+mn-ea"/>
            </a:endParaRPr>
          </a:p>
        </p:txBody>
      </p:sp>
      <p:grpSp>
        <p:nvGrpSpPr>
          <p:cNvPr id="15" name="Group 14"/>
          <p:cNvGrpSpPr/>
          <p:nvPr/>
        </p:nvGrpSpPr>
        <p:grpSpPr>
          <a:xfrm flipV="1">
            <a:off x="7090820" y="2624654"/>
            <a:ext cx="325966" cy="1820333"/>
            <a:chOff x="1968500" y="2785513"/>
            <a:chExt cx="184666" cy="1627574"/>
          </a:xfrm>
        </p:grpSpPr>
        <p:cxnSp>
          <p:nvCxnSpPr>
            <p:cNvPr id="16" name="Straight Arrow Connector 15"/>
            <p:cNvCxnSpPr>
              <a:stCxn id="18" idx="0"/>
              <a:endCxn id="17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17" name="TextBox 16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19" name="Rounded Rectangle 18"/>
          <p:cNvSpPr/>
          <p:nvPr/>
        </p:nvSpPr>
        <p:spPr bwMode="auto">
          <a:xfrm>
            <a:off x="6717656" y="3564476"/>
            <a:ext cx="1388540" cy="355588"/>
          </a:xfrm>
          <a:prstGeom prst="roundRect">
            <a:avLst/>
          </a:prstGeom>
          <a:solidFill>
            <a:schemeClr val="bg1">
              <a:lumMod val="85000"/>
              <a:alpha val="76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[6] INVITE</a:t>
            </a:r>
          </a:p>
          <a:p>
            <a:pPr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    Identity: &lt;TN-1&gt;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726" y="820086"/>
            <a:ext cx="3623720" cy="42657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ts val="600"/>
              </a:spcBef>
              <a:defRPr sz="1200" b="1" i="1" u="sng">
                <a:latin typeface="+mj-lt"/>
                <a:cs typeface="Times"/>
              </a:defRPr>
            </a:lvl1pPr>
            <a:lvl2pPr lvl="1">
              <a:lnSpc>
                <a:spcPct val="90000"/>
              </a:lnSpc>
              <a:spcBef>
                <a:spcPts val="600"/>
              </a:spcBef>
              <a:defRPr sz="1200" i="1">
                <a:solidFill>
                  <a:srgbClr val="000000"/>
                </a:solidFill>
                <a:latin typeface="+mj-lt"/>
                <a:cs typeface="Times"/>
              </a:defRPr>
            </a:lvl2pPr>
          </a:lstStyle>
          <a:p>
            <a:r>
              <a:rPr lang="en-US" dirty="0"/>
              <a:t>Architecture</a:t>
            </a:r>
          </a:p>
          <a:p>
            <a:r>
              <a:rPr lang="en-US" b="0" u="none" dirty="0"/>
              <a:t>SP </a:t>
            </a:r>
            <a:r>
              <a:rPr lang="en-US" b="0" u="none" dirty="0"/>
              <a:t>provides an STI Proxy service to PBX</a:t>
            </a:r>
            <a:endParaRPr lang="en-US" b="0" u="none" dirty="0"/>
          </a:p>
          <a:p>
            <a:r>
              <a:rPr lang="en-US" dirty="0"/>
              <a:t>Message Sequence</a:t>
            </a:r>
          </a:p>
          <a:p>
            <a:pPr marL="228600" indent="-228600">
              <a:buFont typeface="+mj-lt"/>
              <a:buAutoNum type="arabicParenR"/>
            </a:pPr>
            <a:r>
              <a:rPr lang="en-US" b="0" u="none" dirty="0"/>
              <a:t>PBX user </a:t>
            </a:r>
            <a:r>
              <a:rPr lang="en-US" b="0" u="none" dirty="0" smtClean="0"/>
              <a:t>TN</a:t>
            </a:r>
            <a:r>
              <a:rPr lang="en-US" b="0" u="none" dirty="0"/>
              <a:t>-1 initiates DOD call</a:t>
            </a:r>
            <a:endParaRPr lang="en-US" b="0" u="none" dirty="0"/>
          </a:p>
          <a:p>
            <a:pPr marL="228600" indent="-228600">
              <a:buFont typeface="+mj-lt"/>
              <a:buAutoNum type="arabicParenR"/>
            </a:pPr>
            <a:r>
              <a:rPr lang="en-US" b="0" u="none" dirty="0"/>
              <a:t>PBX asks PBX STI Function to sign calling TN. </a:t>
            </a:r>
          </a:p>
          <a:p>
            <a:pPr marL="228600" indent="-228600">
              <a:buFont typeface="+mj-lt"/>
              <a:buAutoNum type="arabicParenR"/>
            </a:pPr>
            <a:r>
              <a:rPr lang="en-US" b="0" u="none" dirty="0"/>
              <a:t>PBX STI Function </a:t>
            </a:r>
            <a:r>
              <a:rPr lang="en-US" b="0" u="none" dirty="0"/>
              <a:t>sends certificate </a:t>
            </a:r>
            <a:r>
              <a:rPr lang="en-US" b="0" u="none" dirty="0"/>
              <a:t>request to STI </a:t>
            </a:r>
            <a:r>
              <a:rPr lang="en-US" b="0" u="none" dirty="0"/>
              <a:t>Proxy.</a:t>
            </a:r>
          </a:p>
          <a:p>
            <a:pPr marL="228600" indent="-228600">
              <a:buFont typeface="+mj-lt"/>
              <a:buAutoNum type="arabicParenR"/>
            </a:pPr>
            <a:r>
              <a:rPr lang="en-US" b="0" u="none" dirty="0"/>
              <a:t>STI Proxy returns certificate to PBX STI Function. This </a:t>
            </a:r>
            <a:r>
              <a:rPr lang="en-US" b="0" u="none" dirty="0"/>
              <a:t>c</a:t>
            </a:r>
            <a:r>
              <a:rPr lang="en-US" b="0" u="none" dirty="0"/>
              <a:t>ert could be a child of a certificate that SP-1 had previously obtained from the CA. </a:t>
            </a:r>
            <a:r>
              <a:rPr lang="en-US" b="0" u="none" dirty="0"/>
              <a:t>This new child </a:t>
            </a:r>
            <a:r>
              <a:rPr lang="en-US" b="0" u="none" dirty="0"/>
              <a:t>c</a:t>
            </a:r>
            <a:r>
              <a:rPr lang="en-US" b="0" u="none" dirty="0"/>
              <a:t>ert could specify PBX-unique attributes, such as the cert lifetime, </a:t>
            </a:r>
            <a:r>
              <a:rPr lang="en-US" b="0" u="none" dirty="0" smtClean="0"/>
              <a:t>the </a:t>
            </a:r>
            <a:r>
              <a:rPr lang="en-US" b="0" u="none" dirty="0"/>
              <a:t>set of TNs </a:t>
            </a:r>
            <a:r>
              <a:rPr lang="en-US" b="0" u="none" dirty="0" smtClean="0"/>
              <a:t>covered by cert, </a:t>
            </a:r>
            <a:r>
              <a:rPr lang="en-US" b="0" u="none" dirty="0"/>
              <a:t>etc.</a:t>
            </a:r>
          </a:p>
          <a:p>
            <a:pPr marL="228600" indent="-228600">
              <a:buFont typeface="+mj-lt"/>
              <a:buAutoNum type="arabicParenR"/>
            </a:pPr>
            <a:r>
              <a:rPr lang="en-US" b="0" u="none" dirty="0"/>
              <a:t>PBX STI function returns Identity header to Call Control</a:t>
            </a:r>
            <a:r>
              <a:rPr lang="en-US" b="0" u="none" dirty="0" smtClean="0"/>
              <a:t>.</a:t>
            </a:r>
          </a:p>
          <a:p>
            <a:pPr marL="228600" indent="-228600">
              <a:buFont typeface="+mj-lt"/>
              <a:buAutoNum type="arabicParenR"/>
            </a:pPr>
            <a:r>
              <a:rPr lang="en-US" b="0" u="none" dirty="0">
                <a:solidFill>
                  <a:srgbClr val="000000"/>
                </a:solidFill>
              </a:rPr>
              <a:t>a</a:t>
            </a:r>
            <a:r>
              <a:rPr lang="en-US" b="0" u="none" dirty="0" smtClean="0">
                <a:solidFill>
                  <a:srgbClr val="000000"/>
                </a:solidFill>
              </a:rPr>
              <a:t>nd 7) Same as option-1;  PBX </a:t>
            </a:r>
            <a:r>
              <a:rPr lang="en-US" b="0" u="none" dirty="0">
                <a:solidFill>
                  <a:srgbClr val="000000"/>
                </a:solidFill>
              </a:rPr>
              <a:t>includes received Identity header in INVITE to SP-</a:t>
            </a:r>
            <a:r>
              <a:rPr lang="en-US" b="0" u="none" dirty="0" smtClean="0">
                <a:solidFill>
                  <a:srgbClr val="000000"/>
                </a:solidFill>
              </a:rPr>
              <a:t>2, etc.</a:t>
            </a:r>
          </a:p>
          <a:p>
            <a:pPr marL="228600" indent="-228600">
              <a:buFont typeface="+mj-lt"/>
              <a:buAutoNum type="arabicParenR"/>
            </a:pPr>
            <a:endParaRPr lang="en-US" b="0" u="none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Pros</a:t>
            </a:r>
            <a:r>
              <a:rPr lang="en-US" u="none" dirty="0" smtClean="0"/>
              <a:t>:</a:t>
            </a:r>
            <a:r>
              <a:rPr lang="en-US" b="0" u="none" dirty="0" smtClean="0"/>
              <a:t>    Avoids use of real-time resources in Service Provider. </a:t>
            </a:r>
          </a:p>
          <a:p>
            <a:r>
              <a:rPr lang="en-US" dirty="0" smtClean="0"/>
              <a:t>Cons</a:t>
            </a:r>
            <a:r>
              <a:rPr lang="en-US" u="none" dirty="0" smtClean="0"/>
              <a:t>:</a:t>
            </a:r>
            <a:r>
              <a:rPr lang="en-US" b="0" u="none" dirty="0" smtClean="0"/>
              <a:t>   Adds </a:t>
            </a:r>
            <a:r>
              <a:rPr lang="en-US" b="0" u="none" dirty="0"/>
              <a:t>STI functionality to PBX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7611526" y="2031987"/>
            <a:ext cx="1388540" cy="355588"/>
          </a:xfrm>
          <a:prstGeom prst="roundRect">
            <a:avLst/>
          </a:prstGeom>
          <a:solidFill>
            <a:schemeClr val="bg1">
              <a:alpha val="76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defTabSz="514350"/>
            <a:r>
              <a:rPr lang="en-US" sz="1100" dirty="0" smtClean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[7] INVITE</a:t>
            </a:r>
          </a:p>
          <a:p>
            <a:pPr defTabSz="514350"/>
            <a:r>
              <a:rPr lang="en-US" sz="11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 </a:t>
            </a:r>
            <a:r>
              <a:rPr lang="en-US" sz="1100" dirty="0" smtClean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    Identity: &lt;TN-1&gt; </a:t>
            </a:r>
          </a:p>
        </p:txBody>
      </p:sp>
      <p:grpSp>
        <p:nvGrpSpPr>
          <p:cNvPr id="22" name="Group 21"/>
          <p:cNvGrpSpPr/>
          <p:nvPr/>
        </p:nvGrpSpPr>
        <p:grpSpPr>
          <a:xfrm rot="5400000" flipV="1">
            <a:off x="8053906" y="1777973"/>
            <a:ext cx="325966" cy="1278471"/>
            <a:chOff x="1968500" y="2785513"/>
            <a:chExt cx="184666" cy="1627574"/>
          </a:xfrm>
        </p:grpSpPr>
        <p:cxnSp>
          <p:nvCxnSpPr>
            <p:cNvPr id="23" name="Straight Arrow Connector 22"/>
            <p:cNvCxnSpPr>
              <a:stCxn id="25" idx="0"/>
              <a:endCxn id="24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24" name="TextBox 23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26" name="Rounded Rectangle 25"/>
          <p:cNvSpPr/>
          <p:nvPr/>
        </p:nvSpPr>
        <p:spPr bwMode="auto">
          <a:xfrm>
            <a:off x="4745555" y="973655"/>
            <a:ext cx="1549400" cy="2616200"/>
          </a:xfrm>
          <a:prstGeom prst="roundRect">
            <a:avLst/>
          </a:prstGeom>
          <a:solidFill>
            <a:srgbClr val="CCFFCC"/>
          </a:solidFill>
          <a:ln w="9525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0" tIns="0" rIns="0" bIns="0" rtlCol="0" anchor="t"/>
          <a:lstStyle/>
          <a:p>
            <a:pPr algn="ctr" defTabSz="514350"/>
            <a:endParaRPr lang="en-US" sz="1200" dirty="0">
              <a:solidFill>
                <a:srgbClr val="000000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232389" y="1227659"/>
            <a:ext cx="575733" cy="308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</a:rPr>
              <a:t>PA/CA</a:t>
            </a:r>
            <a:endParaRPr lang="en-US" sz="10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847156" y="3056502"/>
            <a:ext cx="1346199" cy="3894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</a:rPr>
              <a:t>PBX STI Functions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</a:rPr>
              <a:t>(KMS, SKS, AS, etc.)</a:t>
            </a:r>
            <a:endParaRPr lang="en-US" sz="10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cxnSp>
        <p:nvCxnSpPr>
          <p:cNvPr id="29" name="Straight Connector 28"/>
          <p:cNvCxnSpPr>
            <a:stCxn id="39" idx="0"/>
            <a:endCxn id="27" idx="2"/>
          </p:cNvCxnSpPr>
          <p:nvPr/>
        </p:nvCxnSpPr>
        <p:spPr bwMode="auto">
          <a:xfrm flipH="1" flipV="1">
            <a:off x="5520256" y="1536625"/>
            <a:ext cx="6057" cy="376819"/>
          </a:xfrm>
          <a:prstGeom prst="line">
            <a:avLst/>
          </a:prstGeom>
          <a:ln>
            <a:solidFill>
              <a:schemeClr val="tx1"/>
            </a:solidFill>
            <a:tailEnd type="none" w="med" len="lg"/>
          </a:ln>
        </p:spPr>
      </p:cxnSp>
      <p:sp>
        <p:nvSpPr>
          <p:cNvPr id="30" name="Rounded Rectangle 29"/>
          <p:cNvSpPr/>
          <p:nvPr/>
        </p:nvSpPr>
        <p:spPr bwMode="auto">
          <a:xfrm>
            <a:off x="5037638" y="872060"/>
            <a:ext cx="1016013" cy="423297"/>
          </a:xfrm>
          <a:prstGeom prst="round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Public STI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770045" y="3437454"/>
            <a:ext cx="300567" cy="1007533"/>
            <a:chOff x="1968500" y="2785513"/>
            <a:chExt cx="184666" cy="1627574"/>
          </a:xfrm>
        </p:grpSpPr>
        <p:cxnSp>
          <p:nvCxnSpPr>
            <p:cNvPr id="32" name="Straight Arrow Connector 31"/>
            <p:cNvCxnSpPr>
              <a:stCxn id="34" idx="0"/>
              <a:endCxn id="33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33" name="TextBox 32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 flipV="1">
            <a:off x="4991101" y="3437455"/>
            <a:ext cx="325966" cy="999066"/>
            <a:chOff x="1968500" y="2785513"/>
            <a:chExt cx="184666" cy="1627574"/>
          </a:xfrm>
        </p:grpSpPr>
        <p:cxnSp>
          <p:nvCxnSpPr>
            <p:cNvPr id="36" name="Straight Arrow Connector 35"/>
            <p:cNvCxnSpPr>
              <a:stCxn id="38" idx="0"/>
              <a:endCxn id="37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37" name="TextBox 36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149546" y="1913444"/>
            <a:ext cx="753533" cy="30896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+mn-lt"/>
                <a:ea typeface="+mn-ea"/>
              </a:rPr>
              <a:t>STI Proxy</a:t>
            </a:r>
            <a:endParaRPr lang="en-US" sz="10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grpSp>
        <p:nvGrpSpPr>
          <p:cNvPr id="40" name="Group 39"/>
          <p:cNvGrpSpPr/>
          <p:nvPr/>
        </p:nvGrpSpPr>
        <p:grpSpPr>
          <a:xfrm rot="16200000" flipH="1" flipV="1">
            <a:off x="8058151" y="3890434"/>
            <a:ext cx="325966" cy="1557862"/>
            <a:chOff x="1968500" y="2785513"/>
            <a:chExt cx="184666" cy="1627574"/>
          </a:xfrm>
        </p:grpSpPr>
        <p:cxnSp>
          <p:nvCxnSpPr>
            <p:cNvPr id="41" name="Straight Arrow Connector 40"/>
            <p:cNvCxnSpPr>
              <a:stCxn id="43" idx="0"/>
              <a:endCxn id="42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42" name="TextBox 41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7467602" y="4343411"/>
            <a:ext cx="1244599" cy="296307"/>
          </a:xfrm>
          <a:prstGeom prst="round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algn="ctr" defTabSz="514350"/>
            <a:r>
              <a:rPr lang="en-US" sz="1200" dirty="0" smtClean="0">
                <a:solidFill>
                  <a:schemeClr val="tx1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[1] Orig call request</a:t>
            </a:r>
            <a:endParaRPr lang="en-US" sz="1200" dirty="0">
              <a:solidFill>
                <a:schemeClr val="tx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 flipV="1">
            <a:off x="5135035" y="2218255"/>
            <a:ext cx="325966" cy="855133"/>
            <a:chOff x="1968500" y="2785513"/>
            <a:chExt cx="184666" cy="1627574"/>
          </a:xfrm>
        </p:grpSpPr>
        <p:cxnSp>
          <p:nvCxnSpPr>
            <p:cNvPr id="46" name="Straight Arrow Connector 45"/>
            <p:cNvCxnSpPr>
              <a:stCxn id="48" idx="0"/>
              <a:endCxn id="47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47" name="TextBox 46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617645" y="2209787"/>
            <a:ext cx="300567" cy="863601"/>
            <a:chOff x="1968500" y="2785513"/>
            <a:chExt cx="184666" cy="1627574"/>
          </a:xfrm>
        </p:grpSpPr>
        <p:cxnSp>
          <p:nvCxnSpPr>
            <p:cNvPr id="50" name="Straight Arrow Connector 49"/>
            <p:cNvCxnSpPr>
              <a:stCxn id="52" idx="0"/>
              <a:endCxn id="51" idx="2"/>
            </p:cNvCxnSpPr>
            <p:nvPr/>
          </p:nvCxnSpPr>
          <p:spPr bwMode="auto">
            <a:xfrm>
              <a:off x="2060833" y="2785513"/>
              <a:ext cx="0" cy="162757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</p:cxnSp>
        <p:sp>
          <p:nvSpPr>
            <p:cNvPr id="51" name="TextBox 50"/>
            <p:cNvSpPr txBox="1"/>
            <p:nvPr/>
          </p:nvSpPr>
          <p:spPr>
            <a:xfrm>
              <a:off x="1968500" y="4123264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68500" y="2785513"/>
              <a:ext cx="184666" cy="2898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600"/>
                </a:spcBef>
              </a:pPr>
              <a:r>
                <a:rPr lang="en-US" sz="1400" dirty="0" smtClean="0">
                  <a:solidFill>
                    <a:srgbClr val="000000"/>
                  </a:solidFill>
                  <a:latin typeface="Times"/>
                  <a:cs typeface="Times"/>
                </a:rPr>
                <a:t> </a:t>
              </a:r>
            </a:p>
          </p:txBody>
        </p:sp>
      </p:grpSp>
      <p:sp>
        <p:nvSpPr>
          <p:cNvPr id="53" name="Rounded Rectangle 52"/>
          <p:cNvSpPr/>
          <p:nvPr/>
        </p:nvSpPr>
        <p:spPr bwMode="auto">
          <a:xfrm>
            <a:off x="4811471" y="2385790"/>
            <a:ext cx="917418" cy="296307"/>
          </a:xfrm>
          <a:prstGeom prst="roundRect">
            <a:avLst/>
          </a:prstGeom>
          <a:solidFill>
            <a:srgbClr val="CCFFCC">
              <a:alpha val="77000"/>
            </a:srgbClr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t"/>
          <a:lstStyle/>
          <a:p>
            <a:pPr algn="ctr"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[3] Get Cert</a:t>
            </a:r>
            <a:endParaRPr lang="en-US" sz="1200" dirty="0">
              <a:solidFill>
                <a:srgbClr val="000000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54" name="Rounded Rectangle 53"/>
          <p:cNvSpPr/>
          <p:nvPr/>
        </p:nvSpPr>
        <p:spPr bwMode="auto">
          <a:xfrm>
            <a:off x="5527848" y="2634353"/>
            <a:ext cx="690018" cy="296307"/>
          </a:xfrm>
          <a:prstGeom prst="roundRect">
            <a:avLst/>
          </a:prstGeom>
          <a:solidFill>
            <a:srgbClr val="CCFFCC">
              <a:alpha val="77000"/>
            </a:srgbClr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t"/>
          <a:lstStyle/>
          <a:p>
            <a:pPr algn="ctr"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[4] &lt;cert&gt;</a:t>
            </a:r>
            <a:endParaRPr lang="en-US" sz="1200" dirty="0">
              <a:solidFill>
                <a:srgbClr val="000000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672973" y="3684829"/>
            <a:ext cx="1092200" cy="296307"/>
          </a:xfrm>
          <a:prstGeom prst="roundRect">
            <a:avLst/>
          </a:prstGeom>
          <a:solidFill>
            <a:schemeClr val="bg1">
              <a:lumMod val="85000"/>
              <a:alpha val="76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[2] </a:t>
            </a:r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Sign TN-1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12018" y="3945478"/>
            <a:ext cx="1219207" cy="296318"/>
          </a:xfrm>
          <a:prstGeom prst="roundRect">
            <a:avLst/>
          </a:prstGeom>
          <a:solidFill>
            <a:schemeClr val="bg1">
              <a:lumMod val="85000"/>
              <a:alpha val="76000"/>
            </a:schemeClr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rtlCol="0" anchor="ctr"/>
          <a:lstStyle/>
          <a:p>
            <a:pPr defTabSz="514350"/>
            <a:r>
              <a:rPr lang="en-US" sz="1200" dirty="0">
                <a:solidFill>
                  <a:srgbClr val="000000"/>
                </a:solidFill>
                <a:ea typeface="Arial" pitchFamily="-107" charset="0"/>
                <a:cs typeface="Arial" pitchFamily="-107" charset="0"/>
                <a:sym typeface="Arial" pitchFamily="-107" charset="0"/>
              </a:rPr>
              <a:t>[5] Identity &lt;TN-1&gt;</a:t>
            </a:r>
          </a:p>
        </p:txBody>
      </p:sp>
    </p:spTree>
    <p:extLst>
      <p:ext uri="{BB962C8B-B14F-4D97-AF65-F5344CB8AC3E}">
        <p14:creationId xmlns:p14="http://schemas.microsoft.com/office/powerpoint/2010/main" val="175008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948</Words>
  <Application>Microsoft Macintosh PowerPoint</Application>
  <PresentationFormat>On-screen Show (16:9)</PresentationFormat>
  <Paragraphs>159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STI Interworking with SIP-PBXs</vt:lpstr>
      <vt:lpstr>Applying STI to Multi-homed SIP-PBX</vt:lpstr>
      <vt:lpstr>One Solution Approach – have PBX sign calling identity</vt:lpstr>
      <vt:lpstr>Two Solution Options</vt:lpstr>
      <vt:lpstr>Option-1: PBX obtains Identity Header from SP</vt:lpstr>
      <vt:lpstr>Option-2: PBX generates Identity Header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Hancock</dc:creator>
  <cp:lastModifiedBy>David Hancock</cp:lastModifiedBy>
  <cp:revision>22</cp:revision>
  <dcterms:created xsi:type="dcterms:W3CDTF">2017-05-10T12:27:43Z</dcterms:created>
  <dcterms:modified xsi:type="dcterms:W3CDTF">2017-05-10T13:37:01Z</dcterms:modified>
</cp:coreProperties>
</file>