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8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96" y="-2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FB68B-D66B-9444-B461-477B6A059044}" type="datetimeFigureOut">
              <a:rPr lang="en-US" smtClean="0"/>
              <a:t>5/10/17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968AC-88FB-6444-A577-2A46DEF88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7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7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1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5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7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1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6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0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4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6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STI and Call-</a:t>
            </a:r>
            <a:r>
              <a:rPr lang="en-US" dirty="0" smtClean="0"/>
              <a:t>Forwarding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Wendt (Comcast)</a:t>
            </a:r>
          </a:p>
          <a:p>
            <a:r>
              <a:rPr lang="en-US" dirty="0" smtClean="0"/>
              <a:t>David Hancock (CableLabs)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1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Mainline STI Sequence</a:t>
            </a:r>
            <a:endParaRPr lang="en-US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1219868" y="1124898"/>
            <a:ext cx="656242" cy="3823057"/>
            <a:chOff x="486735" y="884766"/>
            <a:chExt cx="656242" cy="3816195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86735" y="884766"/>
              <a:ext cx="656242" cy="42442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UE-a</a:t>
              </a:r>
            </a:p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TN-a</a:t>
              </a:r>
              <a:endParaRPr lang="en-US" sz="11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5" name="Straight Connector 4"/>
            <p:cNvCxnSpPr>
              <a:stCxn id="4" idx="2"/>
              <a:endCxn id="6" idx="2"/>
            </p:cNvCxnSpPr>
            <p:nvPr/>
          </p:nvCxnSpPr>
          <p:spPr bwMode="auto">
            <a:xfrm>
              <a:off x="814856" y="1309193"/>
              <a:ext cx="0" cy="3391768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6" name="TextBox 5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129101" y="1124898"/>
            <a:ext cx="656242" cy="3823055"/>
            <a:chOff x="486735" y="884768"/>
            <a:chExt cx="656242" cy="3816193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486735" y="884768"/>
              <a:ext cx="656242" cy="414866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SP-a</a:t>
              </a:r>
              <a:endParaRPr lang="en-US" sz="11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9" name="Straight Connector 8"/>
            <p:cNvCxnSpPr>
              <a:stCxn id="8" idx="2"/>
              <a:endCxn id="10" idx="2"/>
            </p:cNvCxnSpPr>
            <p:nvPr/>
          </p:nvCxnSpPr>
          <p:spPr bwMode="auto">
            <a:xfrm>
              <a:off x="814856" y="1299634"/>
              <a:ext cx="0" cy="3401327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10" name="TextBox 9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038334" y="1124898"/>
            <a:ext cx="656242" cy="3823055"/>
            <a:chOff x="486735" y="884768"/>
            <a:chExt cx="656242" cy="3816193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486735" y="884768"/>
              <a:ext cx="656242" cy="414866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SP-b</a:t>
              </a:r>
              <a:endParaRPr lang="en-US" sz="11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13" name="Straight Connector 12"/>
            <p:cNvCxnSpPr>
              <a:stCxn id="12" idx="2"/>
              <a:endCxn id="14" idx="2"/>
            </p:cNvCxnSpPr>
            <p:nvPr/>
          </p:nvCxnSpPr>
          <p:spPr bwMode="auto">
            <a:xfrm>
              <a:off x="814856" y="1299634"/>
              <a:ext cx="0" cy="3401327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14" name="TextBox 13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142237" y="1124894"/>
            <a:ext cx="656242" cy="3823061"/>
            <a:chOff x="486735" y="884766"/>
            <a:chExt cx="656242" cy="3816195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486735" y="884766"/>
              <a:ext cx="656242" cy="43881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UE-b</a:t>
              </a:r>
            </a:p>
            <a:p>
              <a:pPr algn="ctr"/>
              <a:r>
                <a:rPr lang="en-US" sz="11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TN-b</a:t>
              </a:r>
              <a:endParaRPr lang="en-US" sz="11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1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17" name="Straight Connector 16"/>
            <p:cNvCxnSpPr>
              <a:stCxn id="16" idx="2"/>
              <a:endCxn id="18" idx="2"/>
            </p:cNvCxnSpPr>
            <p:nvPr/>
          </p:nvCxnSpPr>
          <p:spPr bwMode="auto">
            <a:xfrm>
              <a:off x="814856" y="1323577"/>
              <a:ext cx="0" cy="3377384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18" name="TextBox 17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545933" y="1726018"/>
            <a:ext cx="1911855" cy="261610"/>
            <a:chOff x="812800" y="1519768"/>
            <a:chExt cx="1911855" cy="261610"/>
          </a:xfrm>
        </p:grpSpPr>
        <p:cxnSp>
          <p:nvCxnSpPr>
            <p:cNvPr id="20" name="Straight Arrow Connector 19"/>
            <p:cNvCxnSpPr>
              <a:stCxn id="21" idx="1"/>
              <a:endCxn id="22" idx="3"/>
            </p:cNvCxnSpPr>
            <p:nvPr/>
          </p:nvCxnSpPr>
          <p:spPr bwMode="auto">
            <a:xfrm>
              <a:off x="812800" y="1650573"/>
              <a:ext cx="19118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21" name="TextBox 20"/>
            <p:cNvSpPr txBox="1"/>
            <p:nvPr/>
          </p:nvSpPr>
          <p:spPr>
            <a:xfrm>
              <a:off x="812800" y="1519768"/>
              <a:ext cx="1846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39989" y="1519768"/>
              <a:ext cx="1846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459405" y="1785281"/>
            <a:ext cx="1911855" cy="261610"/>
            <a:chOff x="812800" y="1519768"/>
            <a:chExt cx="1911855" cy="261610"/>
          </a:xfrm>
        </p:grpSpPr>
        <p:cxnSp>
          <p:nvCxnSpPr>
            <p:cNvPr id="24" name="Straight Arrow Connector 23"/>
            <p:cNvCxnSpPr>
              <a:stCxn id="25" idx="1"/>
              <a:endCxn id="26" idx="3"/>
            </p:cNvCxnSpPr>
            <p:nvPr/>
          </p:nvCxnSpPr>
          <p:spPr bwMode="auto">
            <a:xfrm>
              <a:off x="812800" y="1650573"/>
              <a:ext cx="19118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25" name="TextBox 24"/>
            <p:cNvSpPr txBox="1"/>
            <p:nvPr/>
          </p:nvSpPr>
          <p:spPr>
            <a:xfrm>
              <a:off x="812800" y="1519768"/>
              <a:ext cx="1846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39989" y="1519768"/>
              <a:ext cx="1846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72877" y="4175236"/>
            <a:ext cx="2097481" cy="261610"/>
            <a:chOff x="812800" y="1519768"/>
            <a:chExt cx="1911855" cy="261610"/>
          </a:xfrm>
        </p:grpSpPr>
        <p:cxnSp>
          <p:nvCxnSpPr>
            <p:cNvPr id="28" name="Straight Arrow Connector 27"/>
            <p:cNvCxnSpPr>
              <a:stCxn id="29" idx="1"/>
              <a:endCxn id="30" idx="3"/>
            </p:cNvCxnSpPr>
            <p:nvPr/>
          </p:nvCxnSpPr>
          <p:spPr bwMode="auto">
            <a:xfrm>
              <a:off x="812800" y="1650573"/>
              <a:ext cx="19118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29" name="TextBox 28"/>
            <p:cNvSpPr txBox="1"/>
            <p:nvPr/>
          </p:nvSpPr>
          <p:spPr>
            <a:xfrm>
              <a:off x="812800" y="1519768"/>
              <a:ext cx="1846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39989" y="1519768"/>
              <a:ext cx="1846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2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757600" y="1637106"/>
            <a:ext cx="11651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dirty="0" smtClean="0">
                <a:solidFill>
                  <a:srgbClr val="000000"/>
                </a:solidFill>
                <a:latin typeface="+mj-lt"/>
                <a:cs typeface="Times"/>
              </a:rPr>
              <a:t>[1] INVITE TN-b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5593" y="1713303"/>
            <a:ext cx="11651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dirty="0" smtClean="0">
                <a:solidFill>
                  <a:srgbClr val="000000"/>
                </a:solidFill>
                <a:latin typeface="+mj-lt"/>
                <a:cs typeface="Times"/>
              </a:rPr>
              <a:t>[2] INVITE TN-b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33727" y="4083043"/>
            <a:ext cx="16889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dirty="0" smtClean="0">
                <a:solidFill>
                  <a:srgbClr val="000000"/>
                </a:solidFill>
                <a:latin typeface="+mj-lt"/>
                <a:cs typeface="Times"/>
              </a:rPr>
              <a:t>[3] INVITE TN-b-contact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631623" y="4365655"/>
            <a:ext cx="1913467" cy="379591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PAI:TN-a;  To:TN-b;  Date: 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b="1" dirty="0" smtClean="0">
                <a:solidFill>
                  <a:srgbClr val="008000"/>
                </a:solidFill>
                <a:latin typeface="+mj-lt"/>
                <a:cs typeface="Times"/>
              </a:rPr>
              <a:t>Calling Number verified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67855" y="1950368"/>
            <a:ext cx="1905022" cy="379591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PAI:TN-a;  To:TN-b;  Date: 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Identity: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35585" y="2256774"/>
            <a:ext cx="1769534" cy="955133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ppt=shaken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attest=full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orig/dest/date=a/b/t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signature=E(</a:t>
            </a:r>
            <a:r>
              <a:rPr lang="en-US" sz="1200" dirty="0" err="1" smtClean="0">
                <a:solidFill>
                  <a:srgbClr val="000000"/>
                </a:solidFill>
                <a:latin typeface="+mj-lt"/>
                <a:cs typeface="Times"/>
              </a:rPr>
              <a:t>a,b,t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)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latin typeface="+mj-lt"/>
                <a:cs typeface="Times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nfo = SPa-cert-URL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  <a:sym typeface="Wingdings"/>
              </a:rPr>
              <a:t></a:t>
            </a:r>
            <a:endParaRPr lang="en-US" sz="1200" dirty="0" smtClean="0">
              <a:solidFill>
                <a:srgbClr val="000000"/>
              </a:solidFill>
              <a:latin typeface="+mj-lt"/>
              <a:cs typeface="Time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82989" y="1891101"/>
            <a:ext cx="1286943" cy="187744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To:TN-b;  Date: 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73318" y="3540001"/>
            <a:ext cx="1473214" cy="353943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i="1" dirty="0" smtClean="0">
                <a:solidFill>
                  <a:srgbClr val="008000"/>
                </a:solidFill>
                <a:latin typeface="+mj-lt"/>
                <a:cs typeface="Times"/>
              </a:rPr>
              <a:t>Calling identity verification passes</a:t>
            </a:r>
          </a:p>
        </p:txBody>
      </p:sp>
    </p:spTree>
    <p:extLst>
      <p:ext uri="{BB962C8B-B14F-4D97-AF65-F5344CB8AC3E}">
        <p14:creationId xmlns:p14="http://schemas.microsoft.com/office/powerpoint/2010/main" val="1777868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Interactions between STI and Call Forwarding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/>
              <a:t>Current behavior</a:t>
            </a:r>
          </a:p>
          <a:p>
            <a:pPr lvl="1"/>
            <a:r>
              <a:rPr lang="en-US" sz="1400" dirty="0"/>
              <a:t>Some call features such as call-forwarding can update SIP header information covered by the Identity signature</a:t>
            </a:r>
          </a:p>
          <a:p>
            <a:pPr lvl="1"/>
            <a:r>
              <a:rPr lang="en-US" sz="1400" dirty="0"/>
              <a:t>Result: generates false-negative verification output</a:t>
            </a:r>
          </a:p>
          <a:p>
            <a:pPr lvl="2"/>
            <a:endParaRPr lang="en-US" sz="1200" dirty="0"/>
          </a:p>
          <a:p>
            <a:r>
              <a:rPr lang="en-US" sz="1800" dirty="0"/>
              <a:t>Two </a:t>
            </a:r>
            <a:r>
              <a:rPr lang="en-US" sz="1800" dirty="0" smtClean="0"/>
              <a:t>call-forwarding examples</a:t>
            </a:r>
            <a:endParaRPr lang="en-US" sz="1800" dirty="0"/>
          </a:p>
          <a:p>
            <a:pPr lvl="1"/>
            <a:r>
              <a:rPr lang="en-US" sz="1400" dirty="0"/>
              <a:t>MMTEL </a:t>
            </a:r>
            <a:r>
              <a:rPr lang="en-US" sz="1400" dirty="0" smtClean="0"/>
              <a:t>TAS updates </a:t>
            </a:r>
            <a:r>
              <a:rPr lang="en-US" sz="1400" dirty="0"/>
              <a:t>To header to hide identity of forwarding user when privacy enabled (per TS </a:t>
            </a:r>
            <a:r>
              <a:rPr lang="en-US" sz="1400" dirty="0" smtClean="0"/>
              <a:t>24.604</a:t>
            </a:r>
            <a:r>
              <a:rPr lang="en-US" sz="1400" dirty="0"/>
              <a:t>)</a:t>
            </a:r>
          </a:p>
          <a:p>
            <a:pPr lvl="1"/>
            <a:r>
              <a:rPr lang="en-US" sz="1400" dirty="0"/>
              <a:t>SIP-PBX </a:t>
            </a:r>
            <a:r>
              <a:rPr lang="en-US" sz="1400" dirty="0" smtClean="0"/>
              <a:t>call-forwarding may </a:t>
            </a:r>
            <a:r>
              <a:rPr lang="en-US" sz="1400" dirty="0"/>
              <a:t>update To header (for privacy), and may update PAI header (per </a:t>
            </a:r>
            <a:r>
              <a:rPr lang="en-US" sz="1400" dirty="0" err="1"/>
              <a:t>SIPconnect</a:t>
            </a:r>
            <a:r>
              <a:rPr lang="en-US" sz="1400" dirty="0"/>
              <a:t> 2.0)</a:t>
            </a:r>
          </a:p>
          <a:p>
            <a:pPr lvl="2"/>
            <a:endParaRPr lang="en-US" sz="1200" dirty="0"/>
          </a:p>
          <a:p>
            <a:r>
              <a:rPr lang="en-US" sz="1800" dirty="0"/>
              <a:t>Recommended action</a:t>
            </a:r>
          </a:p>
          <a:p>
            <a:pPr lvl="1"/>
            <a:r>
              <a:rPr lang="en-US" sz="1400" dirty="0"/>
              <a:t>Adopt PASSporT </a:t>
            </a:r>
            <a:r>
              <a:rPr lang="en-US" sz="1400" dirty="0" smtClean="0"/>
              <a:t>“div” extension </a:t>
            </a:r>
            <a:r>
              <a:rPr lang="en-US" sz="1400" dirty="0"/>
              <a:t>defined in draft-peterson-passport-divert</a:t>
            </a:r>
          </a:p>
          <a:p>
            <a:pPr lvl="1"/>
            <a:r>
              <a:rPr lang="en-US" sz="1400" dirty="0" smtClean="0"/>
              <a:t>This extension signs </a:t>
            </a:r>
            <a:r>
              <a:rPr lang="en-US" sz="1400" dirty="0"/>
              <a:t>forwarding user identity for each forwarding </a:t>
            </a:r>
            <a:r>
              <a:rPr lang="en-US" sz="1400" dirty="0" smtClean="0"/>
              <a:t>leg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6930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0359"/>
            <a:ext cx="8229600" cy="857250"/>
          </a:xfrm>
        </p:spPr>
        <p:txBody>
          <a:bodyPr>
            <a:normAutofit/>
          </a:bodyPr>
          <a:lstStyle/>
          <a:p>
            <a:r>
              <a:rPr lang="en-US" sz="1800" dirty="0"/>
              <a:t>TAS/MMTEL Call Fwd’ing </a:t>
            </a:r>
            <a:r>
              <a:rPr lang="en-US" sz="1800" dirty="0"/>
              <a:t>(</a:t>
            </a:r>
            <a:r>
              <a:rPr lang="en-US" sz="1800" dirty="0" smtClean="0"/>
              <a:t>privacy enabled) causes false negative verification failures</a:t>
            </a:r>
            <a:endParaRPr lang="en-US" sz="1800" dirty="0"/>
          </a:p>
        </p:txBody>
      </p:sp>
      <p:grpSp>
        <p:nvGrpSpPr>
          <p:cNvPr id="5" name="Group 4"/>
          <p:cNvGrpSpPr/>
          <p:nvPr/>
        </p:nvGrpSpPr>
        <p:grpSpPr>
          <a:xfrm>
            <a:off x="88786" y="1107253"/>
            <a:ext cx="656242" cy="3742571"/>
            <a:chOff x="486735" y="884766"/>
            <a:chExt cx="656242" cy="3816195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486735" y="884766"/>
              <a:ext cx="656242" cy="41870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UE-a</a:t>
              </a:r>
            </a:p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TN-a</a:t>
              </a:r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7" name="Straight Connector 6"/>
            <p:cNvCxnSpPr>
              <a:stCxn id="6" idx="2"/>
              <a:endCxn id="8" idx="2"/>
            </p:cNvCxnSpPr>
            <p:nvPr/>
          </p:nvCxnSpPr>
          <p:spPr bwMode="auto">
            <a:xfrm>
              <a:off x="814856" y="1303471"/>
              <a:ext cx="0" cy="3397490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8" name="TextBox 7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998019" y="1107254"/>
            <a:ext cx="656242" cy="3742569"/>
            <a:chOff x="486735" y="884768"/>
            <a:chExt cx="656242" cy="3816193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486735" y="884768"/>
              <a:ext cx="656242" cy="31510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SP-a</a:t>
              </a:r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11" name="Straight Connector 10"/>
            <p:cNvCxnSpPr>
              <a:stCxn id="10" idx="2"/>
              <a:endCxn id="12" idx="2"/>
            </p:cNvCxnSpPr>
            <p:nvPr/>
          </p:nvCxnSpPr>
          <p:spPr bwMode="auto">
            <a:xfrm>
              <a:off x="814856" y="1199873"/>
              <a:ext cx="0" cy="3501088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12" name="TextBox 11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296734" y="1107254"/>
            <a:ext cx="656242" cy="3742569"/>
            <a:chOff x="486735" y="884768"/>
            <a:chExt cx="656242" cy="3816193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486735" y="884768"/>
              <a:ext cx="656242" cy="32373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SP-b</a:t>
              </a:r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15" name="Straight Connector 14"/>
            <p:cNvCxnSpPr>
              <a:stCxn id="14" idx="2"/>
              <a:endCxn id="16" idx="2"/>
            </p:cNvCxnSpPr>
            <p:nvPr/>
          </p:nvCxnSpPr>
          <p:spPr bwMode="auto">
            <a:xfrm>
              <a:off x="814856" y="1208507"/>
              <a:ext cx="0" cy="3492454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16" name="TextBox 15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527713" y="1107251"/>
            <a:ext cx="656242" cy="3927395"/>
            <a:chOff x="486735" y="884766"/>
            <a:chExt cx="656242" cy="3816195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486735" y="884766"/>
              <a:ext cx="656242" cy="32496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SP-c</a:t>
              </a:r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19" name="Straight Connector 18"/>
            <p:cNvCxnSpPr>
              <a:stCxn id="18" idx="2"/>
              <a:endCxn id="20" idx="2"/>
            </p:cNvCxnSpPr>
            <p:nvPr/>
          </p:nvCxnSpPr>
          <p:spPr bwMode="auto">
            <a:xfrm>
              <a:off x="814856" y="1209726"/>
              <a:ext cx="0" cy="3491235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20" name="TextBox 19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436947" y="1107253"/>
            <a:ext cx="656242" cy="3890426"/>
            <a:chOff x="486735" y="884765"/>
            <a:chExt cx="656242" cy="3816196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486735" y="884765"/>
              <a:ext cx="656242" cy="37787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UE-c</a:t>
              </a:r>
            </a:p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TN-c</a:t>
              </a:r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23" name="Straight Connector 22"/>
            <p:cNvCxnSpPr>
              <a:stCxn id="22" idx="2"/>
              <a:endCxn id="24" idx="2"/>
            </p:cNvCxnSpPr>
            <p:nvPr/>
          </p:nvCxnSpPr>
          <p:spPr bwMode="auto">
            <a:xfrm>
              <a:off x="814856" y="1262643"/>
              <a:ext cx="0" cy="3438318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24" name="TextBox 23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860798" y="1483999"/>
            <a:ext cx="1897374" cy="261610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TN-b CFW to TN-c (private)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14851" y="1708374"/>
            <a:ext cx="1911855" cy="289823"/>
            <a:chOff x="812800" y="1519768"/>
            <a:chExt cx="1911855" cy="289823"/>
          </a:xfrm>
        </p:grpSpPr>
        <p:cxnSp>
          <p:nvCxnSpPr>
            <p:cNvPr id="27" name="Straight Arrow Connector 26"/>
            <p:cNvCxnSpPr>
              <a:stCxn id="28" idx="1"/>
              <a:endCxn id="29" idx="3"/>
            </p:cNvCxnSpPr>
            <p:nvPr/>
          </p:nvCxnSpPr>
          <p:spPr bwMode="auto">
            <a:xfrm>
              <a:off x="812800" y="1664680"/>
              <a:ext cx="19118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28" name="TextBox 27"/>
            <p:cNvSpPr txBox="1"/>
            <p:nvPr/>
          </p:nvSpPr>
          <p:spPr>
            <a:xfrm>
              <a:off x="812800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39989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328323" y="1767637"/>
            <a:ext cx="2311410" cy="289823"/>
            <a:chOff x="812800" y="1519768"/>
            <a:chExt cx="1911855" cy="289823"/>
          </a:xfrm>
        </p:grpSpPr>
        <p:cxnSp>
          <p:nvCxnSpPr>
            <p:cNvPr id="31" name="Straight Arrow Connector 30"/>
            <p:cNvCxnSpPr>
              <a:stCxn id="32" idx="1"/>
              <a:endCxn id="33" idx="3"/>
            </p:cNvCxnSpPr>
            <p:nvPr/>
          </p:nvCxnSpPr>
          <p:spPr bwMode="auto">
            <a:xfrm>
              <a:off x="812800" y="1664680"/>
              <a:ext cx="19118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32" name="TextBox 31"/>
            <p:cNvSpPr txBox="1"/>
            <p:nvPr/>
          </p:nvSpPr>
          <p:spPr>
            <a:xfrm>
              <a:off x="812800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39989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631277" y="2919143"/>
            <a:ext cx="2226723" cy="289823"/>
            <a:chOff x="812800" y="1519768"/>
            <a:chExt cx="1911855" cy="289823"/>
          </a:xfrm>
        </p:grpSpPr>
        <p:cxnSp>
          <p:nvCxnSpPr>
            <p:cNvPr id="35" name="Straight Arrow Connector 34"/>
            <p:cNvCxnSpPr>
              <a:stCxn id="36" idx="1"/>
              <a:endCxn id="37" idx="3"/>
            </p:cNvCxnSpPr>
            <p:nvPr/>
          </p:nvCxnSpPr>
          <p:spPr bwMode="auto">
            <a:xfrm>
              <a:off x="812800" y="1664680"/>
              <a:ext cx="19118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36" name="TextBox 35"/>
            <p:cNvSpPr txBox="1"/>
            <p:nvPr/>
          </p:nvSpPr>
          <p:spPr>
            <a:xfrm>
              <a:off x="812800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39989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26518" y="1619462"/>
            <a:ext cx="11651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dirty="0" smtClean="0">
                <a:solidFill>
                  <a:srgbClr val="000000"/>
                </a:solidFill>
                <a:latin typeface="+mj-lt"/>
                <a:cs typeface="Times"/>
              </a:rPr>
              <a:t>[1] INVITE TN-b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04511" y="1695659"/>
            <a:ext cx="11651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dirty="0" smtClean="0">
                <a:solidFill>
                  <a:srgbClr val="000000"/>
                </a:solidFill>
                <a:latin typeface="+mj-lt"/>
                <a:cs typeface="Times"/>
              </a:rPr>
              <a:t>[2] INVITE TN-b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961467" y="2864030"/>
            <a:ext cx="11469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dirty="0" smtClean="0">
                <a:solidFill>
                  <a:srgbClr val="000000"/>
                </a:solidFill>
                <a:latin typeface="+mj-lt"/>
                <a:cs typeface="Times"/>
              </a:rPr>
              <a:t>[3] INVITE TN-c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39733" y="3109562"/>
            <a:ext cx="1913467" cy="379591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PAI:TN-a;  </a:t>
            </a:r>
            <a:r>
              <a:rPr lang="en-US" sz="1200" b="1" dirty="0" smtClean="0">
                <a:solidFill>
                  <a:srgbClr val="0000FF"/>
                </a:solidFill>
                <a:latin typeface="+mj-lt"/>
                <a:cs typeface="Times"/>
              </a:rPr>
              <a:t>To:TN-c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;  Date: 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Identity: 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849562" y="4282324"/>
            <a:ext cx="1911855" cy="289823"/>
            <a:chOff x="812800" y="1519768"/>
            <a:chExt cx="1911855" cy="289823"/>
          </a:xfrm>
        </p:grpSpPr>
        <p:cxnSp>
          <p:nvCxnSpPr>
            <p:cNvPr id="43" name="Straight Arrow Connector 42"/>
            <p:cNvCxnSpPr>
              <a:stCxn id="44" idx="1"/>
              <a:endCxn id="45" idx="3"/>
            </p:cNvCxnSpPr>
            <p:nvPr/>
          </p:nvCxnSpPr>
          <p:spPr bwMode="auto">
            <a:xfrm>
              <a:off x="812800" y="1664680"/>
              <a:ext cx="19118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44" name="TextBox 43"/>
            <p:cNvSpPr txBox="1"/>
            <p:nvPr/>
          </p:nvSpPr>
          <p:spPr>
            <a:xfrm>
              <a:off x="812800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39989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035808" y="4210278"/>
            <a:ext cx="16755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dirty="0" smtClean="0">
                <a:solidFill>
                  <a:srgbClr val="000000"/>
                </a:solidFill>
                <a:latin typeface="+mj-lt"/>
                <a:cs typeface="Times"/>
              </a:rPr>
              <a:t>[4] INVITE TN-c Contact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36772" y="1932724"/>
            <a:ext cx="2195749" cy="379591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PAI:TN-a;  To:TN-b;  Date: 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Identity: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859530" y="4425346"/>
            <a:ext cx="1983010" cy="4534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cs typeface="Times"/>
              </a:rPr>
              <a:t>PAI:TN-a;  To:TN</a:t>
            </a:r>
            <a:r>
              <a:rPr lang="en-US" sz="1200" dirty="0" smtClean="0">
                <a:solidFill>
                  <a:srgbClr val="000000"/>
                </a:solidFill>
                <a:cs typeface="Times"/>
              </a:rPr>
              <a:t>-c;  </a:t>
            </a:r>
            <a:r>
              <a:rPr lang="en-US" sz="1200" dirty="0">
                <a:solidFill>
                  <a:srgbClr val="000000"/>
                </a:solidFill>
                <a:cs typeface="Times"/>
              </a:rPr>
              <a:t>Date: </a:t>
            </a:r>
            <a:r>
              <a:rPr lang="en-US" sz="1200" dirty="0" smtClean="0">
                <a:solidFill>
                  <a:srgbClr val="000000"/>
                </a:solidFill>
                <a:cs typeface="Times"/>
              </a:rPr>
              <a:t>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b="1" dirty="0" smtClean="0">
                <a:solidFill>
                  <a:srgbClr val="FF0000"/>
                </a:solidFill>
                <a:cs typeface="Times"/>
              </a:rPr>
              <a:t>Calling Number Not Verified</a:t>
            </a:r>
            <a:endParaRPr lang="en-US" sz="1200" b="1" dirty="0">
              <a:solidFill>
                <a:srgbClr val="FF0000"/>
              </a:solidFill>
              <a:cs typeface="Time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72238" y="2267744"/>
            <a:ext cx="1769534" cy="955133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cs typeface="Times"/>
              </a:rPr>
              <a:t>ppt=shaken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cs typeface="Times"/>
              </a:rPr>
              <a:t>attest=full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orig/dest/date=a/b/t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signature=E(a,b,t)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latin typeface="+mj-lt"/>
                <a:cs typeface="Times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nfo = SPa-cert-URL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  <a:sym typeface="Wingdings"/>
              </a:rPr>
              <a:t></a:t>
            </a:r>
            <a:endParaRPr lang="en-US" sz="1200" dirty="0" smtClean="0">
              <a:solidFill>
                <a:srgbClr val="000000"/>
              </a:solidFill>
              <a:latin typeface="+mj-lt"/>
              <a:cs typeface="Time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75187" y="3433778"/>
            <a:ext cx="1769534" cy="955133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cs typeface="Times"/>
              </a:rPr>
              <a:t>ppt=shaken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cs typeface="Times"/>
              </a:rPr>
              <a:t>attest=full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orig/dest/date=a/b/t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signature=E(a,b,t)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latin typeface="+mj-lt"/>
                <a:cs typeface="Times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nfo = SPa-cert-URL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  <a:sym typeface="Wingdings"/>
              </a:rPr>
              <a:t></a:t>
            </a:r>
            <a:endParaRPr lang="en-US" sz="1200" dirty="0" smtClean="0">
              <a:solidFill>
                <a:srgbClr val="000000"/>
              </a:solidFill>
              <a:latin typeface="+mj-lt"/>
              <a:cs typeface="Time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33330" y="2406855"/>
            <a:ext cx="1769534" cy="353943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Update To header to hide fwd’ing user’s identity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93919" y="3617587"/>
            <a:ext cx="1422924" cy="353943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000" i="1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sz="1200" dirty="0" smtClean="0">
                <a:solidFill>
                  <a:srgbClr val="FF0000"/>
                </a:solidFill>
              </a:rPr>
              <a:t>Calling </a:t>
            </a:r>
            <a:r>
              <a:rPr lang="en-US" sz="1200" dirty="0">
                <a:solidFill>
                  <a:srgbClr val="FF0000"/>
                </a:solidFill>
              </a:rPr>
              <a:t>identity verification fails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91867" y="2372992"/>
            <a:ext cx="1769533" cy="686342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i="1" dirty="0">
                <a:solidFill>
                  <a:srgbClr val="000000"/>
                </a:solidFill>
                <a:latin typeface="+mj-lt"/>
                <a:cs typeface="Times"/>
              </a:rPr>
              <a:t>R</a:t>
            </a: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eceived To header doesn’t match To header used to build Identity signature</a:t>
            </a:r>
          </a:p>
        </p:txBody>
      </p:sp>
      <p:sp>
        <p:nvSpPr>
          <p:cNvPr id="54" name="Freeform 53"/>
          <p:cNvSpPr/>
          <p:nvPr/>
        </p:nvSpPr>
        <p:spPr>
          <a:xfrm>
            <a:off x="7611533" y="2919143"/>
            <a:ext cx="305310" cy="825469"/>
          </a:xfrm>
          <a:custGeom>
            <a:avLst/>
            <a:gdLst>
              <a:gd name="connsiteX0" fmla="*/ 423334 w 759754"/>
              <a:gd name="connsiteY0" fmla="*/ 0 h 1041400"/>
              <a:gd name="connsiteX1" fmla="*/ 745067 w 759754"/>
              <a:gd name="connsiteY1" fmla="*/ 397934 h 1041400"/>
              <a:gd name="connsiteX2" fmla="*/ 0 w 759754"/>
              <a:gd name="connsiteY2" fmla="*/ 1041400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9754" h="1041400">
                <a:moveTo>
                  <a:pt x="423334" y="0"/>
                </a:moveTo>
                <a:cubicBezTo>
                  <a:pt x="619478" y="112183"/>
                  <a:pt x="815623" y="224367"/>
                  <a:pt x="745067" y="397934"/>
                </a:cubicBezTo>
                <a:cubicBezTo>
                  <a:pt x="674511" y="571501"/>
                  <a:pt x="337255" y="806450"/>
                  <a:pt x="0" y="1041400"/>
                </a:cubicBezTo>
              </a:path>
            </a:pathLst>
          </a:custGeom>
          <a:ln>
            <a:solidFill>
              <a:schemeClr val="tx1"/>
            </a:solidFill>
            <a:prstDash val="lgDash"/>
            <a:tailEnd type="arrow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7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929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 smtClean="0"/>
              <a:t>PBX </a:t>
            </a:r>
            <a:r>
              <a:rPr lang="en-US" sz="2000" dirty="0"/>
              <a:t>Call-</a:t>
            </a:r>
            <a:r>
              <a:rPr lang="en-US" sz="2000" dirty="0" smtClean="0"/>
              <a:t>Fwd’ing </a:t>
            </a:r>
            <a:r>
              <a:rPr lang="en-US" sz="2000" dirty="0"/>
              <a:t>(</a:t>
            </a:r>
            <a:r>
              <a:rPr lang="en-US" sz="2000" dirty="0" smtClean="0"/>
              <a:t>privacy </a:t>
            </a:r>
            <a:r>
              <a:rPr lang="en-US" sz="2000" dirty="0"/>
              <a:t>enabled</a:t>
            </a:r>
            <a:r>
              <a:rPr lang="en-US" sz="2000" dirty="0" smtClean="0"/>
              <a:t>) downgraded to “Gateway” attestation</a:t>
            </a:r>
            <a:endParaRPr 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14187" y="860548"/>
            <a:ext cx="656242" cy="3932759"/>
            <a:chOff x="486735" y="884766"/>
            <a:chExt cx="656242" cy="3816195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86735" y="884766"/>
              <a:ext cx="656242" cy="45793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UE-a</a:t>
              </a:r>
            </a:p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TN-a</a:t>
              </a:r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5" name="Straight Connector 4"/>
            <p:cNvCxnSpPr>
              <a:stCxn id="4" idx="2"/>
              <a:endCxn id="6" idx="2"/>
            </p:cNvCxnSpPr>
            <p:nvPr/>
          </p:nvCxnSpPr>
          <p:spPr bwMode="auto">
            <a:xfrm>
              <a:off x="814856" y="1342701"/>
              <a:ext cx="0" cy="3358260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6" name="TextBox 5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23867" y="860549"/>
            <a:ext cx="656242" cy="4059757"/>
            <a:chOff x="486735" y="884769"/>
            <a:chExt cx="656242" cy="3816192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486735" y="884769"/>
              <a:ext cx="656242" cy="29048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SP-a</a:t>
              </a:r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9" name="Straight Connector 8"/>
            <p:cNvCxnSpPr>
              <a:stCxn id="8" idx="2"/>
              <a:endCxn id="10" idx="2"/>
            </p:cNvCxnSpPr>
            <p:nvPr/>
          </p:nvCxnSpPr>
          <p:spPr bwMode="auto">
            <a:xfrm>
              <a:off x="814856" y="1175253"/>
              <a:ext cx="0" cy="3525708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10" name="TextBox 9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025790" y="860549"/>
            <a:ext cx="656242" cy="4117189"/>
            <a:chOff x="486735" y="884767"/>
            <a:chExt cx="656242" cy="3816194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486735" y="884767"/>
              <a:ext cx="656242" cy="29428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SP-b</a:t>
              </a:r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13" name="Straight Connector 12"/>
            <p:cNvCxnSpPr>
              <a:stCxn id="12" idx="2"/>
              <a:endCxn id="14" idx="2"/>
            </p:cNvCxnSpPr>
            <p:nvPr/>
          </p:nvCxnSpPr>
          <p:spPr bwMode="auto">
            <a:xfrm>
              <a:off x="814856" y="1179047"/>
              <a:ext cx="0" cy="3521914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14" name="TextBox 13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02312" y="860546"/>
            <a:ext cx="656242" cy="4095497"/>
            <a:chOff x="486735" y="884767"/>
            <a:chExt cx="656242" cy="3816194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486735" y="884767"/>
              <a:ext cx="656242" cy="26828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PBX-B</a:t>
              </a:r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17" name="Straight Connector 16"/>
            <p:cNvCxnSpPr>
              <a:stCxn id="16" idx="2"/>
              <a:endCxn id="18" idx="2"/>
            </p:cNvCxnSpPr>
            <p:nvPr/>
          </p:nvCxnSpPr>
          <p:spPr bwMode="auto">
            <a:xfrm>
              <a:off x="814856" y="1153056"/>
              <a:ext cx="0" cy="3547905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18" name="TextBox 17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242206" y="860547"/>
            <a:ext cx="656242" cy="4052099"/>
            <a:chOff x="486735" y="884762"/>
            <a:chExt cx="656242" cy="3816199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486735" y="884762"/>
              <a:ext cx="656242" cy="29901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SP-c</a:t>
              </a:r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21" name="Straight Connector 20"/>
            <p:cNvCxnSpPr>
              <a:stCxn id="20" idx="2"/>
              <a:endCxn id="22" idx="2"/>
            </p:cNvCxnSpPr>
            <p:nvPr/>
          </p:nvCxnSpPr>
          <p:spPr bwMode="auto">
            <a:xfrm>
              <a:off x="814856" y="1183772"/>
              <a:ext cx="0" cy="3517189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22" name="TextBox 21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977469" y="1220357"/>
            <a:ext cx="1869472" cy="261610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TN-b CFW to TN-c (private)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40253" y="1461668"/>
            <a:ext cx="1413948" cy="289823"/>
            <a:chOff x="812800" y="1519768"/>
            <a:chExt cx="1911855" cy="289823"/>
          </a:xfrm>
        </p:grpSpPr>
        <p:cxnSp>
          <p:nvCxnSpPr>
            <p:cNvPr id="25" name="Straight Arrow Connector 24"/>
            <p:cNvCxnSpPr>
              <a:stCxn id="26" idx="1"/>
              <a:endCxn id="27" idx="3"/>
            </p:cNvCxnSpPr>
            <p:nvPr/>
          </p:nvCxnSpPr>
          <p:spPr bwMode="auto">
            <a:xfrm>
              <a:off x="812800" y="1664680"/>
              <a:ext cx="19118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26" name="TextBox 25"/>
            <p:cNvSpPr txBox="1"/>
            <p:nvPr/>
          </p:nvSpPr>
          <p:spPr>
            <a:xfrm>
              <a:off x="812800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39989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854171" y="1520931"/>
            <a:ext cx="2489229" cy="289823"/>
            <a:chOff x="812800" y="1519768"/>
            <a:chExt cx="1911855" cy="289823"/>
          </a:xfrm>
        </p:grpSpPr>
        <p:cxnSp>
          <p:nvCxnSpPr>
            <p:cNvPr id="29" name="Straight Arrow Connector 28"/>
            <p:cNvCxnSpPr>
              <a:stCxn id="30" idx="1"/>
              <a:endCxn id="31" idx="3"/>
            </p:cNvCxnSpPr>
            <p:nvPr/>
          </p:nvCxnSpPr>
          <p:spPr bwMode="auto">
            <a:xfrm>
              <a:off x="812800" y="1664680"/>
              <a:ext cx="19118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30" name="TextBox 29"/>
            <p:cNvSpPr txBox="1"/>
            <p:nvPr/>
          </p:nvSpPr>
          <p:spPr>
            <a:xfrm>
              <a:off x="812800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39989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351878" y="1588661"/>
            <a:ext cx="2480734" cy="289823"/>
            <a:chOff x="812800" y="1519768"/>
            <a:chExt cx="1911855" cy="289823"/>
          </a:xfrm>
        </p:grpSpPr>
        <p:cxnSp>
          <p:nvCxnSpPr>
            <p:cNvPr id="33" name="Straight Arrow Connector 32"/>
            <p:cNvCxnSpPr>
              <a:stCxn id="34" idx="1"/>
              <a:endCxn id="35" idx="3"/>
            </p:cNvCxnSpPr>
            <p:nvPr/>
          </p:nvCxnSpPr>
          <p:spPr bwMode="auto">
            <a:xfrm>
              <a:off x="812800" y="1664680"/>
              <a:ext cx="19118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34" name="TextBox 33"/>
            <p:cNvSpPr txBox="1"/>
            <p:nvPr/>
          </p:nvSpPr>
          <p:spPr>
            <a:xfrm>
              <a:off x="812800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39989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51919" y="1372756"/>
            <a:ext cx="1117914" cy="2333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000" b="1" dirty="0" smtClean="0">
                <a:solidFill>
                  <a:srgbClr val="000000"/>
                </a:solidFill>
                <a:latin typeface="+mj-lt"/>
                <a:cs typeface="Times"/>
              </a:rPr>
              <a:t>[1] INVITE TN-b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30359" y="1448953"/>
            <a:ext cx="1117914" cy="2333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000" b="1" dirty="0" smtClean="0">
                <a:solidFill>
                  <a:srgbClr val="000000"/>
                </a:solidFill>
                <a:latin typeface="+mj-lt"/>
                <a:cs typeface="Times"/>
              </a:rPr>
              <a:t>[2] INVITE TN-b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758259" y="1533548"/>
            <a:ext cx="1117914" cy="2333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000" b="1" dirty="0" smtClean="0">
                <a:solidFill>
                  <a:srgbClr val="000000"/>
                </a:solidFill>
                <a:latin typeface="+mj-lt"/>
                <a:cs typeface="Times"/>
              </a:rPr>
              <a:t>[3] INVITE TN-b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287402" y="1779080"/>
            <a:ext cx="2692434" cy="955133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From:TN-a; PAI:TN-a;  To:TN-b;  Date: 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Identity: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endParaRPr lang="en-US" sz="1200" dirty="0">
              <a:solidFill>
                <a:srgbClr val="000000"/>
              </a:solidFill>
              <a:latin typeface="+mj-lt"/>
              <a:cs typeface="Times"/>
            </a:endParaRPr>
          </a:p>
          <a:p>
            <a:pPr>
              <a:lnSpc>
                <a:spcPct val="90000"/>
              </a:lnSpc>
              <a:spcBef>
                <a:spcPts val="200"/>
              </a:spcBef>
            </a:pPr>
            <a:endParaRPr lang="en-US" sz="1200" dirty="0" smtClean="0">
              <a:solidFill>
                <a:srgbClr val="000000"/>
              </a:solidFill>
              <a:latin typeface="+mj-lt"/>
              <a:cs typeface="Times"/>
            </a:endParaRPr>
          </a:p>
          <a:p>
            <a:pPr>
              <a:lnSpc>
                <a:spcPct val="90000"/>
              </a:lnSpc>
              <a:spcBef>
                <a:spcPts val="200"/>
              </a:spcBef>
            </a:pPr>
            <a:endParaRPr lang="en-US" sz="1200" dirty="0" smtClean="0">
              <a:solidFill>
                <a:srgbClr val="000000"/>
              </a:solidFill>
              <a:latin typeface="+mj-lt"/>
              <a:cs typeface="Time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16270" y="1719886"/>
            <a:ext cx="2819411" cy="379591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From:TN-a; PAI:TN-a;  To:TN-b; Date: 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Identity: </a:t>
            </a:r>
          </a:p>
        </p:txBody>
      </p:sp>
      <p:grpSp>
        <p:nvGrpSpPr>
          <p:cNvPr id="41" name="Group 40"/>
          <p:cNvGrpSpPr/>
          <p:nvPr/>
        </p:nvGrpSpPr>
        <p:grpSpPr>
          <a:xfrm flipH="1">
            <a:off x="4351877" y="2985674"/>
            <a:ext cx="2489199" cy="289823"/>
            <a:chOff x="812800" y="1519768"/>
            <a:chExt cx="1911855" cy="289823"/>
          </a:xfrm>
        </p:grpSpPr>
        <p:cxnSp>
          <p:nvCxnSpPr>
            <p:cNvPr id="42" name="Straight Arrow Connector 41"/>
            <p:cNvCxnSpPr>
              <a:stCxn id="43" idx="1"/>
              <a:endCxn id="44" idx="3"/>
            </p:cNvCxnSpPr>
            <p:nvPr/>
          </p:nvCxnSpPr>
          <p:spPr bwMode="auto">
            <a:xfrm>
              <a:off x="812800" y="1664680"/>
              <a:ext cx="19118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43" name="TextBox 42"/>
            <p:cNvSpPr txBox="1"/>
            <p:nvPr/>
          </p:nvSpPr>
          <p:spPr>
            <a:xfrm>
              <a:off x="812800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539989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749793" y="2930561"/>
            <a:ext cx="1110901" cy="2333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000" b="1" dirty="0" smtClean="0">
                <a:solidFill>
                  <a:srgbClr val="000000"/>
                </a:solidFill>
                <a:latin typeface="+mj-lt"/>
                <a:cs typeface="Times"/>
              </a:rPr>
              <a:t>[4] INVITE TN-c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43401" y="3176093"/>
            <a:ext cx="2633154" cy="379591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From:TN-a; PAI:TN-b;  To:TN-c; Date: 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Identity: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4351867" y="3874643"/>
            <a:ext cx="4224866" cy="289823"/>
            <a:chOff x="812800" y="1519768"/>
            <a:chExt cx="1911855" cy="289823"/>
          </a:xfrm>
        </p:grpSpPr>
        <p:cxnSp>
          <p:nvCxnSpPr>
            <p:cNvPr id="48" name="Straight Arrow Connector 47"/>
            <p:cNvCxnSpPr>
              <a:stCxn id="49" idx="1"/>
              <a:endCxn id="50" idx="3"/>
            </p:cNvCxnSpPr>
            <p:nvPr/>
          </p:nvCxnSpPr>
          <p:spPr bwMode="auto">
            <a:xfrm>
              <a:off x="812800" y="1664680"/>
              <a:ext cx="19118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49" name="TextBox 48"/>
            <p:cNvSpPr txBox="1"/>
            <p:nvPr/>
          </p:nvSpPr>
          <p:spPr>
            <a:xfrm>
              <a:off x="812800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39989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951136" y="3811059"/>
            <a:ext cx="1110901" cy="2333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000" b="1" dirty="0" smtClean="0">
                <a:solidFill>
                  <a:srgbClr val="000000"/>
                </a:solidFill>
                <a:latin typeface="+mj-lt"/>
                <a:cs typeface="Times"/>
              </a:rPr>
              <a:t>[5] INVITE TN-c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964234" y="2050079"/>
            <a:ext cx="1600233" cy="955133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cs typeface="Times"/>
              </a:rPr>
              <a:t>ppt=shaken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cs typeface="Times"/>
              </a:rPr>
              <a:t>attest=full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orig/dest/date=a/b/t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signature=E(a,b,t)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latin typeface="+mj-lt"/>
                <a:cs typeface="Times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nfo = SPa-cert-URL </a:t>
            </a: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  <a:sym typeface="Wingdings"/>
              </a:rPr>
              <a:t></a:t>
            </a:r>
            <a:endParaRPr lang="en-US" sz="1200" dirty="0" smtClean="0">
              <a:solidFill>
                <a:srgbClr val="000000"/>
              </a:solidFill>
              <a:latin typeface="+mj-lt"/>
              <a:cs typeface="Times"/>
            </a:endParaRPr>
          </a:p>
        </p:txBody>
      </p:sp>
      <p:sp>
        <p:nvSpPr>
          <p:cNvPr id="53" name="Left Brace 52"/>
          <p:cNvSpPr/>
          <p:nvPr/>
        </p:nvSpPr>
        <p:spPr bwMode="auto">
          <a:xfrm flipH="1">
            <a:off x="3456378" y="1948506"/>
            <a:ext cx="228600" cy="1056705"/>
          </a:xfrm>
          <a:prstGeom prst="leftBrace">
            <a:avLst>
              <a:gd name="adj1" fmla="val 28333"/>
              <a:gd name="adj2" fmla="val 50000"/>
            </a:avLst>
          </a:prstGeom>
          <a:ln>
            <a:solidFill>
              <a:schemeClr val="tx1"/>
            </a:solidFill>
            <a:tailEnd type="none" w="med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stCxn id="53" idx="1"/>
            <a:endCxn id="55" idx="1"/>
          </p:cNvCxnSpPr>
          <p:nvPr/>
        </p:nvCxnSpPr>
        <p:spPr bwMode="auto">
          <a:xfrm flipV="1">
            <a:off x="3684978" y="2262858"/>
            <a:ext cx="785036" cy="214001"/>
          </a:xfrm>
          <a:prstGeom prst="straightConnector1">
            <a:avLst/>
          </a:prstGeom>
          <a:ln w="3175">
            <a:solidFill>
              <a:schemeClr val="tx1"/>
            </a:solidFill>
            <a:prstDash val="lgDash"/>
            <a:tailEnd type="arrow"/>
          </a:ln>
        </p:spPr>
      </p:cxnSp>
      <p:sp>
        <p:nvSpPr>
          <p:cNvPr id="55" name="TextBox 54"/>
          <p:cNvSpPr txBox="1"/>
          <p:nvPr/>
        </p:nvSpPr>
        <p:spPr>
          <a:xfrm>
            <a:off x="4470014" y="2168986"/>
            <a:ext cx="702765" cy="187744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i="1" dirty="0" smtClean="0">
                <a:solidFill>
                  <a:srgbClr val="000000"/>
                </a:solidFill>
                <a:cs typeface="Times"/>
              </a:rPr>
              <a:t>(same)</a:t>
            </a:r>
            <a:endParaRPr lang="en-US" sz="1200" i="1" dirty="0" smtClean="0">
              <a:solidFill>
                <a:srgbClr val="000000"/>
              </a:solidFill>
              <a:latin typeface="+mj-lt"/>
              <a:cs typeface="Time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31688" y="3517246"/>
            <a:ext cx="702765" cy="187744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i="1" dirty="0" smtClean="0">
                <a:solidFill>
                  <a:srgbClr val="000000"/>
                </a:solidFill>
                <a:cs typeface="Times"/>
              </a:rPr>
              <a:t>(same)</a:t>
            </a:r>
            <a:endParaRPr lang="en-US" sz="1200" i="1" dirty="0" smtClean="0">
              <a:solidFill>
                <a:srgbClr val="000000"/>
              </a:solidFill>
              <a:latin typeface="+mj-lt"/>
              <a:cs typeface="Time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41076" y="4039693"/>
            <a:ext cx="1608657" cy="571438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From:TN-a; PAI:TN-b;  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To:TN-c; Date: 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Identity: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55264" y="2270224"/>
            <a:ext cx="1424363" cy="504753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Update To to TN-c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Update PAI to TN-b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6826" y="3624892"/>
            <a:ext cx="3448964" cy="8371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Identity header verification yields a “Not Validated” result, since To header was updated by PBX.</a:t>
            </a:r>
            <a:endParaRPr lang="en-US" sz="1200" i="1" dirty="0">
              <a:solidFill>
                <a:srgbClr val="000000"/>
              </a:solidFill>
              <a:latin typeface="+mj-lt"/>
              <a:cs typeface="Times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Therefore, SP-b downgrades Identity attestation to “gateway” in [5].</a:t>
            </a:r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3403600" y="3811174"/>
            <a:ext cx="914400" cy="220133"/>
          </a:xfrm>
          <a:prstGeom prst="straightConnector1">
            <a:avLst/>
          </a:prstGeom>
          <a:ln w="3175">
            <a:solidFill>
              <a:schemeClr val="tx1"/>
            </a:solidFill>
            <a:prstDash val="lgDash"/>
            <a:tailEnd type="arrow"/>
          </a:ln>
        </p:spPr>
      </p:cxnSp>
      <p:sp>
        <p:nvSpPr>
          <p:cNvPr id="61" name="TextBox 60"/>
          <p:cNvSpPr txBox="1"/>
          <p:nvPr/>
        </p:nvSpPr>
        <p:spPr>
          <a:xfrm>
            <a:off x="6978980" y="4562640"/>
            <a:ext cx="1524032" cy="571438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cs typeface="Times"/>
              </a:rPr>
              <a:t>ppt=shaken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cs typeface="Times"/>
              </a:rPr>
              <a:t>a</a:t>
            </a:r>
            <a:r>
              <a:rPr lang="en-US" sz="1200" dirty="0" smtClean="0">
                <a:solidFill>
                  <a:srgbClr val="000000"/>
                </a:solidFill>
                <a:cs typeface="Times"/>
              </a:rPr>
              <a:t>ttest=gateway</a:t>
            </a:r>
            <a:endParaRPr lang="en-US" sz="1200" dirty="0">
              <a:solidFill>
                <a:srgbClr val="000000"/>
              </a:solidFill>
              <a:cs typeface="Times"/>
            </a:endParaRP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i="1" dirty="0">
                <a:solidFill>
                  <a:srgbClr val="000000"/>
                </a:solidFill>
                <a:latin typeface="+mj-lt"/>
                <a:cs typeface="Times"/>
              </a:rPr>
              <a:t>e</a:t>
            </a: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tc</a:t>
            </a:r>
            <a:r>
              <a:rPr lang="mr-IN" sz="1200" i="1" dirty="0" smtClean="0">
                <a:solidFill>
                  <a:srgbClr val="000000"/>
                </a:solidFill>
                <a:latin typeface="+mj-lt"/>
                <a:cs typeface="Times"/>
              </a:rPr>
              <a:t>…</a:t>
            </a:r>
            <a:endParaRPr lang="en-US" sz="1200" i="1" dirty="0" smtClean="0">
              <a:solidFill>
                <a:srgbClr val="000000"/>
              </a:solidFill>
              <a:latin typeface="+mj-lt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53880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PASSporT “div” extension </a:t>
            </a:r>
            <a:r>
              <a:rPr lang="mr-IN" sz="2400" dirty="0" smtClean="0"/>
              <a:t>–</a:t>
            </a:r>
            <a:r>
              <a:rPr lang="en-US" sz="2400" dirty="0" smtClean="0"/>
              <a:t> draft-peterson-passport-divert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9171"/>
            <a:ext cx="8229600" cy="3394472"/>
          </a:xfrm>
        </p:spPr>
        <p:txBody>
          <a:bodyPr>
            <a:noAutofit/>
          </a:bodyPr>
          <a:lstStyle/>
          <a:p>
            <a:r>
              <a:rPr lang="en-US" sz="2000" dirty="0" smtClean="0"/>
              <a:t>Overview</a:t>
            </a:r>
          </a:p>
          <a:p>
            <a:pPr lvl="1"/>
            <a:r>
              <a:rPr lang="en-US" sz="1600" dirty="0" smtClean="0"/>
              <a:t>Base </a:t>
            </a:r>
            <a:r>
              <a:rPr lang="en-US" sz="1600" dirty="0" err="1" smtClean="0"/>
              <a:t>PASSport</a:t>
            </a:r>
            <a:r>
              <a:rPr lang="en-US" sz="1600" dirty="0" smtClean="0"/>
              <a:t> token contains three claims; “orig”, “</a:t>
            </a:r>
            <a:r>
              <a:rPr lang="en-US" sz="1600" dirty="0" err="1" smtClean="0"/>
              <a:t>dest</a:t>
            </a:r>
            <a:r>
              <a:rPr lang="en-US" sz="1600" dirty="0" smtClean="0"/>
              <a:t>”, and “</a:t>
            </a:r>
            <a:r>
              <a:rPr lang="en-US" sz="1600" dirty="0" err="1" smtClean="0"/>
              <a:t>iat</a:t>
            </a:r>
            <a:r>
              <a:rPr lang="en-US" sz="1600" dirty="0" smtClean="0"/>
              <a:t>”</a:t>
            </a:r>
          </a:p>
          <a:p>
            <a:pPr lvl="1"/>
            <a:r>
              <a:rPr lang="en-US" sz="1600" dirty="0" smtClean="0"/>
              <a:t>PASSporT “div” extension adds a 4th “div” claim containing the forwarding user identity</a:t>
            </a:r>
          </a:p>
          <a:p>
            <a:r>
              <a:rPr lang="en-US" sz="2000" dirty="0" smtClean="0"/>
              <a:t>Sequence</a:t>
            </a:r>
          </a:p>
          <a:p>
            <a:pPr lvl="1"/>
            <a:r>
              <a:rPr lang="en-US" sz="1600" dirty="0" smtClean="0"/>
              <a:t>Originating Service Provider adds Identity header containing the base PASSporT token</a:t>
            </a:r>
          </a:p>
          <a:p>
            <a:pPr lvl="1"/>
            <a:r>
              <a:rPr lang="en-US" sz="1600" dirty="0" smtClean="0"/>
              <a:t>Each forwarding Service Provider adds a new Identity header containing a “div” PASSporT token containing a signature across the following claims:</a:t>
            </a:r>
          </a:p>
          <a:p>
            <a:pPr lvl="2"/>
            <a:r>
              <a:rPr lang="en-US" sz="1400" dirty="0" smtClean="0"/>
              <a:t>“orig” contains calling user identity</a:t>
            </a:r>
          </a:p>
          <a:p>
            <a:pPr lvl="2"/>
            <a:r>
              <a:rPr lang="en-US" sz="1400" dirty="0" smtClean="0"/>
              <a:t>“div” contains forwarding user identity</a:t>
            </a:r>
          </a:p>
          <a:p>
            <a:pPr lvl="2"/>
            <a:r>
              <a:rPr lang="en-US" sz="1400" dirty="0" smtClean="0"/>
              <a:t>“</a:t>
            </a:r>
            <a:r>
              <a:rPr lang="en-US" sz="1400" dirty="0" err="1" smtClean="0"/>
              <a:t>dest</a:t>
            </a:r>
            <a:r>
              <a:rPr lang="en-US" sz="1400" dirty="0" smtClean="0"/>
              <a:t>” contains forward-to user identity</a:t>
            </a:r>
          </a:p>
          <a:p>
            <a:pPr lvl="2"/>
            <a:r>
              <a:rPr lang="en-US" sz="1400" dirty="0" smtClean="0"/>
              <a:t>“</a:t>
            </a:r>
            <a:r>
              <a:rPr lang="en-US" sz="1400" dirty="0" err="1" smtClean="0"/>
              <a:t>iat</a:t>
            </a:r>
            <a:r>
              <a:rPr lang="en-US" sz="1400" dirty="0" smtClean="0"/>
              <a:t>” contains Date timestamp</a:t>
            </a:r>
          </a:p>
          <a:p>
            <a:pPr lvl="1"/>
            <a:r>
              <a:rPr lang="en-US" sz="1600" dirty="0" smtClean="0"/>
              <a:t>When terminating SP receives an INVITE containing a base Identity header and one or more “div” Identity headers</a:t>
            </a:r>
          </a:p>
          <a:p>
            <a:pPr lvl="2"/>
            <a:r>
              <a:rPr lang="en-US" sz="1400" dirty="0" smtClean="0"/>
              <a:t>It walks through the chain of forwarding events to verify the identity of each forwarding user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1914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389"/>
            <a:ext cx="8229600" cy="857250"/>
          </a:xfrm>
        </p:spPr>
        <p:txBody>
          <a:bodyPr>
            <a:noAutofit/>
          </a:bodyPr>
          <a:lstStyle/>
          <a:p>
            <a:r>
              <a:rPr lang="en-US" sz="2400" dirty="0" smtClean="0"/>
              <a:t>Example Message Sequence for PASSporT “div” Extension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190095" y="819235"/>
            <a:ext cx="656242" cy="4088536"/>
            <a:chOff x="486735" y="884766"/>
            <a:chExt cx="656242" cy="3816195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486735" y="884766"/>
              <a:ext cx="656242" cy="457935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UE-a</a:t>
              </a:r>
            </a:p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TN-a</a:t>
              </a:r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7" name="Straight Connector 6"/>
            <p:cNvCxnSpPr>
              <a:stCxn id="6" idx="2"/>
              <a:endCxn id="8" idx="2"/>
            </p:cNvCxnSpPr>
            <p:nvPr/>
          </p:nvCxnSpPr>
          <p:spPr bwMode="auto">
            <a:xfrm>
              <a:off x="814856" y="1342701"/>
              <a:ext cx="0" cy="3358260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8" name="TextBox 7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099328" y="819236"/>
            <a:ext cx="656242" cy="4088533"/>
            <a:chOff x="486735" y="884769"/>
            <a:chExt cx="656242" cy="3816192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486735" y="884769"/>
              <a:ext cx="656242" cy="28055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SP-a</a:t>
              </a:r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11" name="Straight Connector 10"/>
            <p:cNvCxnSpPr>
              <a:stCxn id="10" idx="2"/>
              <a:endCxn id="12" idx="2"/>
            </p:cNvCxnSpPr>
            <p:nvPr/>
          </p:nvCxnSpPr>
          <p:spPr bwMode="auto">
            <a:xfrm>
              <a:off x="814856" y="1165326"/>
              <a:ext cx="0" cy="3535635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12" name="TextBox 11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05201" y="813822"/>
            <a:ext cx="656242" cy="4280270"/>
            <a:chOff x="486735" y="884768"/>
            <a:chExt cx="656242" cy="3816193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486735" y="884768"/>
              <a:ext cx="656242" cy="27575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SP-b</a:t>
              </a:r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15" name="Straight Connector 14"/>
            <p:cNvCxnSpPr>
              <a:stCxn id="14" idx="2"/>
              <a:endCxn id="16" idx="2"/>
            </p:cNvCxnSpPr>
            <p:nvPr/>
          </p:nvCxnSpPr>
          <p:spPr bwMode="auto">
            <a:xfrm>
              <a:off x="814856" y="1160527"/>
              <a:ext cx="0" cy="3540434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16" name="TextBox 15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214434" y="814455"/>
            <a:ext cx="656242" cy="4257720"/>
            <a:chOff x="486735" y="884767"/>
            <a:chExt cx="656242" cy="3816194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486735" y="884767"/>
              <a:ext cx="656242" cy="26828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SP-c</a:t>
              </a:r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19" name="Straight Connector 18"/>
            <p:cNvCxnSpPr>
              <a:stCxn id="18" idx="2"/>
              <a:endCxn id="20" idx="2"/>
            </p:cNvCxnSpPr>
            <p:nvPr/>
          </p:nvCxnSpPr>
          <p:spPr bwMode="auto">
            <a:xfrm>
              <a:off x="814856" y="1153056"/>
              <a:ext cx="0" cy="3547905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20" name="TextBox 19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123668" y="815730"/>
            <a:ext cx="656242" cy="4212603"/>
            <a:chOff x="486735" y="884762"/>
            <a:chExt cx="656242" cy="3816199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486735" y="884762"/>
              <a:ext cx="656242" cy="44445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t" anchorCtr="0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UE-c</a:t>
              </a:r>
            </a:p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+mn-lt"/>
                  <a:ea typeface="+mn-ea"/>
                  <a:sym typeface="Arial" pitchFamily="-107" charset="0"/>
                </a:rPr>
                <a:t>TN-c</a:t>
              </a:r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  <a:p>
              <a:pPr algn="ctr"/>
              <a:endParaRPr lang="en-US" sz="1200" b="1" dirty="0">
                <a:solidFill>
                  <a:schemeClr val="tx1"/>
                </a:solidFill>
                <a:latin typeface="+mn-lt"/>
                <a:ea typeface="+mn-ea"/>
                <a:sym typeface="Arial" pitchFamily="-107" charset="0"/>
              </a:endParaRPr>
            </a:p>
          </p:txBody>
        </p:sp>
        <p:cxnSp>
          <p:nvCxnSpPr>
            <p:cNvPr id="23" name="Straight Connector 22"/>
            <p:cNvCxnSpPr>
              <a:stCxn id="22" idx="2"/>
              <a:endCxn id="24" idx="2"/>
            </p:cNvCxnSpPr>
            <p:nvPr/>
          </p:nvCxnSpPr>
          <p:spPr bwMode="auto">
            <a:xfrm>
              <a:off x="814856" y="1329212"/>
              <a:ext cx="0" cy="3371749"/>
            </a:xfrm>
            <a:prstGeom prst="line">
              <a:avLst/>
            </a:prstGeom>
            <a:ln>
              <a:solidFill>
                <a:schemeClr val="tx1"/>
              </a:solidFill>
              <a:tailEnd type="none" w="med" len="lg"/>
            </a:ln>
          </p:spPr>
        </p:cxnSp>
        <p:sp>
          <p:nvSpPr>
            <p:cNvPr id="24" name="TextBox 23"/>
            <p:cNvSpPr txBox="1"/>
            <p:nvPr/>
          </p:nvSpPr>
          <p:spPr>
            <a:xfrm>
              <a:off x="722523" y="441113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505176" y="1218751"/>
            <a:ext cx="2415595" cy="261610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TN-b CFW to TN-c (privacy enabled)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16160" y="1535828"/>
            <a:ext cx="1911855" cy="289823"/>
            <a:chOff x="812800" y="1519768"/>
            <a:chExt cx="1911855" cy="289823"/>
          </a:xfrm>
        </p:grpSpPr>
        <p:cxnSp>
          <p:nvCxnSpPr>
            <p:cNvPr id="27" name="Straight Arrow Connector 26"/>
            <p:cNvCxnSpPr>
              <a:stCxn id="28" idx="1"/>
              <a:endCxn id="29" idx="3"/>
            </p:cNvCxnSpPr>
            <p:nvPr/>
          </p:nvCxnSpPr>
          <p:spPr bwMode="auto">
            <a:xfrm>
              <a:off x="812800" y="1664680"/>
              <a:ext cx="19118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28" name="TextBox 27"/>
            <p:cNvSpPr txBox="1"/>
            <p:nvPr/>
          </p:nvSpPr>
          <p:spPr>
            <a:xfrm>
              <a:off x="812800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39989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428016" y="1595091"/>
            <a:ext cx="2210112" cy="289823"/>
            <a:chOff x="812800" y="1519768"/>
            <a:chExt cx="1911855" cy="289823"/>
          </a:xfrm>
        </p:grpSpPr>
        <p:cxnSp>
          <p:nvCxnSpPr>
            <p:cNvPr id="31" name="Straight Arrow Connector 30"/>
            <p:cNvCxnSpPr>
              <a:stCxn id="32" idx="1"/>
              <a:endCxn id="33" idx="3"/>
            </p:cNvCxnSpPr>
            <p:nvPr/>
          </p:nvCxnSpPr>
          <p:spPr bwMode="auto">
            <a:xfrm>
              <a:off x="812800" y="1664680"/>
              <a:ext cx="19118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32" name="TextBox 31"/>
            <p:cNvSpPr txBox="1"/>
            <p:nvPr/>
          </p:nvSpPr>
          <p:spPr>
            <a:xfrm>
              <a:off x="812800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39989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639744" y="2588641"/>
            <a:ext cx="1911855" cy="289823"/>
            <a:chOff x="812800" y="1519768"/>
            <a:chExt cx="1911855" cy="289823"/>
          </a:xfrm>
        </p:grpSpPr>
        <p:cxnSp>
          <p:nvCxnSpPr>
            <p:cNvPr id="35" name="Straight Arrow Connector 34"/>
            <p:cNvCxnSpPr>
              <a:stCxn id="36" idx="1"/>
              <a:endCxn id="37" idx="3"/>
            </p:cNvCxnSpPr>
            <p:nvPr/>
          </p:nvCxnSpPr>
          <p:spPr bwMode="auto">
            <a:xfrm>
              <a:off x="812800" y="1664680"/>
              <a:ext cx="19118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36" name="TextBox 35"/>
            <p:cNvSpPr txBox="1"/>
            <p:nvPr/>
          </p:nvSpPr>
          <p:spPr>
            <a:xfrm>
              <a:off x="812800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39989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27827" y="1446916"/>
            <a:ext cx="11651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dirty="0" smtClean="0">
                <a:solidFill>
                  <a:srgbClr val="000000"/>
                </a:solidFill>
                <a:latin typeface="+mj-lt"/>
                <a:cs typeface="Times"/>
              </a:rPr>
              <a:t>[1] INVITE TN-b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02460" y="1523113"/>
            <a:ext cx="11651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dirty="0" smtClean="0">
                <a:solidFill>
                  <a:srgbClr val="000000"/>
                </a:solidFill>
                <a:latin typeface="+mj-lt"/>
                <a:cs typeface="Times"/>
              </a:rPr>
              <a:t>[2] INVITE TN-b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969934" y="2496448"/>
            <a:ext cx="11469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dirty="0" smtClean="0">
                <a:solidFill>
                  <a:srgbClr val="000000"/>
                </a:solidFill>
                <a:latin typeface="+mj-lt"/>
                <a:cs typeface="Times"/>
              </a:rPr>
              <a:t>[3] INVITE TN-c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48200" y="2779060"/>
            <a:ext cx="1913467" cy="1530675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PAI:TN-a;  To:TN-c;  Date: 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Identity: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endParaRPr lang="en-US" sz="1200" dirty="0" smtClean="0">
              <a:solidFill>
                <a:srgbClr val="000000"/>
              </a:solidFill>
              <a:latin typeface="+mj-lt"/>
              <a:cs typeface="Times"/>
            </a:endParaRPr>
          </a:p>
          <a:p>
            <a:pPr>
              <a:lnSpc>
                <a:spcPct val="90000"/>
              </a:lnSpc>
              <a:spcBef>
                <a:spcPts val="200"/>
              </a:spcBef>
            </a:pPr>
            <a:endParaRPr lang="en-US" sz="1200" dirty="0">
              <a:solidFill>
                <a:srgbClr val="000000"/>
              </a:solidFill>
              <a:latin typeface="+mj-lt"/>
              <a:cs typeface="Times"/>
            </a:endParaRPr>
          </a:p>
          <a:p>
            <a:pPr>
              <a:lnSpc>
                <a:spcPct val="90000"/>
              </a:lnSpc>
              <a:spcBef>
                <a:spcPts val="200"/>
              </a:spcBef>
            </a:pPr>
            <a:endParaRPr lang="en-US" sz="1200" dirty="0" smtClean="0">
              <a:solidFill>
                <a:srgbClr val="000000"/>
              </a:solidFill>
              <a:latin typeface="+mj-lt"/>
              <a:cs typeface="Times"/>
            </a:endParaRPr>
          </a:p>
          <a:p>
            <a:pPr>
              <a:lnSpc>
                <a:spcPct val="90000"/>
              </a:lnSpc>
              <a:spcBef>
                <a:spcPts val="200"/>
              </a:spcBef>
            </a:pPr>
            <a:endParaRPr lang="en-US" sz="1200" dirty="0" smtClean="0">
              <a:solidFill>
                <a:srgbClr val="000000"/>
              </a:solidFill>
              <a:latin typeface="+mj-lt"/>
              <a:cs typeface="Times"/>
            </a:endParaRPr>
          </a:p>
          <a:p>
            <a:pPr>
              <a:lnSpc>
                <a:spcPct val="90000"/>
              </a:lnSpc>
              <a:spcBef>
                <a:spcPts val="200"/>
              </a:spcBef>
            </a:pPr>
            <a:endParaRPr lang="en-US" sz="1200" dirty="0">
              <a:solidFill>
                <a:srgbClr val="000000"/>
              </a:solidFill>
              <a:latin typeface="+mj-lt"/>
              <a:cs typeface="Times"/>
            </a:endParaRP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FF"/>
                </a:solidFill>
                <a:latin typeface="+mj-lt"/>
                <a:cs typeface="Times"/>
              </a:rPr>
              <a:t>Identity: 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553216" y="3152958"/>
            <a:ext cx="1911855" cy="289823"/>
            <a:chOff x="812800" y="1519768"/>
            <a:chExt cx="1911855" cy="289823"/>
          </a:xfrm>
        </p:grpSpPr>
        <p:cxnSp>
          <p:nvCxnSpPr>
            <p:cNvPr id="43" name="Straight Arrow Connector 42"/>
            <p:cNvCxnSpPr>
              <a:stCxn id="44" idx="1"/>
              <a:endCxn id="45" idx="3"/>
            </p:cNvCxnSpPr>
            <p:nvPr/>
          </p:nvCxnSpPr>
          <p:spPr bwMode="auto">
            <a:xfrm>
              <a:off x="812800" y="1664680"/>
              <a:ext cx="19118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</p:cxnSp>
        <p:sp>
          <p:nvSpPr>
            <p:cNvPr id="44" name="TextBox 43"/>
            <p:cNvSpPr txBox="1"/>
            <p:nvPr/>
          </p:nvSpPr>
          <p:spPr>
            <a:xfrm>
              <a:off x="812800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539989" y="1519768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739462" y="3053102"/>
            <a:ext cx="16755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dirty="0" smtClean="0">
                <a:solidFill>
                  <a:srgbClr val="000000"/>
                </a:solidFill>
                <a:latin typeface="+mj-lt"/>
                <a:cs typeface="Times"/>
              </a:rPr>
              <a:t>[4] INVITE TN-c Contact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41323" y="3129407"/>
            <a:ext cx="1769534" cy="955133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cs typeface="Times"/>
              </a:rPr>
              <a:t>ppt=shaken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cs typeface="Times"/>
              </a:rPr>
              <a:t>attest=full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orig/dest/date=a/b/t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signature=E(a,b,t)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cs typeface="Times"/>
              </a:rPr>
              <a:t>info = SPa-cert-URL </a:t>
            </a:r>
            <a:r>
              <a:rPr lang="en-US" sz="1200" dirty="0">
                <a:solidFill>
                  <a:srgbClr val="000000"/>
                </a:solidFill>
                <a:cs typeface="Times"/>
                <a:sym typeface="Wingdings"/>
              </a:rPr>
              <a:t></a:t>
            </a:r>
            <a:endParaRPr lang="en-US" sz="1200" dirty="0">
              <a:solidFill>
                <a:srgbClr val="000000"/>
              </a:solidFill>
              <a:cs typeface="Time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19782" y="1760178"/>
            <a:ext cx="1984474" cy="379591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PAI:TN-a;  To:TN-b;  Date: 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Identity: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44848" y="2097969"/>
            <a:ext cx="1769534" cy="955133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cs typeface="Times"/>
              </a:rPr>
              <a:t>ppt=shaken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cs typeface="Times"/>
              </a:rPr>
              <a:t>attest=full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orig/dest/date=a/b/t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signature=E(a,b,t)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cs typeface="Times"/>
              </a:rPr>
              <a:t>info = SPa-cert-URL </a:t>
            </a:r>
            <a:r>
              <a:rPr lang="en-US" sz="1200" dirty="0" smtClean="0">
                <a:solidFill>
                  <a:srgbClr val="000000"/>
                </a:solidFill>
                <a:cs typeface="Times"/>
                <a:sym typeface="Wingdings"/>
              </a:rPr>
              <a:t></a:t>
            </a:r>
            <a:endParaRPr lang="en-US" sz="1200" dirty="0">
              <a:solidFill>
                <a:srgbClr val="000000"/>
              </a:solidFill>
              <a:cs typeface="Time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609534" y="3286710"/>
            <a:ext cx="1877437" cy="4534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00"/>
                </a:solidFill>
                <a:cs typeface="Times"/>
              </a:rPr>
              <a:t>PAI:TN-a;  To:TN-b;  Date: </a:t>
            </a:r>
            <a:r>
              <a:rPr lang="en-US" sz="1200" dirty="0" smtClean="0">
                <a:solidFill>
                  <a:srgbClr val="000000"/>
                </a:solidFill>
                <a:cs typeface="Times"/>
              </a:rPr>
              <a:t>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b="1" dirty="0" smtClean="0">
                <a:solidFill>
                  <a:srgbClr val="008000"/>
                </a:solidFill>
                <a:cs typeface="Times"/>
              </a:rPr>
              <a:t>Calling Number Verified</a:t>
            </a:r>
            <a:endParaRPr lang="en-US" sz="1200" b="1" dirty="0">
              <a:solidFill>
                <a:srgbClr val="008000"/>
              </a:solidFill>
              <a:cs typeface="Time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28030" y="4284474"/>
            <a:ext cx="1851237" cy="763286"/>
          </a:xfrm>
          <a:prstGeom prst="rect">
            <a:avLst/>
          </a:prstGeom>
          <a:noFill/>
        </p:spPr>
        <p:txBody>
          <a:bodyPr wrap="square" tIns="9144" bIns="9144" rtlCol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FF"/>
                </a:solidFill>
                <a:cs typeface="Times"/>
              </a:rPr>
              <a:t>ppt=div</a:t>
            </a:r>
            <a:endParaRPr lang="en-US" sz="1200" dirty="0">
              <a:solidFill>
                <a:srgbClr val="0000FF"/>
              </a:solidFill>
              <a:cs typeface="Times"/>
            </a:endParaRP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FF"/>
                </a:solidFill>
                <a:latin typeface="+mj-lt"/>
                <a:cs typeface="Times"/>
              </a:rPr>
              <a:t>orig/div/dest/date=a/b/</a:t>
            </a:r>
            <a:r>
              <a:rPr lang="en-US" sz="1200" dirty="0">
                <a:solidFill>
                  <a:srgbClr val="0000FF"/>
                </a:solidFill>
                <a:latin typeface="+mj-lt"/>
                <a:cs typeface="Times"/>
              </a:rPr>
              <a:t>c</a:t>
            </a:r>
            <a:r>
              <a:rPr lang="en-US" sz="1200" dirty="0" smtClean="0">
                <a:solidFill>
                  <a:srgbClr val="0000FF"/>
                </a:solidFill>
                <a:latin typeface="+mj-lt"/>
                <a:cs typeface="Times"/>
              </a:rPr>
              <a:t>/t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 smtClean="0">
                <a:solidFill>
                  <a:srgbClr val="0000FF"/>
                </a:solidFill>
                <a:latin typeface="+mj-lt"/>
                <a:cs typeface="Times"/>
              </a:rPr>
              <a:t>signature=E(a,b,c,t)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1200" dirty="0">
                <a:solidFill>
                  <a:srgbClr val="0000FF"/>
                </a:solidFill>
                <a:cs typeface="Times"/>
              </a:rPr>
              <a:t>info = </a:t>
            </a:r>
            <a:r>
              <a:rPr lang="en-US" sz="1200" dirty="0" smtClean="0">
                <a:solidFill>
                  <a:srgbClr val="0000FF"/>
                </a:solidFill>
                <a:cs typeface="Times"/>
              </a:rPr>
              <a:t>SPb-</a:t>
            </a:r>
            <a:r>
              <a:rPr lang="en-US" sz="1200" dirty="0">
                <a:solidFill>
                  <a:srgbClr val="0000FF"/>
                </a:solidFill>
                <a:cs typeface="Times"/>
              </a:rPr>
              <a:t>cert-URL </a:t>
            </a:r>
            <a:r>
              <a:rPr lang="en-US" sz="1200" dirty="0" smtClean="0">
                <a:solidFill>
                  <a:srgbClr val="0000FF"/>
                </a:solidFill>
                <a:cs typeface="Times"/>
                <a:sym typeface="Wingdings"/>
              </a:rPr>
              <a:t></a:t>
            </a:r>
            <a:endParaRPr lang="en-US" sz="1200" dirty="0">
              <a:solidFill>
                <a:srgbClr val="0000FF"/>
              </a:solidFill>
              <a:cs typeface="Time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73799" y="3442781"/>
            <a:ext cx="2059120" cy="5940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Forwarding SP-b adds 2</a:t>
            </a:r>
            <a:r>
              <a:rPr lang="en-US" sz="1200" i="1" baseline="30000" dirty="0" smtClean="0">
                <a:solidFill>
                  <a:srgbClr val="000000"/>
                </a:solidFill>
                <a:latin typeface="+mj-lt"/>
                <a:cs typeface="Times"/>
              </a:rPr>
              <a:t>nd</a:t>
            </a: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 Identity header supporting “div” extension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3884259" y="3856177"/>
            <a:ext cx="841396" cy="361516"/>
          </a:xfrm>
          <a:prstGeom prst="straightConnector1">
            <a:avLst/>
          </a:prstGeom>
          <a:ln w="3175">
            <a:solidFill>
              <a:schemeClr val="tx1"/>
            </a:solidFill>
            <a:prstDash val="lgDash"/>
            <a:tailEnd type="arrow"/>
          </a:ln>
        </p:spPr>
      </p:cxnSp>
    </p:spTree>
    <p:extLst>
      <p:ext uri="{BB962C8B-B14F-4D97-AF65-F5344CB8AC3E}">
        <p14:creationId xmlns:p14="http://schemas.microsoft.com/office/powerpoint/2010/main" val="709694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1189</Words>
  <Application>Microsoft Macintosh PowerPoint</Application>
  <PresentationFormat>On-screen Show (16:9)</PresentationFormat>
  <Paragraphs>209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STI and Call-Forwarding</vt:lpstr>
      <vt:lpstr>Mainline STI Sequence</vt:lpstr>
      <vt:lpstr>Interactions between STI and Call Forwarding</vt:lpstr>
      <vt:lpstr>TAS/MMTEL Call Fwd’ing (privacy enabled) causes false negative verification failures</vt:lpstr>
      <vt:lpstr>PBX Call-Fwd’ing (privacy enabled) downgraded to “Gateway” attestation</vt:lpstr>
      <vt:lpstr>PASSporT “div” extension – draft-peterson-passport-divert</vt:lpstr>
      <vt:lpstr>Example Message Sequence for PASSporT “div” Extension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Hancock</dc:creator>
  <cp:lastModifiedBy>David Hancock</cp:lastModifiedBy>
  <cp:revision>41</cp:revision>
  <dcterms:created xsi:type="dcterms:W3CDTF">2017-05-10T12:27:43Z</dcterms:created>
  <dcterms:modified xsi:type="dcterms:W3CDTF">2017-05-10T14:57:28Z</dcterms:modified>
</cp:coreProperties>
</file>