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613" r:id="rId3"/>
    <p:sldId id="667" r:id="rId4"/>
    <p:sldId id="678" r:id="rId5"/>
    <p:sldId id="674" r:id="rId6"/>
    <p:sldId id="675" r:id="rId7"/>
    <p:sldId id="680" r:id="rId8"/>
    <p:sldId id="671" r:id="rId9"/>
    <p:sldId id="656" r:id="rId10"/>
    <p:sldId id="681" r:id="rId11"/>
    <p:sldId id="682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7" userDrawn="1">
          <p15:clr>
            <a:srgbClr val="A4A3A4"/>
          </p15:clr>
        </p15:guide>
        <p15:guide id="2" pos="2187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99"/>
    <a:srgbClr val="FFFF00"/>
    <a:srgbClr val="0066FF"/>
    <a:srgbClr val="FF3300"/>
    <a:srgbClr val="3366FF"/>
    <a:srgbClr val="66FF99"/>
    <a:srgbClr val="FFFF66"/>
    <a:srgbClr val="C6D9F1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37" autoAdjust="0"/>
    <p:restoredTop sz="86452" autoAdjust="0"/>
  </p:normalViewPr>
  <p:slideViewPr>
    <p:cSldViewPr snapToGrid="0" snapToObjects="1">
      <p:cViewPr>
        <p:scale>
          <a:sx n="120" d="100"/>
          <a:sy n="120" d="100"/>
        </p:scale>
        <p:origin x="-126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90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12"/>
    </p:cViewPr>
  </p:sorterViewPr>
  <p:notesViewPr>
    <p:cSldViewPr snapToGrid="0" snapToObjects="1">
      <p:cViewPr varScale="1">
        <p:scale>
          <a:sx n="56" d="100"/>
          <a:sy n="56" d="100"/>
        </p:scale>
        <p:origin x="-2526" y="-84"/>
      </p:cViewPr>
      <p:guideLst>
        <p:guide orient="horz" pos="2907"/>
        <p:guide orient="horz" pos="2928"/>
        <p:guide pos="2187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6"/>
            <a:ext cx="3037840" cy="464820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2/22/2017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61" tIns="46580" rIns="93161" bIns="4658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6"/>
            <a:ext cx="3037840" cy="464820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We have been working with </a:t>
            </a:r>
            <a:r>
              <a:rPr lang="en-CA" dirty="0" err="1" smtClean="0"/>
              <a:t>USTelecom</a:t>
            </a:r>
            <a:r>
              <a:rPr lang="en-CA" baseline="0" dirty="0" smtClean="0"/>
              <a:t> to facilitate possible Canadian participation in </a:t>
            </a:r>
            <a:r>
              <a:rPr lang="en-CA" baseline="0" dirty="0" err="1" smtClean="0"/>
              <a:t>Traceback</a:t>
            </a:r>
            <a:r>
              <a:rPr lang="en-CA" baseline="0" dirty="0" smtClean="0"/>
              <a:t> group.  Working with CTIA to facilitate industry participation in contact directory.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B296-A647-4183-9CB4-02D9028B8B7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5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>
          <a:xfrm>
            <a:off x="145771" y="3976764"/>
            <a:ext cx="7660748" cy="17858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3709692"/>
            <a:ext cx="9144000" cy="45719"/>
            <a:chOff x="0" y="3711105"/>
            <a:chExt cx="9144000" cy="4571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3751418"/>
              <a:ext cx="9144000" cy="1588"/>
            </a:xfrm>
            <a:prstGeom prst="line">
              <a:avLst/>
            </a:prstGeom>
            <a:ln w="6350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169942" y="3711105"/>
              <a:ext cx="974058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541906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ATIS Board of Directors’ Meeting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October 20, 2011</a:t>
            </a: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-13649" y="6170623"/>
            <a:ext cx="9157649" cy="744602"/>
            <a:chOff x="324539" y="4940724"/>
            <a:chExt cx="9157649" cy="744602"/>
          </a:xfrm>
        </p:grpSpPr>
        <p:pic>
          <p:nvPicPr>
            <p:cNvPr id="22" name="Picture 21" descr="PPT Image5f.jpg"/>
            <p:cNvPicPr>
              <a:picLocks noChangeAspect="1"/>
            </p:cNvPicPr>
            <p:nvPr userDrawn="1"/>
          </p:nvPicPr>
          <p:blipFill>
            <a:blip r:embed="rId2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23" name="Picture 22" descr="ATIS LOGO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44482" y="6345553"/>
            <a:ext cx="56266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79C486E-DB2A-4BE6-BF4D-5CBEF5B8BFFA}" type="slidenum">
              <a:rPr lang="en-US" smtClean="0">
                <a:solidFill>
                  <a:prstClr val="black"/>
                </a:solidFill>
                <a:cs typeface="Arial" charset="0"/>
              </a:rPr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848821" y="6336339"/>
            <a:ext cx="5419060" cy="44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="0" dirty="0" smtClean="0">
                <a:solidFill>
                  <a:prstClr val="black"/>
                </a:solidFill>
                <a:latin typeface="Calibri" pitchFamily="34" charset="0"/>
              </a:rPr>
              <a:t>ATIS Strike</a:t>
            </a:r>
            <a:r>
              <a:rPr lang="en-US" sz="1200" b="0" baseline="0" dirty="0" smtClean="0">
                <a:solidFill>
                  <a:prstClr val="black"/>
                </a:solidFill>
                <a:latin typeface="Calibri" pitchFamily="34" charset="0"/>
              </a:rPr>
              <a:t> Force Update</a:t>
            </a:r>
            <a:endParaRPr lang="en-US" sz="1200" b="0" dirty="0" smtClean="0">
              <a:solidFill>
                <a:prstClr val="black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200" b="0" dirty="0" smtClean="0">
                <a:solidFill>
                  <a:prstClr val="black"/>
                </a:solidFill>
                <a:latin typeface="Calibri" pitchFamily="34" charset="0"/>
              </a:rPr>
              <a:t>February 22, 2017</a:t>
            </a:r>
            <a:endParaRPr lang="en-US" sz="1200" b="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42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592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ShadeBG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hidden="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alpha val="24000"/>
                </a:schemeClr>
              </a:gs>
              <a:gs pos="0">
                <a:schemeClr val="tx1">
                  <a:alpha val="0"/>
                </a:schemeClr>
              </a:gs>
              <a:gs pos="39000">
                <a:schemeClr val="accent1">
                  <a:alpha val="21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7"/>
          <p:cNvSpPr>
            <a:spLocks noGrp="1"/>
          </p:cNvSpPr>
          <p:nvPr>
            <p:ph type="title"/>
          </p:nvPr>
        </p:nvSpPr>
        <p:spPr>
          <a:xfrm>
            <a:off x="457319" y="577056"/>
            <a:ext cx="8229362" cy="584995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lang="en-US" sz="4000" kern="0" cap="none" baseline="0" dirty="0">
                <a:solidFill>
                  <a:schemeClr val="bg1"/>
                </a:solidFill>
                <a:latin typeface="Qualcomm Office Thin" panose="020B0203030202060203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57319" y="1076325"/>
            <a:ext cx="8229362" cy="40163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lang="en-US" sz="2400" kern="1200" baseline="0" dirty="0">
                <a:solidFill>
                  <a:srgbClr val="00ACBD"/>
                </a:solidFill>
                <a:latin typeface="Qualcomm Office Light" panose="020B0303030202060203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39251" y="6450941"/>
            <a:ext cx="320115" cy="365125"/>
          </a:xfrm>
          <a:prstGeom prst="rect">
            <a:avLst/>
          </a:prstGeom>
        </p:spPr>
        <p:txBody>
          <a:bodyPr/>
          <a:lstStyle/>
          <a:p>
            <a:fld id="{B4D3C4D5-11BD-46AF-885C-173C70E6CB32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060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541906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44482" y="6345553"/>
            <a:ext cx="56266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36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541906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</a:rPr>
              <a:t>ATIS Board of Directors’ Meeting</a:t>
            </a:r>
          </a:p>
          <a:p>
            <a:pPr>
              <a:defRPr/>
            </a:pP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</a:rPr>
              <a:t>October 20, 2011</a:t>
            </a:r>
            <a:endParaRPr lang="en-US" sz="1100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0" y="6136426"/>
            <a:ext cx="9157649" cy="748659"/>
            <a:chOff x="324539" y="4936667"/>
            <a:chExt cx="9157649" cy="748659"/>
          </a:xfrm>
        </p:grpSpPr>
        <p:pic>
          <p:nvPicPr>
            <p:cNvPr id="22" name="Picture 21" descr="PPT Image5f.jpg"/>
            <p:cNvPicPr>
              <a:picLocks noChangeAspect="1"/>
            </p:cNvPicPr>
            <p:nvPr userDrawn="1"/>
          </p:nvPicPr>
          <p:blipFill>
            <a:blip r:embed="rId2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23" name="Picture 22" descr="ATIS LOGO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 rot="10800000">
              <a:off x="324539" y="4936667"/>
              <a:ext cx="9144000" cy="1588"/>
            </a:xfrm>
            <a:prstGeom prst="line">
              <a:avLst/>
            </a:prstGeom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13"/>
            <p:cNvSpPr>
              <a:spLocks noChangeArrowheads="1"/>
            </p:cNvSpPr>
            <p:nvPr userDrawn="1"/>
          </p:nvSpPr>
          <p:spPr bwMode="auto">
            <a:xfrm>
              <a:off x="2049961" y="5143882"/>
              <a:ext cx="5419060" cy="446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1200" dirty="0" smtClean="0">
                  <a:solidFill>
                    <a:prstClr val="black"/>
                  </a:solidFill>
                  <a:latin typeface="Calibri" pitchFamily="34" charset="0"/>
                </a:rPr>
                <a:t>Meeting with PSHS Bureau</a:t>
              </a:r>
            </a:p>
            <a:p>
              <a:pPr>
                <a:defRPr/>
              </a:pPr>
              <a:r>
                <a:rPr lang="en-US" sz="1200" dirty="0" smtClean="0">
                  <a:solidFill>
                    <a:prstClr val="black"/>
                  </a:solidFill>
                  <a:latin typeface="Calibri" pitchFamily="34" charset="0"/>
                </a:rPr>
                <a:t>November 29, 2016</a:t>
              </a:r>
              <a:endParaRPr lang="en-US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44482" y="6345553"/>
            <a:ext cx="56266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14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>
          <a:xfrm>
            <a:off x="145771" y="3976764"/>
            <a:ext cx="7660748" cy="17858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750005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865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lumn Content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541906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</a:rPr>
              <a:t>ATIS Board of Directors’ Meeting</a:t>
            </a:r>
          </a:p>
          <a:p>
            <a:pPr>
              <a:defRPr/>
            </a:pP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</a:rPr>
              <a:t>October 20, 2011</a:t>
            </a:r>
            <a:endParaRPr lang="en-US" sz="1100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0" y="6136426"/>
            <a:ext cx="9157649" cy="748659"/>
            <a:chOff x="324539" y="4936667"/>
            <a:chExt cx="9157649" cy="748659"/>
          </a:xfrm>
        </p:grpSpPr>
        <p:pic>
          <p:nvPicPr>
            <p:cNvPr id="22" name="Picture 21" descr="PPT Image5f.jpg"/>
            <p:cNvPicPr>
              <a:picLocks noChangeAspect="1"/>
            </p:cNvPicPr>
            <p:nvPr userDrawn="1"/>
          </p:nvPicPr>
          <p:blipFill>
            <a:blip r:embed="rId2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23" name="Picture 22" descr="ATIS LOGO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 rot="10800000">
              <a:off x="324539" y="4936667"/>
              <a:ext cx="9144000" cy="1588"/>
            </a:xfrm>
            <a:prstGeom prst="line">
              <a:avLst/>
            </a:prstGeom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44482" y="6345553"/>
            <a:ext cx="56266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1725422" y="6343641"/>
            <a:ext cx="5419060" cy="44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</a:rPr>
              <a:t>ATIS Strike</a:t>
            </a:r>
            <a:r>
              <a:rPr lang="en-US" sz="1200" baseline="0" dirty="0" smtClean="0">
                <a:solidFill>
                  <a:prstClr val="black"/>
                </a:solidFill>
                <a:latin typeface="Calibri" pitchFamily="34" charset="0"/>
              </a:rPr>
              <a:t> Force Update</a:t>
            </a:r>
            <a:endParaRPr lang="en-US" sz="1200" dirty="0" smtClean="0">
              <a:solidFill>
                <a:prstClr val="black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</a:rPr>
              <a:t>January</a:t>
            </a:r>
            <a:r>
              <a:rPr lang="en-US" sz="1200" baseline="0" dirty="0" smtClean="0">
                <a:solidFill>
                  <a:prstClr val="black"/>
                </a:solidFill>
                <a:latin typeface="Calibri" pitchFamily="34" charset="0"/>
              </a:rPr>
              <a:t> 25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</a:rPr>
              <a:t>, 2017</a:t>
            </a:r>
            <a:endParaRPr lang="en-US" sz="12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iz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541906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ATIS Board of Directors</a:t>
            </a: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’ Meeting</a:t>
            </a:r>
          </a:p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October 20, 2011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0" y="6136426"/>
            <a:ext cx="9157649" cy="748659"/>
            <a:chOff x="324539" y="4936667"/>
            <a:chExt cx="9157649" cy="748659"/>
          </a:xfrm>
        </p:grpSpPr>
        <p:pic>
          <p:nvPicPr>
            <p:cNvPr id="22" name="Picture 21" descr="PPT Image5f.jpg"/>
            <p:cNvPicPr>
              <a:picLocks noChangeAspect="1"/>
            </p:cNvPicPr>
            <p:nvPr userDrawn="1"/>
          </p:nvPicPr>
          <p:blipFill>
            <a:blip r:embed="rId2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23" name="Picture 22" descr="ATIS LOGO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 rot="10800000">
              <a:off x="324539" y="4936667"/>
              <a:ext cx="9144000" cy="1588"/>
            </a:xfrm>
            <a:prstGeom prst="line">
              <a:avLst/>
            </a:prstGeom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13"/>
            <p:cNvSpPr>
              <a:spLocks noChangeArrowheads="1"/>
            </p:cNvSpPr>
            <p:nvPr userDrawn="1"/>
          </p:nvSpPr>
          <p:spPr bwMode="auto">
            <a:xfrm>
              <a:off x="2140639" y="5074948"/>
              <a:ext cx="5328382" cy="54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1200" dirty="0" smtClean="0">
                  <a:solidFill>
                    <a:prstClr val="black"/>
                  </a:solidFill>
                  <a:latin typeface="Calibri" pitchFamily="34" charset="0"/>
                </a:rPr>
                <a:t>ATIS Strike</a:t>
              </a:r>
              <a:r>
                <a:rPr lang="en-US" sz="1200" baseline="0" dirty="0" smtClean="0">
                  <a:solidFill>
                    <a:prstClr val="black"/>
                  </a:solidFill>
                  <a:latin typeface="Calibri" pitchFamily="34" charset="0"/>
                </a:rPr>
                <a:t> Force Update</a:t>
              </a:r>
              <a:endParaRPr lang="en-US" sz="1200" dirty="0" smtClean="0">
                <a:solidFill>
                  <a:prstClr val="black"/>
                </a:solidFill>
                <a:latin typeface="Calibri" pitchFamily="34" charset="0"/>
              </a:endParaRPr>
            </a:p>
            <a:p>
              <a:pPr>
                <a:defRPr/>
              </a:pPr>
              <a:r>
                <a:rPr lang="en-US" sz="1200" dirty="0" smtClean="0">
                  <a:solidFill>
                    <a:prstClr val="black"/>
                  </a:solidFill>
                  <a:latin typeface="Calibri" pitchFamily="34" charset="0"/>
                </a:rPr>
                <a:t>February 22, 2017</a:t>
              </a:r>
              <a:endParaRPr lang="en-US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44482" y="6345553"/>
            <a:ext cx="56266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5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Content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762125" y="6276975"/>
            <a:ext cx="5295531" cy="44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="0" baseline="0" dirty="0" smtClean="0">
                <a:solidFill>
                  <a:prstClr val="black"/>
                </a:solidFill>
                <a:latin typeface="Calibri" pitchFamily="34" charset="0"/>
              </a:rPr>
              <a:t>IP-NNI Task Force</a:t>
            </a:r>
            <a:endParaRPr lang="en-US" sz="1200" b="0" dirty="0" smtClean="0">
              <a:solidFill>
                <a:prstClr val="black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200" b="0" dirty="0" smtClean="0">
                <a:solidFill>
                  <a:prstClr val="black"/>
                </a:solidFill>
                <a:latin typeface="Calibri" pitchFamily="34" charset="0"/>
              </a:rPr>
              <a:t>February 22, 2017</a:t>
            </a:r>
            <a:endParaRPr lang="en-US" sz="12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44482" y="6345553"/>
            <a:ext cx="56266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8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PPT Image5e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0" descr="ATIS 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6978" y="355544"/>
            <a:ext cx="1676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1" r:id="rId2"/>
    <p:sldLayoutId id="2147483685" r:id="rId3"/>
    <p:sldLayoutId id="2147483700" r:id="rId4"/>
    <p:sldLayoutId id="2147483687" r:id="rId5"/>
    <p:sldLayoutId id="2147483688" r:id="rId6"/>
    <p:sldLayoutId id="2147483701" r:id="rId7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6136426"/>
            <a:ext cx="9157649" cy="748659"/>
            <a:chOff x="324539" y="4936667"/>
            <a:chExt cx="9157649" cy="748659"/>
          </a:xfrm>
        </p:grpSpPr>
        <p:pic>
          <p:nvPicPr>
            <p:cNvPr id="7" name="Picture 6" descr="PPT Image5f.jpg"/>
            <p:cNvPicPr>
              <a:picLocks noChangeAspect="1"/>
            </p:cNvPicPr>
            <p:nvPr userDrawn="1"/>
          </p:nvPicPr>
          <p:blipFill>
            <a:blip r:embed="rId5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8" name="Picture 7" descr="ATIS LOGO.png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 rot="10800000">
              <a:off x="324539" y="4936667"/>
              <a:ext cx="9144000" cy="1588"/>
            </a:xfrm>
            <a:prstGeom prst="line">
              <a:avLst/>
            </a:prstGeom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8" r:id="rId2"/>
    <p:sldLayoutId id="2147483682" r:id="rId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mceachern@atis.org" TargetMode="External"/><Relationship Id="rId2" Type="http://schemas.openxmlformats.org/officeDocument/2006/relationships/hyperlink" Target="mailto:smiller@atis.org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tgoode@atis.org" TargetMode="External"/><Relationship Id="rId4" Type="http://schemas.openxmlformats.org/officeDocument/2006/relationships/hyperlink" Target="mailto:sbarclay@atis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80438" y="6475413"/>
            <a:ext cx="563562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379C486E-DB2A-4BE6-BF4D-5CBEF5B8BFFA}" type="slidenum">
              <a:rPr lang="en-US" sz="1300" b="1" smtClean="0">
                <a:solidFill>
                  <a:prstClr val="black"/>
                </a:solidFill>
                <a:latin typeface="Arial"/>
              </a:rPr>
              <a:pPr algn="ctr">
                <a:defRPr/>
              </a:pPr>
              <a:t>1</a:t>
            </a:fld>
            <a:endParaRPr lang="en-US" sz="13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924" y="2463711"/>
            <a:ext cx="61582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ea typeface="+mj-ea"/>
                <a:cs typeface="Arial" pitchFamily="34" charset="0"/>
              </a:rPr>
              <a:t>Status Update --  ATIS Robocalling and Caller ID</a:t>
            </a:r>
          </a:p>
          <a:p>
            <a:r>
              <a:rPr lang="en-US" sz="3600" b="1" dirty="0" smtClean="0">
                <a:latin typeface="Arial" pitchFamily="34" charset="0"/>
                <a:ea typeface="+mj-ea"/>
                <a:cs typeface="Arial" pitchFamily="34" charset="0"/>
              </a:rPr>
              <a:t>Initiatives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2924" y="4772035"/>
            <a:ext cx="5995889" cy="13683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February 22, 2017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  <a:buFont typeface="Arial" charset="0"/>
              <a:buNone/>
            </a:pPr>
            <a:endParaRPr lang="en-US" sz="2400" dirty="0"/>
          </a:p>
          <a:p>
            <a:pPr marL="4763" lvl="1">
              <a:spcBef>
                <a:spcPts val="0"/>
              </a:spcBef>
              <a:buFont typeface="Arial" charset="0"/>
              <a:buNone/>
            </a:pPr>
            <a:r>
              <a:rPr lang="en-US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01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ATIS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249528"/>
            <a:ext cx="8915400" cy="4735773"/>
          </a:xfrm>
        </p:spPr>
        <p:txBody>
          <a:bodyPr/>
          <a:lstStyle/>
          <a:p>
            <a:r>
              <a:rPr lang="en-CA" sz="2000" dirty="0"/>
              <a:t>Best practices on metrics for carrier deployment of SHAKEN (IP-NNI TF</a:t>
            </a:r>
            <a:r>
              <a:rPr lang="en-CA" sz="2000" dirty="0" smtClean="0"/>
              <a:t>) - TBD</a:t>
            </a:r>
            <a:endParaRPr lang="en-CA" sz="2000" dirty="0" smtClean="0"/>
          </a:p>
          <a:p>
            <a:r>
              <a:rPr lang="en-CA" sz="2000" dirty="0" smtClean="0"/>
              <a:t>“</a:t>
            </a:r>
            <a:r>
              <a:rPr lang="en-CA" sz="2000" dirty="0" smtClean="0"/>
              <a:t>Use of Vertical Service Codes (VSC) for Reporting Unwanted Calls” – Evaluation of possible vertical service code use (*code) or other mechanisms (PTSC #0148</a:t>
            </a:r>
            <a:r>
              <a:rPr lang="en-CA" sz="2000" dirty="0" smtClean="0"/>
              <a:t>) – Q4</a:t>
            </a:r>
            <a:endParaRPr lang="en-CA" sz="2000" dirty="0" smtClean="0"/>
          </a:p>
          <a:p>
            <a:r>
              <a:rPr lang="en-CA" sz="2000" dirty="0" smtClean="0"/>
              <a:t>Examine possible implementation of vertical service codes (INC</a:t>
            </a:r>
            <a:r>
              <a:rPr lang="en-CA" sz="2000" dirty="0" smtClean="0"/>
              <a:t>) - TBD</a:t>
            </a:r>
            <a:endParaRPr lang="en-CA" sz="2000" dirty="0" smtClean="0"/>
          </a:p>
          <a:p>
            <a:r>
              <a:rPr lang="en-CA" sz="2000" dirty="0" smtClean="0"/>
              <a:t>Examine numbering impacts related to the evolution of SHAKEN/STIR (INC</a:t>
            </a:r>
            <a:r>
              <a:rPr lang="en-CA" sz="2000" dirty="0" smtClean="0"/>
              <a:t>) – 5/1/2017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8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ATIS Initiatives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</a:t>
            </a:r>
            <a:r>
              <a:rPr lang="en-US" sz="2200" dirty="0" smtClean="0"/>
              <a:t>his </a:t>
            </a:r>
            <a:r>
              <a:rPr lang="en-US" sz="2200" dirty="0"/>
              <a:t>presentation focuses on developments since the last Strike Force </a:t>
            </a:r>
            <a:r>
              <a:rPr lang="en-US" sz="2200" dirty="0" smtClean="0"/>
              <a:t>call on January 25.</a:t>
            </a:r>
          </a:p>
          <a:p>
            <a:r>
              <a:rPr lang="en-US" sz="2200" dirty="0" smtClean="0"/>
              <a:t>During the last call, we updated on developments including the publication of the SHAKEN framework.</a:t>
            </a:r>
          </a:p>
          <a:p>
            <a:r>
              <a:rPr lang="en-US" sz="2200" dirty="0" smtClean="0"/>
              <a:t>Significant work continues on Strike Force-related activities.</a:t>
            </a:r>
          </a:p>
        </p:txBody>
      </p:sp>
    </p:spTree>
    <p:extLst>
      <p:ext uri="{BB962C8B-B14F-4D97-AF65-F5344CB8AC3E}">
        <p14:creationId xmlns:p14="http://schemas.microsoft.com/office/powerpoint/2010/main" val="11992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Status of ATIS </a:t>
            </a:r>
            <a:r>
              <a:rPr lang="en-US" dirty="0" smtClean="0"/>
              <a:t>Initiatives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979"/>
            <a:ext cx="8229600" cy="5220696"/>
          </a:xfrm>
          <a:prstGeom prst="rect">
            <a:avLst/>
          </a:prstGeo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Migrate </a:t>
            </a:r>
            <a:r>
              <a:rPr lang="en-US" dirty="0"/>
              <a:t>Joint Lab Prototype Testing to ATIS Testbed and Expand Testing to Additional Carriers (Section 1.10.4)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ATIS has </a:t>
            </a:r>
            <a:r>
              <a:rPr lang="en-US" sz="2000" dirty="0"/>
              <a:t>launched a virtualized testbed to advance industry efforts to mitigate unwanted robocalls and caller ID </a:t>
            </a:r>
            <a:r>
              <a:rPr lang="en-US" sz="2000" dirty="0" smtClean="0"/>
              <a:t>spoofing</a:t>
            </a:r>
          </a:p>
          <a:p>
            <a:pPr marL="1314450" lvl="3" indent="-457200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The ATIS </a:t>
            </a:r>
            <a:r>
              <a:rPr lang="en-US" sz="2000" dirty="0" err="1"/>
              <a:t>Robocalling</a:t>
            </a:r>
            <a:r>
              <a:rPr lang="en-US" sz="2000" dirty="0"/>
              <a:t> </a:t>
            </a:r>
            <a:r>
              <a:rPr lang="en-US" sz="2000" dirty="0" smtClean="0"/>
              <a:t>Testbed is </a:t>
            </a:r>
            <a:r>
              <a:rPr lang="en-US" sz="2000" dirty="0"/>
              <a:t>hosted by the </a:t>
            </a:r>
            <a:r>
              <a:rPr lang="en-US" sz="2000" dirty="0" err="1"/>
              <a:t>Neustar</a:t>
            </a:r>
            <a:r>
              <a:rPr lang="en-US" sz="2000" dirty="0"/>
              <a:t> Trust </a:t>
            </a:r>
            <a:r>
              <a:rPr lang="en-US" sz="2000" dirty="0" smtClean="0"/>
              <a:t>Lab.</a:t>
            </a:r>
          </a:p>
          <a:p>
            <a:pPr marL="1314450" lvl="3" indent="-457200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Testing of SHAKEN via the </a:t>
            </a:r>
            <a:r>
              <a:rPr lang="en-US" sz="2000" dirty="0">
                <a:solidFill>
                  <a:prstClr val="black"/>
                </a:solidFill>
              </a:rPr>
              <a:t>ATIS Robocalling Testbed </a:t>
            </a:r>
            <a:r>
              <a:rPr lang="en-US" sz="2000" dirty="0" smtClean="0"/>
              <a:t>is open to the industry </a:t>
            </a:r>
            <a:r>
              <a:rPr lang="en-US" sz="2000" dirty="0"/>
              <a:t>at no </a:t>
            </a:r>
            <a:r>
              <a:rPr lang="en-US" sz="2000" dirty="0" smtClean="0"/>
              <a:t>cost until the end of 2017.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2000" b="1" dirty="0" smtClean="0"/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79C486E-DB2A-4BE6-BF4D-5CBEF5B8BFFA}" type="slidenum">
              <a:rPr lang="en-US" smtClean="0">
                <a:solidFill>
                  <a:prstClr val="black"/>
                </a:solidFill>
                <a:cs typeface="Arial" charset="0"/>
              </a:rPr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3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Status of ATIS </a:t>
            </a:r>
            <a:r>
              <a:rPr lang="en-US" dirty="0" smtClean="0"/>
              <a:t>Initiatives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Further </a:t>
            </a:r>
            <a:r>
              <a:rPr lang="en-US" sz="2000" dirty="0">
                <a:solidFill>
                  <a:prstClr val="black"/>
                </a:solidFill>
              </a:rPr>
              <a:t>Progress the Certificate Governance and Policy Framework (Section 1.7.5)</a:t>
            </a:r>
          </a:p>
          <a:p>
            <a:pPr marL="742950" lvl="2" indent="-34290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prstClr val="black"/>
                </a:solidFill>
                <a:ea typeface="Times New Roman"/>
              </a:rPr>
              <a:t>The ATIS-SIP Forum Joint 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</a:rPr>
              <a:t>IP-NNI </a:t>
            </a:r>
            <a:r>
              <a:rPr lang="en-US" sz="2000" dirty="0">
                <a:solidFill>
                  <a:prstClr val="black"/>
                </a:solidFill>
                <a:ea typeface="Times New Roman"/>
              </a:rPr>
              <a:t>Task Force </a:t>
            </a:r>
            <a:r>
              <a:rPr lang="en-US" sz="2000" dirty="0">
                <a:solidFill>
                  <a:prstClr val="black"/>
                </a:solidFill>
              </a:rPr>
              <a:t>continues to develop the </a:t>
            </a:r>
            <a:r>
              <a:rPr lang="en-US" sz="2000" i="1" dirty="0">
                <a:solidFill>
                  <a:prstClr val="black"/>
                </a:solidFill>
                <a:ea typeface="Times New Roman"/>
              </a:rPr>
              <a:t>SHAKEN: Governance Model and Certificate </a:t>
            </a:r>
            <a:r>
              <a:rPr lang="en-US" sz="2000" i="1" dirty="0" smtClean="0">
                <a:solidFill>
                  <a:prstClr val="black"/>
                </a:solidFill>
                <a:ea typeface="Times New Roman"/>
              </a:rPr>
              <a:t>Management. </a:t>
            </a:r>
          </a:p>
          <a:p>
            <a:pPr marL="1200150" lvl="3" indent="-34290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ea typeface="Times New Roman"/>
              </a:rPr>
              <a:t>As noted previously, new proposals are being considered to better align with existing service provider certificate management processes.</a:t>
            </a:r>
          </a:p>
          <a:p>
            <a:pPr marL="1200150" lvl="3" indent="-34290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ea typeface="Times New Roman"/>
              </a:rPr>
              <a:t>Enhancements to align with existing processes are expected to facilitate and expedite implementation.</a:t>
            </a:r>
          </a:p>
          <a:p>
            <a:pPr marL="1200150" lvl="3" indent="-342900">
              <a:spcBef>
                <a:spcPts val="0"/>
              </a:spcBef>
              <a:spcAft>
                <a:spcPts val="600"/>
              </a:spcAft>
            </a:pPr>
            <a:r>
              <a:rPr lang="en-CA" sz="1800" dirty="0" smtClean="0">
                <a:solidFill>
                  <a:prstClr val="black"/>
                </a:solidFill>
                <a:ea typeface="Times New Roman"/>
              </a:rPr>
              <a:t>Targeted for letter ballot before end of first quarter.</a:t>
            </a:r>
            <a:endParaRPr lang="en-US" sz="1800" dirty="0" smtClean="0">
              <a:solidFill>
                <a:prstClr val="black"/>
              </a:solidFill>
              <a:ea typeface="Times New Roman"/>
            </a:endParaRPr>
          </a:p>
          <a:p>
            <a:pPr marL="1200150" lvl="3" indent="-342900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prstClr val="black"/>
              </a:solidFill>
              <a:ea typeface="Times New Roman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79C486E-DB2A-4BE6-BF4D-5CBEF5B8BFFA}" type="slidenum">
              <a:rPr lang="en-US" smtClean="0">
                <a:solidFill>
                  <a:prstClr val="black"/>
                </a:solidFill>
                <a:cs typeface="Arial" charset="0"/>
              </a:rPr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2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Status of ATIS </a:t>
            </a:r>
            <a:r>
              <a:rPr lang="en-US" dirty="0" smtClean="0"/>
              <a:t>Initiatives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Develop Framework </a:t>
            </a:r>
            <a:r>
              <a:rPr lang="en-US" dirty="0"/>
              <a:t>for the Display of Verified Caller </a:t>
            </a:r>
            <a:r>
              <a:rPr lang="en-US" dirty="0" smtClean="0"/>
              <a:t>ID (Section 1.8)</a:t>
            </a:r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Current top priority for </a:t>
            </a:r>
            <a:r>
              <a:rPr lang="en-US" sz="2000" smtClean="0"/>
              <a:t>IP-NNI Task Force </a:t>
            </a:r>
            <a:r>
              <a:rPr lang="en-US" sz="2000" dirty="0" smtClean="0"/>
              <a:t>is to ensure the timely completion of the SHAKEN Governance Model and Certificate Management framework.</a:t>
            </a:r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Work on </a:t>
            </a:r>
            <a:r>
              <a:rPr lang="en-US" sz="2000" dirty="0" smtClean="0"/>
              <a:t>Display Framework is continuing. </a:t>
            </a:r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It is anticipated that this deliverable will be completed in the 2Q 2017.</a:t>
            </a:r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</a:pPr>
            <a:endParaRPr lang="en-US" sz="2000" dirty="0" smtClean="0"/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79C486E-DB2A-4BE6-BF4D-5CBEF5B8BFFA}" type="slidenum">
              <a:rPr lang="en-US" smtClean="0">
                <a:solidFill>
                  <a:prstClr val="black"/>
                </a:solidFill>
                <a:cs typeface="Arial" charset="0"/>
              </a:rPr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7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Status of ATIS </a:t>
            </a:r>
            <a:r>
              <a:rPr lang="en-US" dirty="0" smtClean="0"/>
              <a:t>Initiatives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As ATIS has previously mentioned, </a:t>
            </a:r>
            <a:r>
              <a:rPr lang="en-US" dirty="0" smtClean="0"/>
              <a:t>ATIS is considering </a:t>
            </a:r>
            <a:r>
              <a:rPr lang="en-US" dirty="0" err="1" smtClean="0"/>
              <a:t>robocalling</a:t>
            </a:r>
            <a:r>
              <a:rPr lang="en-US" dirty="0" smtClean="0"/>
              <a:t> and caller ID spoofing from a number of different perspectives.</a:t>
            </a:r>
            <a:endParaRPr lang="en-US" dirty="0"/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ATIS </a:t>
            </a:r>
            <a:r>
              <a:rPr lang="en-US" sz="2000" dirty="0" smtClean="0"/>
              <a:t>INC, which develops industry numbering guidelines,  </a:t>
            </a:r>
            <a:r>
              <a:rPr lang="en-US" sz="2000" dirty="0"/>
              <a:t>has provided input to </a:t>
            </a:r>
            <a:r>
              <a:rPr lang="en-US" sz="2000" dirty="0" err="1"/>
              <a:t>USTelecom</a:t>
            </a:r>
            <a:r>
              <a:rPr lang="en-US" sz="2000" dirty="0"/>
              <a:t> for consideration by its </a:t>
            </a:r>
            <a:r>
              <a:rPr lang="en-US" sz="2000" dirty="0" err="1"/>
              <a:t>Traceback</a:t>
            </a:r>
            <a:r>
              <a:rPr lang="en-US" sz="2000" dirty="0"/>
              <a:t>/DNO group regarding 555 </a:t>
            </a:r>
            <a:r>
              <a:rPr lang="en-US" sz="2000"/>
              <a:t>line </a:t>
            </a:r>
            <a:r>
              <a:rPr lang="en-US" sz="2000" smtClean="0"/>
              <a:t>numbers (</a:t>
            </a:r>
            <a:r>
              <a:rPr lang="en-US" sz="2000" dirty="0"/>
              <a:t>e.g. NPA-555-XXXX</a:t>
            </a:r>
            <a:r>
              <a:rPr lang="en-US" sz="2000" dirty="0" smtClean="0"/>
              <a:t>). </a:t>
            </a:r>
            <a:endParaRPr lang="en-US" sz="2000" dirty="0"/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INC has been working to reclaim 555 </a:t>
            </a:r>
            <a:r>
              <a:rPr lang="en-US" sz="2000" dirty="0" smtClean="0"/>
              <a:t>numbers, </a:t>
            </a:r>
            <a:r>
              <a:rPr lang="en-US" sz="2000" dirty="0"/>
              <a:t>none of which are in use to originate </a:t>
            </a:r>
            <a:r>
              <a:rPr lang="en-US" sz="2000" dirty="0" smtClean="0"/>
              <a:t>calls.</a:t>
            </a:r>
            <a:endParaRPr lang="en-US" sz="2000" dirty="0"/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INC </a:t>
            </a:r>
            <a:r>
              <a:rPr lang="en-US" sz="2000" dirty="0"/>
              <a:t>has recommended that 555 Line Numbers </a:t>
            </a:r>
            <a:r>
              <a:rPr lang="en-US" sz="2000" dirty="0" smtClean="0"/>
              <a:t>be </a:t>
            </a:r>
            <a:r>
              <a:rPr lang="en-US" sz="2000" dirty="0"/>
              <a:t>added to the DNO </a:t>
            </a:r>
            <a:r>
              <a:rPr lang="en-US" sz="2000" dirty="0" smtClean="0"/>
              <a:t>list.</a:t>
            </a:r>
            <a:endParaRPr lang="en-US" sz="2000" dirty="0"/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79C486E-DB2A-4BE6-BF4D-5CBEF5B8BFFA}" type="slidenum">
              <a:rPr lang="en-US" smtClean="0">
                <a:solidFill>
                  <a:prstClr val="black"/>
                </a:solidFill>
                <a:cs typeface="Arial" charset="0"/>
              </a:rPr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61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559800" cy="4735773"/>
          </a:xfrm>
        </p:spPr>
        <p:txBody>
          <a:bodyPr>
            <a:noAutofit/>
          </a:bodyPr>
          <a:lstStyle/>
          <a:p>
            <a:r>
              <a:rPr lang="en-CA" sz="2200" dirty="0" smtClean="0"/>
              <a:t>Progress is being made in accomplishing the tasks outlined in the Strike Force’s October 2016 report.</a:t>
            </a:r>
          </a:p>
          <a:p>
            <a:r>
              <a:rPr lang="en-CA" sz="2200" dirty="0" smtClean="0"/>
              <a:t>Efforts continue to evaluate technical and operational issues to ensure their timely resolution.</a:t>
            </a:r>
          </a:p>
          <a:p>
            <a:r>
              <a:rPr lang="en-CA" sz="2200" dirty="0" smtClean="0"/>
              <a:t>ATIS work is a careful balancing of the need for quick action with the need to develop implementable, technically- and operationally-effective solutions that reflect the consensus of the industry.</a:t>
            </a:r>
          </a:p>
          <a:p>
            <a:r>
              <a:rPr lang="en-CA" sz="2200" dirty="0" smtClean="0"/>
              <a:t>ATIS’ work will not stop when the Strike Force ends; ATIS will continue to develop new solutions to meet evolving needs.</a:t>
            </a:r>
          </a:p>
          <a:p>
            <a:pPr lvl="1"/>
            <a:endParaRPr lang="en-US" spc="20" dirty="0">
              <a:ea typeface="Calibri"/>
              <a:cs typeface="Calibri"/>
            </a:endParaRPr>
          </a:p>
          <a:p>
            <a:pPr lvl="1"/>
            <a:endParaRPr lang="en-US" spc="20" dirty="0" smtClean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 smtClean="0"/>
              <a:t>Susan Miller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/>
              <a:t>President and CEO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hlinkClick r:id="rId2"/>
              </a:rPr>
              <a:t>smiller@atis.org</a:t>
            </a: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  <a:tabLst>
                <a:tab pos="6807200" algn="l"/>
              </a:tabLst>
            </a:pP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  <a:tabLst>
                <a:tab pos="6807200" algn="l"/>
              </a:tabLst>
            </a:pPr>
            <a:r>
              <a:rPr lang="en-US" sz="2000" b="1" dirty="0" smtClean="0"/>
              <a:t>Jim McEachern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/>
              <a:t>Senior Technology Consultant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hlinkClick r:id="rId3"/>
              </a:rPr>
              <a:t>jmceachern@atis.org</a:t>
            </a: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 smtClean="0"/>
              <a:t>Steve Barclay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/>
              <a:t>ATIS </a:t>
            </a:r>
            <a:r>
              <a:rPr lang="en-US" sz="2000" dirty="0"/>
              <a:t>Director - Global Standards </a:t>
            </a:r>
            <a:r>
              <a:rPr lang="en-US" sz="2000" dirty="0" smtClean="0"/>
              <a:t>Development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hlinkClick r:id="rId4"/>
              </a:rPr>
              <a:t>sbarclay@atis.org</a:t>
            </a: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 smtClean="0"/>
              <a:t>Thomas Goode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/>
              <a:t>ATIS General Counsel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hlinkClick r:id="rId5"/>
              </a:rPr>
              <a:t>tgoode@atis.org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79C486E-DB2A-4BE6-BF4D-5CBEF5B8BFFA}" type="slidenum">
              <a:rPr lang="en-US" smtClean="0">
                <a:solidFill>
                  <a:prstClr val="black"/>
                </a:solidFill>
                <a:cs typeface="Arial" charset="0"/>
              </a:rPr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48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ATIS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249528"/>
            <a:ext cx="8915400" cy="4735773"/>
          </a:xfrm>
        </p:spPr>
        <p:txBody>
          <a:bodyPr/>
          <a:lstStyle/>
          <a:p>
            <a:r>
              <a:rPr lang="en-CA" sz="2000" dirty="0"/>
              <a:t>SHAKEN </a:t>
            </a:r>
            <a:r>
              <a:rPr lang="en-CA" sz="2000" dirty="0" smtClean="0"/>
              <a:t>Governance: </a:t>
            </a:r>
          </a:p>
          <a:p>
            <a:pPr lvl="1"/>
            <a:r>
              <a:rPr lang="en-CA" sz="1800" dirty="0" smtClean="0"/>
              <a:t>SHAKEN </a:t>
            </a:r>
            <a:r>
              <a:rPr lang="en-CA" sz="1800" dirty="0" smtClean="0"/>
              <a:t>Governance Model and Certificate Management (IP-NNI TF</a:t>
            </a:r>
            <a:r>
              <a:rPr lang="en-CA" sz="1800" dirty="0" smtClean="0"/>
              <a:t>) - Q2</a:t>
            </a:r>
            <a:endParaRPr lang="en-CA" sz="1800" dirty="0" smtClean="0"/>
          </a:p>
          <a:p>
            <a:pPr lvl="1"/>
            <a:r>
              <a:rPr lang="en-CA" sz="1800" dirty="0" smtClean="0"/>
              <a:t>Operational Concerns for the SHAKEN Governance Model and Certificate Management (NGIIF</a:t>
            </a:r>
            <a:r>
              <a:rPr lang="en-CA" sz="1800" dirty="0" smtClean="0"/>
              <a:t>) - Q2</a:t>
            </a:r>
          </a:p>
          <a:p>
            <a:pPr lvl="1"/>
            <a:r>
              <a:rPr lang="en-CA" sz="1800" dirty="0" smtClean="0"/>
              <a:t>SHAKEN Governance Proposal (TBD)</a:t>
            </a:r>
            <a:endParaRPr lang="en-CA" sz="1800" dirty="0" smtClean="0"/>
          </a:p>
          <a:p>
            <a:r>
              <a:rPr lang="en-CA" sz="2000" dirty="0" smtClean="0"/>
              <a:t>Framework for the Display of Verified Caller ID (IP-NNI FT</a:t>
            </a:r>
            <a:r>
              <a:rPr lang="en-CA" sz="2000" dirty="0" smtClean="0"/>
              <a:t>) – Q2</a:t>
            </a:r>
            <a:endParaRPr lang="en-CA" sz="2000" dirty="0" smtClean="0"/>
          </a:p>
          <a:p>
            <a:r>
              <a:rPr lang="en-CA" sz="2000" dirty="0" smtClean="0"/>
              <a:t>Technical Review on SS7 Feasibility – possible follow-on document under consideration (PTSC</a:t>
            </a:r>
            <a:r>
              <a:rPr lang="en-CA" sz="2000" dirty="0" smtClean="0"/>
              <a:t>) - TBD</a:t>
            </a:r>
            <a:endParaRPr lang="en-CA" sz="2000" dirty="0" smtClean="0"/>
          </a:p>
          <a:p>
            <a:r>
              <a:rPr lang="en-CA" sz="2000" dirty="0" smtClean="0"/>
              <a:t>ATIS SHAKEN Testbed </a:t>
            </a:r>
            <a:r>
              <a:rPr lang="en-CA" sz="2000" dirty="0" smtClean="0"/>
              <a:t>(Note: possible </a:t>
            </a:r>
            <a:r>
              <a:rPr lang="en-CA" sz="2000" dirty="0" smtClean="0"/>
              <a:t>expansion of testing to include SHAKEN Certificate framework is possible)</a:t>
            </a:r>
          </a:p>
          <a:p>
            <a:r>
              <a:rPr lang="en-CA" sz="2000" dirty="0" smtClean="0"/>
              <a:t>Verification Token Use Cases (IP-NNI TF</a:t>
            </a:r>
            <a:r>
              <a:rPr lang="en-CA" sz="2000" dirty="0" smtClean="0"/>
              <a:t>) – Q2</a:t>
            </a:r>
            <a:endParaRPr lang="en-CA" sz="2000" dirty="0" smtClean="0"/>
          </a:p>
          <a:p>
            <a:r>
              <a:rPr lang="en-CA" sz="2000" dirty="0" smtClean="0"/>
              <a:t>SHAKEN Best Practices document (IP-NNI TF</a:t>
            </a:r>
            <a:r>
              <a:rPr lang="en-CA" sz="2000" dirty="0" smtClean="0"/>
              <a:t>) – Q3</a:t>
            </a:r>
            <a:endParaRPr lang="en-CA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10789"/>
      </p:ext>
    </p:extLst>
  </p:cSld>
  <p:clrMapOvr>
    <a:masterClrMapping/>
  </p:clrMapOvr>
</p:sld>
</file>

<file path=ppt/theme/theme1.xml><?xml version="1.0" encoding="utf-8"?>
<a:theme xmlns:a="http://schemas.openxmlformats.org/drawingml/2006/main" name="ATIS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na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TIS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18350</TotalTime>
  <Words>698</Words>
  <Application>Microsoft Office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ATIS PPT Template</vt:lpstr>
      <vt:lpstr>Final Template</vt:lpstr>
      <vt:lpstr>PowerPoint Presentation</vt:lpstr>
      <vt:lpstr>Status of ATIS Initiatives</vt:lpstr>
      <vt:lpstr>Status of ATIS Initiatives</vt:lpstr>
      <vt:lpstr>Status of ATIS Initiatives</vt:lpstr>
      <vt:lpstr>Status of ATIS Initiatives</vt:lpstr>
      <vt:lpstr>Status of ATIS Initiatives</vt:lpstr>
      <vt:lpstr>Conclusion</vt:lpstr>
      <vt:lpstr>Questions?</vt:lpstr>
      <vt:lpstr>Current ATIS Initiatives</vt:lpstr>
      <vt:lpstr>Current ATIS Initiatives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Barclay</dc:creator>
  <cp:lastModifiedBy>JMCE</cp:lastModifiedBy>
  <cp:revision>930</cp:revision>
  <cp:lastPrinted>2015-10-01T14:21:25Z</cp:lastPrinted>
  <dcterms:created xsi:type="dcterms:W3CDTF">2014-04-16T21:55:55Z</dcterms:created>
  <dcterms:modified xsi:type="dcterms:W3CDTF">2017-02-22T15:24:54Z</dcterms:modified>
</cp:coreProperties>
</file>