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 id="2147483648" r:id="rId2"/>
  </p:sldMasterIdLst>
  <p:notesMasterIdLst>
    <p:notesMasterId r:id="rId12"/>
  </p:notesMasterIdLst>
  <p:handoutMasterIdLst>
    <p:handoutMasterId r:id="rId13"/>
  </p:handoutMasterIdLst>
  <p:sldIdLst>
    <p:sldId id="277" r:id="rId3"/>
    <p:sldId id="278" r:id="rId4"/>
    <p:sldId id="310" r:id="rId5"/>
    <p:sldId id="309" r:id="rId6"/>
    <p:sldId id="306" r:id="rId7"/>
    <p:sldId id="312" r:id="rId8"/>
    <p:sldId id="311" r:id="rId9"/>
    <p:sldId id="315" r:id="rId10"/>
    <p:sldId id="314" r:id="rId11"/>
  </p:sldIdLst>
  <p:sldSz cx="9144000" cy="6858000" type="screen4x3"/>
  <p:notesSz cx="6950075" cy="9236075"/>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D0D0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27" autoAdjust="0"/>
    <p:restoredTop sz="83724" autoAdjust="0"/>
  </p:normalViewPr>
  <p:slideViewPr>
    <p:cSldViewPr snapToObjects="1">
      <p:cViewPr>
        <p:scale>
          <a:sx n="120" d="100"/>
          <a:sy n="120" d="100"/>
        </p:scale>
        <p:origin x="-732" y="-18"/>
      </p:cViewPr>
      <p:guideLst>
        <p:guide orient="horz" pos="3072"/>
        <p:guide pos="3888"/>
      </p:guideLst>
    </p:cSldViewPr>
  </p:slideViewPr>
  <p:outlineViewPr>
    <p:cViewPr>
      <p:scale>
        <a:sx n="33" d="100"/>
        <a:sy n="33" d="100"/>
      </p:scale>
      <p:origin x="0" y="2336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smtClean="0">
                <a:latin typeface="+mn-lt"/>
                <a:cs typeface="+mn-cs"/>
              </a:defRPr>
            </a:lvl1pPr>
          </a:lstStyle>
          <a:p>
            <a:pPr>
              <a:defRPr/>
            </a:pPr>
            <a:fld id="{C12D8A1E-D52C-4304-8434-C4E1A2E00059}" type="datetimeFigureOut">
              <a:rPr lang="en-US"/>
              <a:pPr>
                <a:defRPr/>
              </a:pPr>
              <a:t>6/6/2016</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fontAlgn="auto">
              <a:spcBef>
                <a:spcPts val="0"/>
              </a:spcBef>
              <a:spcAft>
                <a:spcPts val="0"/>
              </a:spcAft>
              <a:defRPr sz="1200" smtClean="0">
                <a:latin typeface="+mn-lt"/>
                <a:cs typeface="+mn-cs"/>
              </a:defRPr>
            </a:lvl1pPr>
          </a:lstStyle>
          <a:p>
            <a:pPr>
              <a:defRPr/>
            </a:pPr>
            <a:fld id="{CD5D548D-CE9B-4D8F-AC57-8A9BC0BA492A}" type="slidenum">
              <a:rPr lang="en-US"/>
              <a:pPr>
                <a:defRPr/>
              </a:pPr>
              <a:t>‹#›</a:t>
            </a:fld>
            <a:endParaRPr lang="en-US" dirty="0"/>
          </a:p>
        </p:txBody>
      </p:sp>
    </p:spTree>
    <p:extLst>
      <p:ext uri="{BB962C8B-B14F-4D97-AF65-F5344CB8AC3E}">
        <p14:creationId xmlns:p14="http://schemas.microsoft.com/office/powerpoint/2010/main" val="25819114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smtClean="0">
                <a:latin typeface="+mn-lt"/>
                <a:cs typeface="+mn-cs"/>
              </a:defRPr>
            </a:lvl1pPr>
          </a:lstStyle>
          <a:p>
            <a:pPr>
              <a:defRPr/>
            </a:pPr>
            <a:fld id="{4AD44489-E495-4718-8D9A-86FB8F2139E1}" type="datetimeFigureOut">
              <a:rPr lang="en-US"/>
              <a:pPr>
                <a:defRPr/>
              </a:pPr>
              <a:t>6/6/2016</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fontAlgn="auto">
              <a:spcBef>
                <a:spcPts val="0"/>
              </a:spcBef>
              <a:spcAft>
                <a:spcPts val="0"/>
              </a:spcAft>
              <a:defRPr sz="1200" smtClean="0">
                <a:latin typeface="+mn-lt"/>
                <a:cs typeface="+mn-cs"/>
              </a:defRPr>
            </a:lvl1pPr>
          </a:lstStyle>
          <a:p>
            <a:pPr>
              <a:defRPr/>
            </a:pPr>
            <a:fld id="{CCFAB296-A647-4183-9CB4-02D9028B8B73}" type="slidenum">
              <a:rPr lang="en-US"/>
              <a:pPr>
                <a:defRPr/>
              </a:pPr>
              <a:t>‹#›</a:t>
            </a:fld>
            <a:endParaRPr lang="en-US" dirty="0"/>
          </a:p>
        </p:txBody>
      </p:sp>
    </p:spTree>
    <p:extLst>
      <p:ext uri="{BB962C8B-B14F-4D97-AF65-F5344CB8AC3E}">
        <p14:creationId xmlns:p14="http://schemas.microsoft.com/office/powerpoint/2010/main" val="84750262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txBox="1">
            <a:spLocks/>
          </p:cNvSpPr>
          <p:nvPr userDrawn="1"/>
        </p:nvSpPr>
        <p:spPr>
          <a:xfrm>
            <a:off x="145772" y="1190445"/>
            <a:ext cx="6268676" cy="2579297"/>
          </a:xfrm>
          <a:prstGeom prst="rect">
            <a:avLst/>
          </a:prstGeom>
        </p:spPr>
        <p:txBody>
          <a:bodyPr wrap="square" anchor="b"/>
          <a:lstStyle>
            <a:lvl1pPr algn="l" defTabSz="457200" rtl="0" fontAlgn="base">
              <a:spcBef>
                <a:spcPct val="0"/>
              </a:spcBef>
              <a:spcAft>
                <a:spcPct val="0"/>
              </a:spcAft>
              <a:defRPr sz="3000" b="1" kern="1200" baseline="0">
                <a:solidFill>
                  <a:schemeClr val="tx1"/>
                </a:solidFill>
                <a:latin typeface="Arial" pitchFamily="34" charset="0"/>
                <a:ea typeface="+mj-ea"/>
                <a:cs typeface="Arial" pitchFamily="34" charset="0"/>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4000" dirty="0" smtClean="0"/>
              <a:t>Caller ID Spoofing Potential</a:t>
            </a:r>
            <a:r>
              <a:rPr lang="en-US" sz="4000" baseline="0" dirty="0" smtClean="0"/>
              <a:t> </a:t>
            </a:r>
            <a:r>
              <a:rPr lang="en-US" sz="4000" dirty="0" smtClean="0"/>
              <a:t>Timeline &amp; Dependencies</a:t>
            </a:r>
            <a:endParaRPr lang="en-US" sz="4000" dirty="0"/>
          </a:p>
        </p:txBody>
      </p:sp>
      <p:sp>
        <p:nvSpPr>
          <p:cNvPr id="3" name="Subtitle 2"/>
          <p:cNvSpPr txBox="1">
            <a:spLocks/>
          </p:cNvSpPr>
          <p:nvPr userDrawn="1"/>
        </p:nvSpPr>
        <p:spPr>
          <a:xfrm>
            <a:off x="145771" y="3976764"/>
            <a:ext cx="7660748" cy="1785861"/>
          </a:xfrm>
          <a:prstGeom prst="rect">
            <a:avLst/>
          </a:prstGeom>
        </p:spPr>
        <p:txBody>
          <a:bodyPr>
            <a:noAutofit/>
          </a:bodyPr>
          <a:lstStyle/>
          <a:p>
            <a:pPr marL="4763" lvl="1">
              <a:lnSpc>
                <a:spcPts val="2400"/>
              </a:lnSpc>
              <a:spcBef>
                <a:spcPct val="20000"/>
              </a:spcBef>
              <a:buFont typeface="Arial" charset="0"/>
              <a:buNone/>
            </a:pPr>
            <a:r>
              <a:rPr lang="en-US" sz="2400" i="1" dirty="0" smtClean="0">
                <a:solidFill>
                  <a:srgbClr val="000000"/>
                </a:solidFill>
                <a:latin typeface="Arial" pitchFamily="34" charset="0"/>
                <a:cs typeface="Arial" pitchFamily="34" charset="0"/>
              </a:rPr>
              <a:t>ATIS</a:t>
            </a:r>
          </a:p>
          <a:p>
            <a:pPr marL="4763" lvl="1">
              <a:lnSpc>
                <a:spcPts val="2400"/>
              </a:lnSpc>
              <a:spcBef>
                <a:spcPct val="20000"/>
              </a:spcBef>
              <a:buFont typeface="Arial" charset="0"/>
              <a:buNone/>
            </a:pPr>
            <a:r>
              <a:rPr lang="en-US" sz="2400" i="1" dirty="0" smtClean="0">
                <a:solidFill>
                  <a:srgbClr val="000000"/>
                </a:solidFill>
                <a:latin typeface="Arial" pitchFamily="34" charset="0"/>
                <a:cs typeface="Arial" pitchFamily="34" charset="0"/>
              </a:rPr>
              <a:t>2016</a:t>
            </a:r>
          </a:p>
          <a:p>
            <a:pPr marL="4763" lvl="1">
              <a:spcBef>
                <a:spcPct val="20000"/>
              </a:spcBef>
              <a:buFont typeface="Arial" charset="0"/>
              <a:buNone/>
            </a:pPr>
            <a:r>
              <a:rPr lang="en-US" sz="2400" i="1" dirty="0" smtClean="0">
                <a:solidFill>
                  <a:srgbClr val="000000"/>
                </a:solidFill>
                <a:latin typeface="Arial" pitchFamily="34" charset="0"/>
                <a:cs typeface="Arial" pitchFamily="34" charset="0"/>
              </a:rPr>
              <a:t> </a:t>
            </a:r>
            <a:endParaRPr lang="en-US" sz="2400" i="1" dirty="0">
              <a:solidFill>
                <a:srgbClr val="000000"/>
              </a:solidFill>
              <a:latin typeface="Arial" pitchFamily="34" charset="0"/>
              <a:cs typeface="Arial" pitchFamily="34" charset="0"/>
            </a:endParaRPr>
          </a:p>
        </p:txBody>
      </p:sp>
      <p:grpSp>
        <p:nvGrpSpPr>
          <p:cNvPr id="4" name="Group 3"/>
          <p:cNvGrpSpPr/>
          <p:nvPr userDrawn="1"/>
        </p:nvGrpSpPr>
        <p:grpSpPr>
          <a:xfrm>
            <a:off x="0" y="3709692"/>
            <a:ext cx="9144000" cy="45719"/>
            <a:chOff x="0" y="3711105"/>
            <a:chExt cx="9144000" cy="45719"/>
          </a:xfrm>
        </p:grpSpPr>
        <p:cxnSp>
          <p:nvCxnSpPr>
            <p:cNvPr id="5" name="Straight Connector 4"/>
            <p:cNvCxnSpPr/>
            <p:nvPr/>
          </p:nvCxnSpPr>
          <p:spPr>
            <a:xfrm>
              <a:off x="0" y="375141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8169942" y="3711105"/>
              <a:ext cx="974058" cy="45719"/>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59276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izab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7996"/>
            <a:ext cx="8229600" cy="936298"/>
          </a:xfrm>
          <a:prstGeom prst="rect">
            <a:avLst/>
          </a:prstGeom>
        </p:spPr>
        <p:txBody>
          <a:bodyPr anchor="b"/>
          <a:lstStyle>
            <a:lvl1pPr>
              <a:defRPr sz="3200" b="1" i="0" baseline="0"/>
            </a:lvl1pPr>
          </a:lstStyle>
          <a:p>
            <a:r>
              <a:rPr lang="en-US" dirty="0" smtClean="0"/>
              <a:t>Title</a:t>
            </a:r>
            <a:endParaRPr lang="en-US" dirty="0"/>
          </a:p>
        </p:txBody>
      </p:sp>
      <p:cxnSp>
        <p:nvCxnSpPr>
          <p:cNvPr id="6" name="Straight Connector 5"/>
          <p:cNvCxnSpPr/>
          <p:nvPr userDrawn="1"/>
        </p:nvCxnSpPr>
        <p:spPr>
          <a:xfrm>
            <a:off x="0" y="114192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Rectangle 13"/>
          <p:cNvSpPr>
            <a:spLocks noChangeArrowheads="1"/>
          </p:cNvSpPr>
          <p:nvPr userDrawn="1"/>
        </p:nvSpPr>
        <p:spPr bwMode="auto">
          <a:xfrm>
            <a:off x="1587796" y="6451026"/>
            <a:ext cx="5419060" cy="365125"/>
          </a:xfrm>
          <a:prstGeom prst="rect">
            <a:avLst/>
          </a:prstGeom>
          <a:noFill/>
          <a:ln w="9525">
            <a:noFill/>
            <a:miter lim="800000"/>
            <a:headEnd/>
            <a:tailEnd/>
          </a:ln>
        </p:spPr>
        <p:txBody>
          <a:bodyPr/>
          <a:lstStyle/>
          <a:p>
            <a:pPr>
              <a:defRPr/>
            </a:pPr>
            <a:r>
              <a:rPr lang="en-US" sz="1100" dirty="0" smtClean="0">
                <a:solidFill>
                  <a:schemeClr val="tx1"/>
                </a:solidFill>
                <a:latin typeface="Calibri" pitchFamily="34" charset="0"/>
              </a:rPr>
              <a:t>ATIS Board of Directors</a:t>
            </a:r>
            <a:r>
              <a:rPr lang="en-US" sz="1100" baseline="0" dirty="0" smtClean="0">
                <a:solidFill>
                  <a:schemeClr val="tx1"/>
                </a:solidFill>
                <a:latin typeface="Calibri" pitchFamily="34" charset="0"/>
              </a:rPr>
              <a:t>’ Meeting</a:t>
            </a:r>
          </a:p>
          <a:p>
            <a:pPr>
              <a:defRPr/>
            </a:pPr>
            <a:r>
              <a:rPr lang="en-US" sz="1100" baseline="0" dirty="0" smtClean="0">
                <a:solidFill>
                  <a:schemeClr val="tx1"/>
                </a:solidFill>
                <a:latin typeface="Calibri" pitchFamily="34" charset="0"/>
              </a:rPr>
              <a:t>October 20, 2011</a:t>
            </a:r>
            <a:endParaRPr lang="en-US" sz="1100" dirty="0">
              <a:solidFill>
                <a:schemeClr val="tx1"/>
              </a:solidFill>
              <a:latin typeface="Calibri" pitchFamily="34" charset="0"/>
            </a:endParaRPr>
          </a:p>
        </p:txBody>
      </p:sp>
      <p:grpSp>
        <p:nvGrpSpPr>
          <p:cNvPr id="28" name="Group 27"/>
          <p:cNvGrpSpPr/>
          <p:nvPr userDrawn="1"/>
        </p:nvGrpSpPr>
        <p:grpSpPr>
          <a:xfrm>
            <a:off x="0" y="6136426"/>
            <a:ext cx="9157649" cy="748659"/>
            <a:chOff x="324539" y="4936667"/>
            <a:chExt cx="9157649" cy="748659"/>
          </a:xfrm>
        </p:grpSpPr>
        <p:pic>
          <p:nvPicPr>
            <p:cNvPr id="22" name="Picture 21" descr="PPT Image5f.jpg"/>
            <p:cNvPicPr>
              <a:picLocks noChangeAspect="1"/>
            </p:cNvPicPr>
            <p:nvPr userDrawn="1"/>
          </p:nvPicPr>
          <p:blipFill>
            <a:blip r:embed="rId2"/>
            <a:srcRect t="8176"/>
            <a:stretch>
              <a:fillRect/>
            </a:stretch>
          </p:blipFill>
          <p:spPr>
            <a:xfrm>
              <a:off x="324539" y="4940724"/>
              <a:ext cx="9144000" cy="734687"/>
            </a:xfrm>
            <a:prstGeom prst="rect">
              <a:avLst/>
            </a:prstGeom>
          </p:spPr>
        </p:pic>
        <p:pic>
          <p:nvPicPr>
            <p:cNvPr id="23" name="Picture 22" descr="ATIS LOGO.png"/>
            <p:cNvPicPr>
              <a:picLocks noChangeAspect="1"/>
            </p:cNvPicPr>
            <p:nvPr userDrawn="1"/>
          </p:nvPicPr>
          <p:blipFill>
            <a:blip r:embed="rId3"/>
            <a:stretch>
              <a:fillRect/>
            </a:stretch>
          </p:blipFill>
          <p:spPr>
            <a:xfrm>
              <a:off x="649078" y="5072286"/>
              <a:ext cx="1273910" cy="484846"/>
            </a:xfrm>
            <a:prstGeom prst="rect">
              <a:avLst/>
            </a:prstGeom>
          </p:spPr>
        </p:pic>
        <p:sp>
          <p:nvSpPr>
            <p:cNvPr id="24" name="Rectangle 23"/>
            <p:cNvSpPr/>
            <p:nvPr userDrawn="1"/>
          </p:nvSpPr>
          <p:spPr>
            <a:xfrm>
              <a:off x="9310386" y="4950315"/>
              <a:ext cx="171802" cy="735011"/>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userDrawn="1"/>
          </p:nvCxnSpPr>
          <p:spPr>
            <a:xfrm rot="10800000">
              <a:off x="324539" y="4936667"/>
              <a:ext cx="9144000" cy="1588"/>
            </a:xfrm>
            <a:prstGeom prst="line">
              <a:avLst/>
            </a:prstGeom>
            <a:ln w="635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Rectangle 13"/>
            <p:cNvSpPr>
              <a:spLocks noChangeArrowheads="1"/>
            </p:cNvSpPr>
            <p:nvPr userDrawn="1"/>
          </p:nvSpPr>
          <p:spPr bwMode="auto">
            <a:xfrm>
              <a:off x="2049961" y="5143882"/>
              <a:ext cx="5419060" cy="446245"/>
            </a:xfrm>
            <a:prstGeom prst="rect">
              <a:avLst/>
            </a:prstGeom>
            <a:noFill/>
            <a:ln w="9525">
              <a:noFill/>
              <a:miter lim="800000"/>
              <a:headEnd/>
              <a:tailEnd/>
            </a:ln>
          </p:spPr>
          <p:txBody>
            <a:bodyPr/>
            <a:lstStyle/>
            <a:p>
              <a:pPr>
                <a:defRPr/>
              </a:pPr>
              <a:r>
                <a:rPr lang="en-US" sz="1250" dirty="0" smtClean="0">
                  <a:solidFill>
                    <a:schemeClr val="tx1"/>
                  </a:solidFill>
                  <a:latin typeface="Calibri" pitchFamily="34" charset="0"/>
                </a:rPr>
                <a:t>ATIS Presentation on Caller ID Spoofing and Robocalling</a:t>
              </a:r>
              <a:br>
                <a:rPr lang="en-US" sz="1250" dirty="0" smtClean="0">
                  <a:solidFill>
                    <a:schemeClr val="tx1"/>
                  </a:solidFill>
                  <a:latin typeface="Calibri" pitchFamily="34" charset="0"/>
                </a:rPr>
              </a:br>
              <a:r>
                <a:rPr lang="en-US" sz="1250" dirty="0" smtClean="0">
                  <a:solidFill>
                    <a:schemeClr val="tx1"/>
                  </a:solidFill>
                  <a:latin typeface="Calibri" pitchFamily="34" charset="0"/>
                </a:rPr>
                <a:t>March 22,</a:t>
              </a:r>
              <a:r>
                <a:rPr lang="en-US" sz="1250" baseline="0" dirty="0" smtClean="0">
                  <a:solidFill>
                    <a:schemeClr val="tx1"/>
                  </a:solidFill>
                  <a:latin typeface="Calibri" pitchFamily="34" charset="0"/>
                </a:rPr>
                <a:t> 2016</a:t>
              </a:r>
              <a:endParaRPr lang="en-US" sz="1250" dirty="0">
                <a:solidFill>
                  <a:schemeClr val="tx1"/>
                </a:solidFill>
                <a:latin typeface="Calibri" pitchFamily="34" charset="0"/>
              </a:endParaRPr>
            </a:p>
          </p:txBody>
        </p:sp>
      </p:grpSp>
      <p:sp>
        <p:nvSpPr>
          <p:cNvPr id="4" name="Slide Number Placeholder 3"/>
          <p:cNvSpPr>
            <a:spLocks noGrp="1"/>
          </p:cNvSpPr>
          <p:nvPr>
            <p:ph type="sldNum" sz="quarter" idx="11"/>
          </p:nvPr>
        </p:nvSpPr>
        <p:spPr>
          <a:xfrm>
            <a:off x="7144482" y="6345553"/>
            <a:ext cx="562665" cy="365125"/>
          </a:xfrm>
          <a:prstGeom prst="rect">
            <a:avLst/>
          </a:prstGeom>
        </p:spPr>
        <p:txBody>
          <a:bodyPr anchor="ctr" anchorCtr="0"/>
          <a:lstStyle>
            <a:lvl1pPr>
              <a:defRPr sz="1300" b="1" i="0" baseline="0"/>
            </a:lvl1pPr>
          </a:lstStyle>
          <a:p>
            <a:pPr algn="ctr">
              <a:defRPr/>
            </a:pPr>
            <a:fld id="{379C486E-DB2A-4BE6-BF4D-5CBEF5B8BFFA}" type="slidenum">
              <a:rPr lang="en-US" smtClean="0"/>
              <a:pPr algn="ctr">
                <a:defRPr/>
              </a:pPr>
              <a:t>‹#›</a:t>
            </a:fld>
            <a:endParaRPr lang="en-US" dirty="0"/>
          </a:p>
        </p:txBody>
      </p:sp>
    </p:spTree>
    <p:extLst>
      <p:ext uri="{BB962C8B-B14F-4D97-AF65-F5344CB8AC3E}">
        <p14:creationId xmlns:p14="http://schemas.microsoft.com/office/powerpoint/2010/main" val="31426525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ontent Bod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7996"/>
            <a:ext cx="8229600" cy="936298"/>
          </a:xfrm>
          <a:prstGeom prst="rect">
            <a:avLst/>
          </a:prstGeom>
        </p:spPr>
        <p:txBody>
          <a:bodyPr anchor="b"/>
          <a:lstStyle>
            <a:lvl1pPr>
              <a:defRPr sz="3200" b="1" i="0" baseline="0"/>
            </a:lvl1pPr>
          </a:lstStyle>
          <a:p>
            <a:r>
              <a:rPr lang="en-US" dirty="0" smtClean="0"/>
              <a:t>Title</a:t>
            </a:r>
            <a:endParaRPr lang="en-US" dirty="0"/>
          </a:p>
        </p:txBody>
      </p:sp>
      <p:sp>
        <p:nvSpPr>
          <p:cNvPr id="5" name="Content Placeholder 2"/>
          <p:cNvSpPr>
            <a:spLocks noGrp="1"/>
          </p:cNvSpPr>
          <p:nvPr>
            <p:ph idx="1"/>
          </p:nvPr>
        </p:nvSpPr>
        <p:spPr>
          <a:xfrm>
            <a:off x="457200" y="1351128"/>
            <a:ext cx="3977752" cy="4735773"/>
          </a:xfrm>
          <a:prstGeom prst="rect">
            <a:avLst/>
          </a:prstGeom>
        </p:spPr>
        <p:txBody>
          <a:bodyPr tIns="0" bIns="0"/>
          <a:lstStyle>
            <a:lvl1pPr marL="342900" indent="-342900">
              <a:spcBef>
                <a:spcPts val="1032"/>
              </a:spcBef>
              <a:buFont typeface="Arial" pitchFamily="34" charset="0"/>
              <a:buChar char="•"/>
              <a:defRPr sz="2400">
                <a:solidFill>
                  <a:schemeClr val="tx1"/>
                </a:solidFill>
              </a:defRPr>
            </a:lvl1pPr>
            <a:lvl2pPr>
              <a:buClrTx/>
              <a:defRPr sz="2200">
                <a:solidFill>
                  <a:schemeClr val="tx1"/>
                </a:solidFill>
              </a:defRPr>
            </a:lvl2pPr>
            <a:lvl3pPr>
              <a:buClrTx/>
              <a:defRPr sz="2200">
                <a:solidFill>
                  <a:schemeClr val="tx1"/>
                </a:solidFill>
              </a:defRPr>
            </a:lvl3pPr>
            <a:lvl4pPr>
              <a:buClrTx/>
              <a:defRPr sz="2200" baseline="0">
                <a:solidFill>
                  <a:schemeClr val="tx1"/>
                </a:solidFill>
              </a:defRPr>
            </a:lvl4pPr>
            <a:lvl5pPr>
              <a:buClrTx/>
              <a:defRPr sz="2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6" name="Straight Connector 5"/>
          <p:cNvCxnSpPr/>
          <p:nvPr userDrawn="1"/>
        </p:nvCxnSpPr>
        <p:spPr>
          <a:xfrm>
            <a:off x="0" y="114192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Rectangle 13"/>
          <p:cNvSpPr>
            <a:spLocks noChangeArrowheads="1"/>
          </p:cNvSpPr>
          <p:nvPr userDrawn="1"/>
        </p:nvSpPr>
        <p:spPr bwMode="auto">
          <a:xfrm>
            <a:off x="1587796" y="6451026"/>
            <a:ext cx="5419060" cy="365125"/>
          </a:xfrm>
          <a:prstGeom prst="rect">
            <a:avLst/>
          </a:prstGeom>
          <a:noFill/>
          <a:ln w="9525">
            <a:noFill/>
            <a:miter lim="800000"/>
            <a:headEnd/>
            <a:tailEnd/>
          </a:ln>
        </p:spPr>
        <p:txBody>
          <a:bodyPr/>
          <a:lstStyle/>
          <a:p>
            <a:pPr>
              <a:defRPr/>
            </a:pPr>
            <a:r>
              <a:rPr lang="en-US" sz="1100" dirty="0" smtClean="0">
                <a:solidFill>
                  <a:schemeClr val="tx1"/>
                </a:solidFill>
                <a:latin typeface="Calibri" pitchFamily="34" charset="0"/>
              </a:rPr>
              <a:t>ATIS Board of Directors</a:t>
            </a:r>
            <a:r>
              <a:rPr lang="en-US" sz="1100" baseline="0" dirty="0" smtClean="0">
                <a:solidFill>
                  <a:schemeClr val="tx1"/>
                </a:solidFill>
                <a:latin typeface="Calibri" pitchFamily="34" charset="0"/>
              </a:rPr>
              <a:t>’ Meeting</a:t>
            </a:r>
          </a:p>
          <a:p>
            <a:pPr>
              <a:defRPr/>
            </a:pPr>
            <a:r>
              <a:rPr lang="en-US" sz="1100" baseline="0" dirty="0" smtClean="0">
                <a:solidFill>
                  <a:schemeClr val="tx1"/>
                </a:solidFill>
                <a:latin typeface="Calibri" pitchFamily="34" charset="0"/>
              </a:rPr>
              <a:t>October 20, 2011</a:t>
            </a:r>
            <a:endParaRPr lang="en-US" sz="1100" dirty="0">
              <a:solidFill>
                <a:schemeClr val="tx1"/>
              </a:solidFill>
              <a:latin typeface="Calibri" pitchFamily="34" charset="0"/>
            </a:endParaRPr>
          </a:p>
        </p:txBody>
      </p:sp>
      <p:grpSp>
        <p:nvGrpSpPr>
          <p:cNvPr id="28" name="Group 27"/>
          <p:cNvGrpSpPr/>
          <p:nvPr userDrawn="1"/>
        </p:nvGrpSpPr>
        <p:grpSpPr>
          <a:xfrm>
            <a:off x="0" y="6136426"/>
            <a:ext cx="9157649" cy="748659"/>
            <a:chOff x="324539" y="4936667"/>
            <a:chExt cx="9157649" cy="748659"/>
          </a:xfrm>
        </p:grpSpPr>
        <p:pic>
          <p:nvPicPr>
            <p:cNvPr id="22" name="Picture 21" descr="PPT Image5f.jpg"/>
            <p:cNvPicPr>
              <a:picLocks noChangeAspect="1"/>
            </p:cNvPicPr>
            <p:nvPr userDrawn="1"/>
          </p:nvPicPr>
          <p:blipFill>
            <a:blip r:embed="rId2"/>
            <a:srcRect t="8176"/>
            <a:stretch>
              <a:fillRect/>
            </a:stretch>
          </p:blipFill>
          <p:spPr>
            <a:xfrm>
              <a:off x="324539" y="4940724"/>
              <a:ext cx="9144000" cy="734687"/>
            </a:xfrm>
            <a:prstGeom prst="rect">
              <a:avLst/>
            </a:prstGeom>
          </p:spPr>
        </p:pic>
        <p:pic>
          <p:nvPicPr>
            <p:cNvPr id="23" name="Picture 22" descr="ATIS LOGO.png"/>
            <p:cNvPicPr>
              <a:picLocks noChangeAspect="1"/>
            </p:cNvPicPr>
            <p:nvPr userDrawn="1"/>
          </p:nvPicPr>
          <p:blipFill>
            <a:blip r:embed="rId3"/>
            <a:stretch>
              <a:fillRect/>
            </a:stretch>
          </p:blipFill>
          <p:spPr>
            <a:xfrm>
              <a:off x="649078" y="5072286"/>
              <a:ext cx="1273910" cy="484846"/>
            </a:xfrm>
            <a:prstGeom prst="rect">
              <a:avLst/>
            </a:prstGeom>
          </p:spPr>
        </p:pic>
        <p:sp>
          <p:nvSpPr>
            <p:cNvPr id="24" name="Rectangle 23"/>
            <p:cNvSpPr/>
            <p:nvPr userDrawn="1"/>
          </p:nvSpPr>
          <p:spPr>
            <a:xfrm>
              <a:off x="9310386" y="4950315"/>
              <a:ext cx="171802" cy="735011"/>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userDrawn="1"/>
          </p:nvCxnSpPr>
          <p:spPr>
            <a:xfrm rot="10800000">
              <a:off x="324539" y="4936667"/>
              <a:ext cx="9144000" cy="1588"/>
            </a:xfrm>
            <a:prstGeom prst="line">
              <a:avLst/>
            </a:prstGeom>
            <a:ln w="635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Rectangle 13"/>
            <p:cNvSpPr>
              <a:spLocks noChangeArrowheads="1"/>
            </p:cNvSpPr>
            <p:nvPr userDrawn="1"/>
          </p:nvSpPr>
          <p:spPr bwMode="auto">
            <a:xfrm>
              <a:off x="2049961" y="5143882"/>
              <a:ext cx="5419060" cy="446245"/>
            </a:xfrm>
            <a:prstGeom prst="rect">
              <a:avLst/>
            </a:prstGeom>
            <a:noFill/>
            <a:ln w="9525">
              <a:noFill/>
              <a:miter lim="800000"/>
              <a:headEnd/>
              <a:tailEnd/>
            </a:ln>
          </p:spPr>
          <p:txBody>
            <a:bodyPr/>
            <a:lstStyle/>
            <a:p>
              <a:pPr>
                <a:defRPr/>
              </a:pPr>
              <a:r>
                <a:rPr lang="en-US" sz="1250" dirty="0" smtClean="0">
                  <a:solidFill>
                    <a:schemeClr val="tx1"/>
                  </a:solidFill>
                  <a:latin typeface="Calibri" pitchFamily="34" charset="0"/>
                </a:rPr>
                <a:t>ATIS Presentation on Caller ID Spoofing and Robocalling</a:t>
              </a:r>
              <a:br>
                <a:rPr lang="en-US" sz="1250" dirty="0" smtClean="0">
                  <a:solidFill>
                    <a:schemeClr val="tx1"/>
                  </a:solidFill>
                  <a:latin typeface="Calibri" pitchFamily="34" charset="0"/>
                </a:rPr>
              </a:br>
              <a:r>
                <a:rPr lang="en-US" sz="1250" dirty="0" smtClean="0">
                  <a:solidFill>
                    <a:schemeClr val="tx1"/>
                  </a:solidFill>
                  <a:latin typeface="Calibri" pitchFamily="34" charset="0"/>
                </a:rPr>
                <a:t>March 22,</a:t>
              </a:r>
              <a:r>
                <a:rPr lang="en-US" sz="1250" baseline="0" dirty="0" smtClean="0">
                  <a:solidFill>
                    <a:schemeClr val="tx1"/>
                  </a:solidFill>
                  <a:latin typeface="Calibri" pitchFamily="34" charset="0"/>
                </a:rPr>
                <a:t> 2016</a:t>
              </a:r>
              <a:endParaRPr lang="en-US" sz="1250" dirty="0">
                <a:solidFill>
                  <a:schemeClr val="tx1"/>
                </a:solidFill>
                <a:latin typeface="Calibri" pitchFamily="34" charset="0"/>
              </a:endParaRPr>
            </a:p>
          </p:txBody>
        </p:sp>
      </p:grpSp>
      <p:sp>
        <p:nvSpPr>
          <p:cNvPr id="4" name="Slide Number Placeholder 3"/>
          <p:cNvSpPr>
            <a:spLocks noGrp="1"/>
          </p:cNvSpPr>
          <p:nvPr>
            <p:ph type="sldNum" sz="quarter" idx="11"/>
          </p:nvPr>
        </p:nvSpPr>
        <p:spPr>
          <a:xfrm>
            <a:off x="7144482" y="6345553"/>
            <a:ext cx="562665" cy="365125"/>
          </a:xfrm>
          <a:prstGeom prst="rect">
            <a:avLst/>
          </a:prstGeom>
        </p:spPr>
        <p:txBody>
          <a:bodyPr anchor="ctr" anchorCtr="0"/>
          <a:lstStyle>
            <a:lvl1pPr>
              <a:defRPr sz="1300" b="1" i="0" baseline="0"/>
            </a:lvl1pPr>
          </a:lstStyle>
          <a:p>
            <a:pPr algn="ctr">
              <a:defRPr/>
            </a:pPr>
            <a:fld id="{379C486E-DB2A-4BE6-BF4D-5CBEF5B8BFFA}" type="slidenum">
              <a:rPr lang="en-US" smtClean="0"/>
              <a:pPr algn="ctr">
                <a:defRPr/>
              </a:pPr>
              <a:t>‹#›</a:t>
            </a:fld>
            <a:endParaRPr lang="en-US" dirty="0"/>
          </a:p>
        </p:txBody>
      </p:sp>
      <p:sp>
        <p:nvSpPr>
          <p:cNvPr id="13" name="Content Placeholder 2"/>
          <p:cNvSpPr>
            <a:spLocks noGrp="1"/>
          </p:cNvSpPr>
          <p:nvPr>
            <p:ph idx="12"/>
          </p:nvPr>
        </p:nvSpPr>
        <p:spPr>
          <a:xfrm>
            <a:off x="4516840" y="1359709"/>
            <a:ext cx="3977752" cy="4735773"/>
          </a:xfrm>
          <a:prstGeom prst="rect">
            <a:avLst/>
          </a:prstGeom>
        </p:spPr>
        <p:txBody>
          <a:bodyPr tIns="0" bIns="0"/>
          <a:lstStyle>
            <a:lvl1pPr marL="342900" indent="-342900">
              <a:spcBef>
                <a:spcPts val="1032"/>
              </a:spcBef>
              <a:buFont typeface="Arial" pitchFamily="34" charset="0"/>
              <a:buChar char="•"/>
              <a:defRPr sz="2400">
                <a:solidFill>
                  <a:schemeClr val="tx1"/>
                </a:solidFill>
              </a:defRPr>
            </a:lvl1pPr>
            <a:lvl2pPr>
              <a:buClrTx/>
              <a:defRPr sz="2200">
                <a:solidFill>
                  <a:schemeClr val="tx1"/>
                </a:solidFill>
              </a:defRPr>
            </a:lvl2pPr>
            <a:lvl3pPr>
              <a:buClrTx/>
              <a:defRPr sz="2200">
                <a:solidFill>
                  <a:schemeClr val="tx1"/>
                </a:solidFill>
              </a:defRPr>
            </a:lvl3pPr>
            <a:lvl4pPr>
              <a:buClrTx/>
              <a:defRPr sz="2200" baseline="0">
                <a:solidFill>
                  <a:schemeClr val="tx1"/>
                </a:solidFill>
              </a:defRPr>
            </a:lvl4pPr>
            <a:lvl5pPr>
              <a:buClrTx/>
              <a:defRPr sz="2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36720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ster Content Bod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7996"/>
            <a:ext cx="8229600" cy="936298"/>
          </a:xfrm>
          <a:prstGeom prst="rect">
            <a:avLst/>
          </a:prstGeom>
        </p:spPr>
        <p:txBody>
          <a:bodyPr anchor="b"/>
          <a:lstStyle>
            <a:lvl1pPr>
              <a:defRPr sz="3200" b="1" i="0" baseline="0"/>
            </a:lvl1pPr>
          </a:lstStyle>
          <a:p>
            <a:r>
              <a:rPr lang="en-US" dirty="0" smtClean="0"/>
              <a:t>Title</a:t>
            </a:r>
            <a:endParaRPr lang="en-US" dirty="0"/>
          </a:p>
        </p:txBody>
      </p:sp>
      <p:sp>
        <p:nvSpPr>
          <p:cNvPr id="5" name="Content Placeholder 2"/>
          <p:cNvSpPr>
            <a:spLocks noGrp="1"/>
          </p:cNvSpPr>
          <p:nvPr>
            <p:ph idx="1"/>
          </p:nvPr>
        </p:nvSpPr>
        <p:spPr>
          <a:xfrm>
            <a:off x="457200" y="1351128"/>
            <a:ext cx="8229600" cy="4735773"/>
          </a:xfrm>
          <a:prstGeom prst="rect">
            <a:avLst/>
          </a:prstGeom>
        </p:spPr>
        <p:txBody>
          <a:bodyPr tIns="0" bIns="0"/>
          <a:lstStyle>
            <a:lvl1pPr marL="342900" indent="-342900">
              <a:spcBef>
                <a:spcPts val="1032"/>
              </a:spcBef>
              <a:buFont typeface="Arial" pitchFamily="34" charset="0"/>
              <a:buChar char="•"/>
              <a:defRPr sz="2400">
                <a:solidFill>
                  <a:schemeClr val="tx1"/>
                </a:solidFill>
              </a:defRPr>
            </a:lvl1pPr>
            <a:lvl2pPr>
              <a:buClrTx/>
              <a:defRPr sz="2200">
                <a:solidFill>
                  <a:schemeClr val="tx1"/>
                </a:solidFill>
              </a:defRPr>
            </a:lvl2pPr>
            <a:lvl3pPr>
              <a:buClrTx/>
              <a:defRPr sz="2200">
                <a:solidFill>
                  <a:schemeClr val="tx1"/>
                </a:solidFill>
              </a:defRPr>
            </a:lvl3pPr>
            <a:lvl4pPr>
              <a:buClrTx/>
              <a:defRPr sz="2200" baseline="0">
                <a:solidFill>
                  <a:schemeClr val="tx1"/>
                </a:solidFill>
              </a:defRPr>
            </a:lvl4pPr>
            <a:lvl5pPr>
              <a:buClrTx/>
              <a:defRPr sz="2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6" name="Straight Connector 5"/>
          <p:cNvCxnSpPr/>
          <p:nvPr userDrawn="1"/>
        </p:nvCxnSpPr>
        <p:spPr>
          <a:xfrm>
            <a:off x="0" y="114192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Rectangle 13"/>
          <p:cNvSpPr>
            <a:spLocks noChangeArrowheads="1"/>
          </p:cNvSpPr>
          <p:nvPr userDrawn="1"/>
        </p:nvSpPr>
        <p:spPr bwMode="auto">
          <a:xfrm>
            <a:off x="1587796" y="6451026"/>
            <a:ext cx="5419060" cy="365125"/>
          </a:xfrm>
          <a:prstGeom prst="rect">
            <a:avLst/>
          </a:prstGeom>
          <a:noFill/>
          <a:ln w="9525">
            <a:noFill/>
            <a:miter lim="800000"/>
            <a:headEnd/>
            <a:tailEnd/>
          </a:ln>
        </p:spPr>
        <p:txBody>
          <a:bodyPr/>
          <a:lstStyle/>
          <a:p>
            <a:pPr>
              <a:defRPr/>
            </a:pPr>
            <a:r>
              <a:rPr lang="en-US" sz="1100" dirty="0" smtClean="0">
                <a:solidFill>
                  <a:schemeClr val="tx1"/>
                </a:solidFill>
                <a:latin typeface="Calibri" pitchFamily="34" charset="0"/>
              </a:rPr>
              <a:t>ATIS Board of Directors</a:t>
            </a:r>
            <a:r>
              <a:rPr lang="en-US" sz="1100" baseline="0" dirty="0" smtClean="0">
                <a:solidFill>
                  <a:schemeClr val="tx1"/>
                </a:solidFill>
                <a:latin typeface="Calibri" pitchFamily="34" charset="0"/>
              </a:rPr>
              <a:t>’ Meeting</a:t>
            </a:r>
          </a:p>
          <a:p>
            <a:pPr>
              <a:defRPr/>
            </a:pPr>
            <a:r>
              <a:rPr lang="en-US" sz="1100" baseline="0" dirty="0" smtClean="0">
                <a:solidFill>
                  <a:schemeClr val="tx1"/>
                </a:solidFill>
                <a:latin typeface="Calibri" pitchFamily="34" charset="0"/>
              </a:rPr>
              <a:t>October 20, 2011</a:t>
            </a:r>
            <a:endParaRPr lang="en-US" sz="1100" dirty="0">
              <a:solidFill>
                <a:schemeClr val="tx1"/>
              </a:solidFill>
              <a:latin typeface="Calibri" pitchFamily="34" charset="0"/>
            </a:endParaRPr>
          </a:p>
        </p:txBody>
      </p:sp>
      <p:grpSp>
        <p:nvGrpSpPr>
          <p:cNvPr id="28" name="Group 27"/>
          <p:cNvGrpSpPr/>
          <p:nvPr userDrawn="1"/>
        </p:nvGrpSpPr>
        <p:grpSpPr>
          <a:xfrm>
            <a:off x="0" y="6136426"/>
            <a:ext cx="9157649" cy="748659"/>
            <a:chOff x="324539" y="4936667"/>
            <a:chExt cx="9157649" cy="748659"/>
          </a:xfrm>
        </p:grpSpPr>
        <p:pic>
          <p:nvPicPr>
            <p:cNvPr id="22" name="Picture 21" descr="PPT Image5f.jpg"/>
            <p:cNvPicPr>
              <a:picLocks noChangeAspect="1"/>
            </p:cNvPicPr>
            <p:nvPr userDrawn="1"/>
          </p:nvPicPr>
          <p:blipFill>
            <a:blip r:embed="rId2"/>
            <a:srcRect t="8176"/>
            <a:stretch>
              <a:fillRect/>
            </a:stretch>
          </p:blipFill>
          <p:spPr>
            <a:xfrm>
              <a:off x="324539" y="4940724"/>
              <a:ext cx="9144000" cy="734687"/>
            </a:xfrm>
            <a:prstGeom prst="rect">
              <a:avLst/>
            </a:prstGeom>
          </p:spPr>
        </p:pic>
        <p:pic>
          <p:nvPicPr>
            <p:cNvPr id="23" name="Picture 22" descr="ATIS LOGO.png"/>
            <p:cNvPicPr>
              <a:picLocks noChangeAspect="1"/>
            </p:cNvPicPr>
            <p:nvPr userDrawn="1"/>
          </p:nvPicPr>
          <p:blipFill>
            <a:blip r:embed="rId3"/>
            <a:stretch>
              <a:fillRect/>
            </a:stretch>
          </p:blipFill>
          <p:spPr>
            <a:xfrm>
              <a:off x="649078" y="5072286"/>
              <a:ext cx="1273910" cy="484846"/>
            </a:xfrm>
            <a:prstGeom prst="rect">
              <a:avLst/>
            </a:prstGeom>
          </p:spPr>
        </p:pic>
        <p:sp>
          <p:nvSpPr>
            <p:cNvPr id="24" name="Rectangle 23"/>
            <p:cNvSpPr/>
            <p:nvPr userDrawn="1"/>
          </p:nvSpPr>
          <p:spPr>
            <a:xfrm>
              <a:off x="9310386" y="4950315"/>
              <a:ext cx="171802" cy="735011"/>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userDrawn="1"/>
          </p:nvCxnSpPr>
          <p:spPr>
            <a:xfrm rot="10800000">
              <a:off x="324539" y="4936667"/>
              <a:ext cx="9144000" cy="1588"/>
            </a:xfrm>
            <a:prstGeom prst="line">
              <a:avLst/>
            </a:prstGeom>
            <a:ln w="635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Rectangle 13"/>
            <p:cNvSpPr>
              <a:spLocks noChangeArrowheads="1"/>
            </p:cNvSpPr>
            <p:nvPr userDrawn="1"/>
          </p:nvSpPr>
          <p:spPr bwMode="auto">
            <a:xfrm>
              <a:off x="2049961" y="5143882"/>
              <a:ext cx="5419060" cy="446245"/>
            </a:xfrm>
            <a:prstGeom prst="rect">
              <a:avLst/>
            </a:prstGeom>
            <a:noFill/>
            <a:ln w="9525">
              <a:noFill/>
              <a:miter lim="800000"/>
              <a:headEnd/>
              <a:tailEnd/>
            </a:ln>
          </p:spPr>
          <p:txBody>
            <a:bodyPr/>
            <a:lstStyle/>
            <a:p>
              <a:pPr>
                <a:defRPr/>
              </a:pPr>
              <a:r>
                <a:rPr lang="en-US" sz="1250" dirty="0" smtClean="0">
                  <a:solidFill>
                    <a:schemeClr val="tx1"/>
                  </a:solidFill>
                  <a:latin typeface="Calibri" pitchFamily="34" charset="0"/>
                </a:rPr>
                <a:t>ATIS Presentation on Caller ID Spoofing and Robocalling</a:t>
              </a:r>
              <a:br>
                <a:rPr lang="en-US" sz="1250" dirty="0" smtClean="0">
                  <a:solidFill>
                    <a:schemeClr val="tx1"/>
                  </a:solidFill>
                  <a:latin typeface="Calibri" pitchFamily="34" charset="0"/>
                </a:rPr>
              </a:br>
              <a:r>
                <a:rPr lang="en-US" sz="1250" baseline="0" dirty="0" smtClean="0">
                  <a:solidFill>
                    <a:schemeClr val="tx1"/>
                  </a:solidFill>
                  <a:latin typeface="Calibri" pitchFamily="34" charset="0"/>
                </a:rPr>
                <a:t>2016</a:t>
              </a:r>
              <a:endParaRPr lang="en-US" sz="1250" dirty="0">
                <a:solidFill>
                  <a:schemeClr val="tx1"/>
                </a:solidFill>
                <a:latin typeface="Calibri" pitchFamily="34" charset="0"/>
              </a:endParaRPr>
            </a:p>
          </p:txBody>
        </p:sp>
      </p:grpSp>
      <p:sp>
        <p:nvSpPr>
          <p:cNvPr id="4" name="Slide Number Placeholder 3"/>
          <p:cNvSpPr>
            <a:spLocks noGrp="1"/>
          </p:cNvSpPr>
          <p:nvPr>
            <p:ph type="sldNum" sz="quarter" idx="11"/>
          </p:nvPr>
        </p:nvSpPr>
        <p:spPr>
          <a:xfrm>
            <a:off x="7144482" y="6345553"/>
            <a:ext cx="562665" cy="365125"/>
          </a:xfrm>
          <a:prstGeom prst="rect">
            <a:avLst/>
          </a:prstGeom>
        </p:spPr>
        <p:txBody>
          <a:bodyPr anchor="ctr" anchorCtr="0"/>
          <a:lstStyle>
            <a:lvl1pPr>
              <a:defRPr sz="1300" b="1" i="0" baseline="0"/>
            </a:lvl1pPr>
          </a:lstStyle>
          <a:p>
            <a:pPr algn="ctr">
              <a:defRPr/>
            </a:pPr>
            <a:fld id="{379C486E-DB2A-4BE6-BF4D-5CBEF5B8BFFA}" type="slidenum">
              <a:rPr lang="en-US" smtClean="0"/>
              <a:pPr algn="ctr">
                <a:defRPr/>
              </a:pPr>
              <a:t>‹#›</a:t>
            </a:fld>
            <a:endParaRPr lang="en-US" dirty="0"/>
          </a:p>
        </p:txBody>
      </p:sp>
    </p:spTree>
    <p:extLst>
      <p:ext uri="{BB962C8B-B14F-4D97-AF65-F5344CB8AC3E}">
        <p14:creationId xmlns:p14="http://schemas.microsoft.com/office/powerpoint/2010/main" val="8923852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146" name="Picture 6" descr="PPT Image5e.jpg"/>
          <p:cNvPicPr>
            <a:picLocks noChangeAspect="1"/>
          </p:cNvPicPr>
          <p:nvPr/>
        </p:nvPicPr>
        <p:blipFill>
          <a:blip r:embed="rId4"/>
          <a:srcRect/>
          <a:stretch>
            <a:fillRect/>
          </a:stretch>
        </p:blipFill>
        <p:spPr bwMode="auto">
          <a:xfrm>
            <a:off x="0" y="0"/>
            <a:ext cx="9144000" cy="6858000"/>
          </a:xfrm>
          <a:prstGeom prst="rect">
            <a:avLst/>
          </a:prstGeom>
          <a:noFill/>
          <a:ln w="9525">
            <a:noFill/>
            <a:miter lim="800000"/>
            <a:headEnd/>
            <a:tailEnd/>
          </a:ln>
        </p:spPr>
      </p:pic>
      <p:pic>
        <p:nvPicPr>
          <p:cNvPr id="6148" name="Picture 10" descr="ATIS LOGO.png"/>
          <p:cNvPicPr>
            <a:picLocks noChangeAspect="1"/>
          </p:cNvPicPr>
          <p:nvPr/>
        </p:nvPicPr>
        <p:blipFill>
          <a:blip r:embed="rId5"/>
          <a:srcRect/>
          <a:stretch>
            <a:fillRect/>
          </a:stretch>
        </p:blipFill>
        <p:spPr bwMode="auto">
          <a:xfrm>
            <a:off x="426978" y="355544"/>
            <a:ext cx="1676400" cy="638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7" r:id="rId1"/>
    <p:sldLayoutId id="2147483681" r:id="rId2"/>
  </p:sldLayoutIdLst>
  <p:timing>
    <p:tnLst>
      <p:par>
        <p:cTn id="1" dur="indefinite" restart="never" nodeType="tmRoot"/>
      </p:par>
    </p:tnLst>
  </p:timing>
  <p:hf sldNum="0"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0" y="6136426"/>
            <a:ext cx="9157649" cy="748659"/>
            <a:chOff x="324539" y="4936667"/>
            <a:chExt cx="9157649" cy="748659"/>
          </a:xfrm>
        </p:grpSpPr>
        <p:pic>
          <p:nvPicPr>
            <p:cNvPr id="7" name="Picture 6" descr="PPT Image5f.jpg"/>
            <p:cNvPicPr>
              <a:picLocks noChangeAspect="1"/>
            </p:cNvPicPr>
            <p:nvPr userDrawn="1"/>
          </p:nvPicPr>
          <p:blipFill>
            <a:blip r:embed="rId5"/>
            <a:srcRect t="8176"/>
            <a:stretch>
              <a:fillRect/>
            </a:stretch>
          </p:blipFill>
          <p:spPr>
            <a:xfrm>
              <a:off x="324539" y="4940724"/>
              <a:ext cx="9144000" cy="734687"/>
            </a:xfrm>
            <a:prstGeom prst="rect">
              <a:avLst/>
            </a:prstGeom>
          </p:spPr>
        </p:pic>
        <p:pic>
          <p:nvPicPr>
            <p:cNvPr id="8" name="Picture 7" descr="ATIS LOGO.png"/>
            <p:cNvPicPr>
              <a:picLocks noChangeAspect="1"/>
            </p:cNvPicPr>
            <p:nvPr userDrawn="1"/>
          </p:nvPicPr>
          <p:blipFill>
            <a:blip r:embed="rId6"/>
            <a:stretch>
              <a:fillRect/>
            </a:stretch>
          </p:blipFill>
          <p:spPr>
            <a:xfrm>
              <a:off x="649078" y="5072286"/>
              <a:ext cx="1273910" cy="484846"/>
            </a:xfrm>
            <a:prstGeom prst="rect">
              <a:avLst/>
            </a:prstGeom>
          </p:spPr>
        </p:pic>
        <p:sp>
          <p:nvSpPr>
            <p:cNvPr id="9" name="Rectangle 8"/>
            <p:cNvSpPr/>
            <p:nvPr userDrawn="1"/>
          </p:nvSpPr>
          <p:spPr>
            <a:xfrm>
              <a:off x="9310386" y="4950315"/>
              <a:ext cx="171802" cy="735011"/>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rot="10800000">
              <a:off x="324539" y="4936667"/>
              <a:ext cx="9144000" cy="1588"/>
            </a:xfrm>
            <a:prstGeom prst="line">
              <a:avLst/>
            </a:prstGeom>
            <a:ln w="635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cxnSp>
        <p:nvCxnSpPr>
          <p:cNvPr id="12" name="Straight Connector 11"/>
          <p:cNvCxnSpPr/>
          <p:nvPr/>
        </p:nvCxnSpPr>
        <p:spPr>
          <a:xfrm>
            <a:off x="0" y="114192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0" r:id="rId1"/>
    <p:sldLayoutId id="2147483679" r:id="rId2"/>
    <p:sldLayoutId id="2147483678" r:id="rId3"/>
  </p:sldLayoutIdLst>
  <p:timing>
    <p:tnLst>
      <p:par>
        <p:cTn id="1" dur="indefinite" restart="never" nodeType="tmRoot"/>
      </p:par>
    </p:tnLst>
  </p:timing>
  <p:hf hdr="0"/>
  <p:txStyles>
    <p:titleStyle>
      <a:lvl1pPr algn="l" defTabSz="457200" rtl="0" eaLnBrk="1" fontAlgn="base" hangingPunct="1">
        <a:spcBef>
          <a:spcPct val="0"/>
        </a:spcBef>
        <a:spcAft>
          <a:spcPct val="0"/>
        </a:spcAft>
        <a:defRPr sz="2800" b="1" kern="1200">
          <a:solidFill>
            <a:schemeClr val="tx1"/>
          </a:solidFill>
          <a:latin typeface="Helvetica Neue"/>
          <a:ea typeface="Helvetica Neue"/>
          <a:cs typeface="Helvetica Neue"/>
        </a:defRPr>
      </a:lvl1pPr>
      <a:lvl2pPr algn="l" defTabSz="457200" rtl="0" eaLnBrk="1" fontAlgn="base" hangingPunct="1">
        <a:spcBef>
          <a:spcPct val="0"/>
        </a:spcBef>
        <a:spcAft>
          <a:spcPct val="0"/>
        </a:spcAft>
        <a:defRPr sz="2800" b="1">
          <a:solidFill>
            <a:schemeClr val="tx1"/>
          </a:solidFill>
          <a:latin typeface="Helvetica Neue"/>
          <a:ea typeface="Helvetica Neue"/>
          <a:cs typeface="Helvetica Neue"/>
        </a:defRPr>
      </a:lvl2pPr>
      <a:lvl3pPr algn="l" defTabSz="457200" rtl="0" eaLnBrk="1" fontAlgn="base" hangingPunct="1">
        <a:spcBef>
          <a:spcPct val="0"/>
        </a:spcBef>
        <a:spcAft>
          <a:spcPct val="0"/>
        </a:spcAft>
        <a:defRPr sz="2800" b="1">
          <a:solidFill>
            <a:schemeClr val="tx1"/>
          </a:solidFill>
          <a:latin typeface="Helvetica Neue"/>
          <a:ea typeface="Helvetica Neue"/>
          <a:cs typeface="Helvetica Neue"/>
        </a:defRPr>
      </a:lvl3pPr>
      <a:lvl4pPr algn="l" defTabSz="457200" rtl="0" eaLnBrk="1" fontAlgn="base" hangingPunct="1">
        <a:spcBef>
          <a:spcPct val="0"/>
        </a:spcBef>
        <a:spcAft>
          <a:spcPct val="0"/>
        </a:spcAft>
        <a:defRPr sz="2800" b="1">
          <a:solidFill>
            <a:schemeClr val="tx1"/>
          </a:solidFill>
          <a:latin typeface="Helvetica Neue"/>
          <a:ea typeface="Helvetica Neue"/>
          <a:cs typeface="Helvetica Neue"/>
        </a:defRPr>
      </a:lvl4pPr>
      <a:lvl5pPr algn="l" defTabSz="457200" rtl="0" eaLnBrk="1" fontAlgn="base" hangingPunct="1">
        <a:spcBef>
          <a:spcPct val="0"/>
        </a:spcBef>
        <a:spcAft>
          <a:spcPct val="0"/>
        </a:spcAft>
        <a:defRPr sz="2800" b="1">
          <a:solidFill>
            <a:schemeClr val="tx1"/>
          </a:solidFill>
          <a:latin typeface="Helvetica Neue"/>
          <a:ea typeface="Helvetica Neue"/>
          <a:cs typeface="Helvetica Neue"/>
        </a:defRPr>
      </a:lvl5pPr>
      <a:lvl6pPr marL="457200" algn="l" defTabSz="457200" rtl="0" eaLnBrk="1" fontAlgn="base" hangingPunct="1">
        <a:spcBef>
          <a:spcPct val="0"/>
        </a:spcBef>
        <a:spcAft>
          <a:spcPct val="0"/>
        </a:spcAft>
        <a:defRPr sz="2800" b="1">
          <a:solidFill>
            <a:schemeClr val="tx1"/>
          </a:solidFill>
          <a:latin typeface="Helvetica Neue"/>
          <a:ea typeface="Helvetica Neue"/>
          <a:cs typeface="Helvetica Neue"/>
        </a:defRPr>
      </a:lvl6pPr>
      <a:lvl7pPr marL="914400" algn="l" defTabSz="457200" rtl="0" eaLnBrk="1" fontAlgn="base" hangingPunct="1">
        <a:spcBef>
          <a:spcPct val="0"/>
        </a:spcBef>
        <a:spcAft>
          <a:spcPct val="0"/>
        </a:spcAft>
        <a:defRPr sz="2800" b="1">
          <a:solidFill>
            <a:schemeClr val="tx1"/>
          </a:solidFill>
          <a:latin typeface="Helvetica Neue"/>
          <a:ea typeface="Helvetica Neue"/>
          <a:cs typeface="Helvetica Neue"/>
        </a:defRPr>
      </a:lvl7pPr>
      <a:lvl8pPr marL="1371600" algn="l" defTabSz="457200" rtl="0" eaLnBrk="1" fontAlgn="base" hangingPunct="1">
        <a:spcBef>
          <a:spcPct val="0"/>
        </a:spcBef>
        <a:spcAft>
          <a:spcPct val="0"/>
        </a:spcAft>
        <a:defRPr sz="2800" b="1">
          <a:solidFill>
            <a:schemeClr val="tx1"/>
          </a:solidFill>
          <a:latin typeface="Helvetica Neue"/>
          <a:ea typeface="Helvetica Neue"/>
          <a:cs typeface="Helvetica Neue"/>
        </a:defRPr>
      </a:lvl8pPr>
      <a:lvl9pPr marL="1828800" algn="l" defTabSz="457200" rtl="0" eaLnBrk="1" fontAlgn="base" hangingPunct="1">
        <a:spcBef>
          <a:spcPct val="0"/>
        </a:spcBef>
        <a:spcAft>
          <a:spcPct val="0"/>
        </a:spcAft>
        <a:defRPr sz="2800" b="1">
          <a:solidFill>
            <a:schemeClr val="tx1"/>
          </a:solidFill>
          <a:latin typeface="Helvetica Neue"/>
          <a:ea typeface="Helvetica Neue"/>
          <a:cs typeface="Helvetica Neue"/>
        </a:defRPr>
      </a:lvl9pPr>
    </p:titleStyle>
    <p:bodyStyle>
      <a:lvl1pPr marL="342900" indent="-342900" algn="l" defTabSz="457200" rtl="0" eaLnBrk="1" fontAlgn="base" hangingPunct="1">
        <a:spcBef>
          <a:spcPct val="20000"/>
        </a:spcBef>
        <a:spcAft>
          <a:spcPct val="0"/>
        </a:spcAft>
        <a:buFont typeface="Arial" pitchFamily="34" charset="0"/>
        <a:buChar char="•"/>
        <a:defRPr sz="2400" kern="1200">
          <a:solidFill>
            <a:schemeClr val="tx1"/>
          </a:solidFill>
          <a:latin typeface="Helvetica Neue"/>
          <a:ea typeface="Helvetica Neue"/>
          <a:cs typeface="Helvetica Neue"/>
        </a:defRPr>
      </a:lvl1pPr>
      <a:lvl2pPr marL="742950" indent="-28575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2pPr>
      <a:lvl3pPr marL="11430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3pPr>
      <a:lvl4pPr marL="16002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4pPr>
      <a:lvl5pPr marL="20574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580438" y="6345238"/>
            <a:ext cx="563562" cy="365125"/>
          </a:xfrm>
          <a:prstGeom prst="rect">
            <a:avLst/>
          </a:prstGeom>
        </p:spPr>
        <p:txBody>
          <a:bodyPr/>
          <a:lstStyle/>
          <a:p>
            <a:pPr algn="ctr">
              <a:defRPr/>
            </a:pPr>
            <a:fld id="{379C486E-DB2A-4BE6-BF4D-5CBEF5B8BFFA}" type="slidenum">
              <a:rPr lang="en-US" smtClean="0"/>
              <a:pPr algn="ctr">
                <a:defRPr/>
              </a:pPr>
              <a:t>1</a:t>
            </a:fld>
            <a:endParaRPr lang="en-US" dirty="0"/>
          </a:p>
        </p:txBody>
      </p:sp>
    </p:spTree>
    <p:extLst>
      <p:ext uri="{BB962C8B-B14F-4D97-AF65-F5344CB8AC3E}">
        <p14:creationId xmlns:p14="http://schemas.microsoft.com/office/powerpoint/2010/main" val="376650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t>
            </a:r>
            <a:r>
              <a:rPr lang="en-US" dirty="0" smtClean="0"/>
              <a:t>– Standards &amp; Requirements</a:t>
            </a:r>
            <a:endParaRPr lang="en-US" dirty="0"/>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2</a:t>
            </a:fld>
            <a:endParaRPr lang="en-US" dirty="0"/>
          </a:p>
        </p:txBody>
      </p:sp>
      <p:cxnSp>
        <p:nvCxnSpPr>
          <p:cNvPr id="9" name="Straight Arrow Connector 8"/>
          <p:cNvCxnSpPr/>
          <p:nvPr/>
        </p:nvCxnSpPr>
        <p:spPr>
          <a:xfrm>
            <a:off x="381000" y="1608138"/>
            <a:ext cx="35052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05200" y="1186934"/>
            <a:ext cx="821059" cy="307777"/>
          </a:xfrm>
          <a:prstGeom prst="rect">
            <a:avLst/>
          </a:prstGeom>
          <a:noFill/>
        </p:spPr>
        <p:txBody>
          <a:bodyPr wrap="none" rtlCol="0">
            <a:spAutoFit/>
          </a:bodyPr>
          <a:lstStyle/>
          <a:p>
            <a:r>
              <a:rPr lang="en-CA" sz="1400" dirty="0" smtClean="0"/>
              <a:t>4Q2016</a:t>
            </a:r>
            <a:endParaRPr lang="en-CA" sz="1400" dirty="0"/>
          </a:p>
        </p:txBody>
      </p:sp>
      <p:cxnSp>
        <p:nvCxnSpPr>
          <p:cNvPr id="13" name="Straight Connector 12"/>
          <p:cNvCxnSpPr/>
          <p:nvPr/>
        </p:nvCxnSpPr>
        <p:spPr>
          <a:xfrm>
            <a:off x="3886200" y="1447800"/>
            <a:ext cx="0"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840851" y="1614115"/>
            <a:ext cx="3883550" cy="357808"/>
          </a:xfrm>
          <a:custGeom>
            <a:avLst/>
            <a:gdLst>
              <a:gd name="connsiteX0" fmla="*/ 0 w 3904091"/>
              <a:gd name="connsiteY0" fmla="*/ 0 h 357808"/>
              <a:gd name="connsiteX1" fmla="*/ 421420 w 3904091"/>
              <a:gd name="connsiteY1" fmla="*/ 357808 h 357808"/>
              <a:gd name="connsiteX2" fmla="*/ 3904091 w 3904091"/>
              <a:gd name="connsiteY2" fmla="*/ 357808 h 357808"/>
            </a:gdLst>
            <a:ahLst/>
            <a:cxnLst>
              <a:cxn ang="0">
                <a:pos x="connsiteX0" y="connsiteY0"/>
              </a:cxn>
              <a:cxn ang="0">
                <a:pos x="connsiteX1" y="connsiteY1"/>
              </a:cxn>
              <a:cxn ang="0">
                <a:pos x="connsiteX2" y="connsiteY2"/>
              </a:cxn>
            </a:cxnLst>
            <a:rect l="l" t="t" r="r" b="b"/>
            <a:pathLst>
              <a:path w="3904091" h="357808">
                <a:moveTo>
                  <a:pt x="0" y="0"/>
                </a:moveTo>
                <a:lnTo>
                  <a:pt x="421420" y="357808"/>
                </a:lnTo>
                <a:lnTo>
                  <a:pt x="3904091" y="357808"/>
                </a:lnTo>
              </a:path>
            </a:pathLst>
          </a:custGeom>
          <a:solidFill>
            <a:schemeClr val="bg1"/>
          </a:solidFill>
          <a:ln w="25400">
            <a:solidFill>
              <a:schemeClr val="tx1"/>
            </a:solidFill>
            <a:tailEnd type="triangle"/>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cxnSp>
        <p:nvCxnSpPr>
          <p:cNvPr id="17" name="Straight Connector 16"/>
          <p:cNvCxnSpPr/>
          <p:nvPr/>
        </p:nvCxnSpPr>
        <p:spPr>
          <a:xfrm>
            <a:off x="4720915" y="1819523"/>
            <a:ext cx="1"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4313870" y="1495902"/>
            <a:ext cx="950901" cy="307777"/>
          </a:xfrm>
          <a:prstGeom prst="rect">
            <a:avLst/>
          </a:prstGeom>
          <a:noFill/>
        </p:spPr>
        <p:txBody>
          <a:bodyPr wrap="none" rtlCol="0">
            <a:spAutoFit/>
          </a:bodyPr>
          <a:lstStyle/>
          <a:p>
            <a:r>
              <a:rPr lang="en-CA" sz="1400" dirty="0" smtClean="0"/>
              <a:t>Dec 2016</a:t>
            </a:r>
            <a:endParaRPr lang="en-CA" sz="1400" dirty="0"/>
          </a:p>
        </p:txBody>
      </p:sp>
      <p:sp>
        <p:nvSpPr>
          <p:cNvPr id="19" name="TextBox 18"/>
          <p:cNvSpPr txBox="1"/>
          <p:nvPr/>
        </p:nvSpPr>
        <p:spPr>
          <a:xfrm>
            <a:off x="1676400" y="1339334"/>
            <a:ext cx="1647695" cy="307777"/>
          </a:xfrm>
          <a:prstGeom prst="rect">
            <a:avLst/>
          </a:prstGeom>
          <a:noFill/>
        </p:spPr>
        <p:txBody>
          <a:bodyPr wrap="none" rtlCol="0">
            <a:spAutoFit/>
          </a:bodyPr>
          <a:lstStyle/>
          <a:p>
            <a:r>
              <a:rPr lang="en-CA" sz="1400" dirty="0" smtClean="0"/>
              <a:t>STIR / </a:t>
            </a:r>
            <a:r>
              <a:rPr lang="en-CA" sz="1400" dirty="0" err="1" smtClean="0"/>
              <a:t>PASSporT</a:t>
            </a:r>
            <a:r>
              <a:rPr lang="en-CA" sz="1400" dirty="0" smtClean="0"/>
              <a:t>*</a:t>
            </a:r>
            <a:endParaRPr lang="en-CA" sz="1400" dirty="0"/>
          </a:p>
        </p:txBody>
      </p:sp>
      <p:sp>
        <p:nvSpPr>
          <p:cNvPr id="20" name="TextBox 19"/>
          <p:cNvSpPr txBox="1"/>
          <p:nvPr/>
        </p:nvSpPr>
        <p:spPr>
          <a:xfrm>
            <a:off x="1295400" y="1676400"/>
            <a:ext cx="2864887" cy="307777"/>
          </a:xfrm>
          <a:prstGeom prst="rect">
            <a:avLst/>
          </a:prstGeom>
          <a:noFill/>
        </p:spPr>
        <p:txBody>
          <a:bodyPr wrap="none" rtlCol="0">
            <a:spAutoFit/>
          </a:bodyPr>
          <a:lstStyle/>
          <a:p>
            <a:r>
              <a:rPr lang="en-CA" sz="1400" dirty="0" smtClean="0"/>
              <a:t>SHAKEN – framework </a:t>
            </a:r>
            <a:r>
              <a:rPr lang="en-CA" sz="1400" dirty="0" smtClean="0"/>
              <a:t>document*</a:t>
            </a:r>
            <a:endParaRPr lang="en-CA" sz="1400" dirty="0"/>
          </a:p>
        </p:txBody>
      </p:sp>
      <p:cxnSp>
        <p:nvCxnSpPr>
          <p:cNvPr id="21" name="Straight Arrow Connector 20"/>
          <p:cNvCxnSpPr/>
          <p:nvPr/>
        </p:nvCxnSpPr>
        <p:spPr>
          <a:xfrm>
            <a:off x="677186" y="2667000"/>
            <a:ext cx="6104613"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2043170" y="2359223"/>
            <a:ext cx="2951449" cy="307777"/>
          </a:xfrm>
          <a:prstGeom prst="rect">
            <a:avLst/>
          </a:prstGeom>
          <a:noFill/>
        </p:spPr>
        <p:txBody>
          <a:bodyPr wrap="none" rtlCol="0">
            <a:spAutoFit/>
          </a:bodyPr>
          <a:lstStyle/>
          <a:p>
            <a:r>
              <a:rPr lang="en-CA" sz="1400" dirty="0" smtClean="0"/>
              <a:t>Display </a:t>
            </a:r>
            <a:r>
              <a:rPr lang="en-CA" sz="1400" dirty="0" smtClean="0"/>
              <a:t>Framework Requirements*</a:t>
            </a:r>
            <a:endParaRPr lang="en-CA" sz="1400" dirty="0"/>
          </a:p>
        </p:txBody>
      </p:sp>
      <p:sp>
        <p:nvSpPr>
          <p:cNvPr id="25" name="Freeform 24"/>
          <p:cNvSpPr/>
          <p:nvPr/>
        </p:nvSpPr>
        <p:spPr>
          <a:xfrm>
            <a:off x="1461052" y="1971923"/>
            <a:ext cx="3991555" cy="318053"/>
          </a:xfrm>
          <a:custGeom>
            <a:avLst/>
            <a:gdLst>
              <a:gd name="connsiteX0" fmla="*/ 0 w 3991555"/>
              <a:gd name="connsiteY0" fmla="*/ 0 h 318053"/>
              <a:gd name="connsiteX1" fmla="*/ 437322 w 3991555"/>
              <a:gd name="connsiteY1" fmla="*/ 302150 h 318053"/>
              <a:gd name="connsiteX2" fmla="*/ 3991555 w 3991555"/>
              <a:gd name="connsiteY2" fmla="*/ 318053 h 318053"/>
            </a:gdLst>
            <a:ahLst/>
            <a:cxnLst>
              <a:cxn ang="0">
                <a:pos x="connsiteX0" y="connsiteY0"/>
              </a:cxn>
              <a:cxn ang="0">
                <a:pos x="connsiteX1" y="connsiteY1"/>
              </a:cxn>
              <a:cxn ang="0">
                <a:pos x="connsiteX2" y="connsiteY2"/>
              </a:cxn>
            </a:cxnLst>
            <a:rect l="l" t="t" r="r" b="b"/>
            <a:pathLst>
              <a:path w="3991555" h="318053">
                <a:moveTo>
                  <a:pt x="0" y="0"/>
                </a:moveTo>
                <a:lnTo>
                  <a:pt x="437322" y="302150"/>
                </a:lnTo>
                <a:lnTo>
                  <a:pt x="3991555" y="318053"/>
                </a:lnTo>
              </a:path>
            </a:pathLst>
          </a:custGeom>
          <a:noFill/>
          <a:ln w="25400">
            <a:solidFill>
              <a:schemeClr val="tx1"/>
            </a:solidFill>
            <a:tailEnd type="triangle"/>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6" name="TextBox 25"/>
          <p:cNvSpPr txBox="1"/>
          <p:nvPr/>
        </p:nvSpPr>
        <p:spPr>
          <a:xfrm>
            <a:off x="2515731" y="1978223"/>
            <a:ext cx="2126801" cy="307777"/>
          </a:xfrm>
          <a:prstGeom prst="rect">
            <a:avLst/>
          </a:prstGeom>
          <a:noFill/>
        </p:spPr>
        <p:txBody>
          <a:bodyPr wrap="none" rtlCol="0">
            <a:spAutoFit/>
          </a:bodyPr>
          <a:lstStyle/>
          <a:p>
            <a:r>
              <a:rPr lang="en-CA" sz="1400" dirty="0" smtClean="0"/>
              <a:t>STIR/SHAKEN </a:t>
            </a:r>
            <a:r>
              <a:rPr lang="en-CA" sz="1400" dirty="0" smtClean="0"/>
              <a:t>Testbed*</a:t>
            </a:r>
            <a:endParaRPr lang="en-CA" sz="1400" dirty="0"/>
          </a:p>
        </p:txBody>
      </p:sp>
      <p:cxnSp>
        <p:nvCxnSpPr>
          <p:cNvPr id="28" name="Straight Connector 27"/>
          <p:cNvCxnSpPr/>
          <p:nvPr/>
        </p:nvCxnSpPr>
        <p:spPr>
          <a:xfrm>
            <a:off x="5486400" y="2289976"/>
            <a:ext cx="762000" cy="0"/>
          </a:xfrm>
          <a:prstGeom prst="line">
            <a:avLst/>
          </a:prstGeom>
          <a:ln>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141798" y="4724400"/>
            <a:ext cx="3733800" cy="121920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CA" b="1" u="sng" dirty="0" smtClean="0">
                <a:solidFill>
                  <a:schemeClr val="tx1"/>
                </a:solidFill>
              </a:rPr>
              <a:t>Notes</a:t>
            </a:r>
            <a:r>
              <a:rPr lang="en-CA" dirty="0" smtClean="0">
                <a:solidFill>
                  <a:schemeClr val="tx1"/>
                </a:solidFill>
              </a:rPr>
              <a:t>:</a:t>
            </a:r>
          </a:p>
          <a:p>
            <a:pPr marL="285750" indent="-285750">
              <a:buFont typeface="Arial" panose="020B0604020202020204" pitchFamily="34" charset="0"/>
              <a:buChar char="•"/>
            </a:pPr>
            <a:r>
              <a:rPr lang="en-CA" dirty="0" smtClean="0">
                <a:solidFill>
                  <a:schemeClr val="tx1"/>
                </a:solidFill>
              </a:rPr>
              <a:t>Estimated timeline for ATIS, SIP FORUM and IETF deliverables</a:t>
            </a:r>
            <a:r>
              <a:rPr lang="en-CA" dirty="0" smtClean="0">
                <a:solidFill>
                  <a:schemeClr val="tx1"/>
                </a:solidFill>
              </a:rPr>
              <a:t>.</a:t>
            </a:r>
          </a:p>
        </p:txBody>
      </p:sp>
      <p:cxnSp>
        <p:nvCxnSpPr>
          <p:cNvPr id="58" name="Straight Connector 57"/>
          <p:cNvCxnSpPr/>
          <p:nvPr/>
        </p:nvCxnSpPr>
        <p:spPr>
          <a:xfrm>
            <a:off x="6781799" y="2514600"/>
            <a:ext cx="1"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6400800" y="2280037"/>
            <a:ext cx="870751" cy="307777"/>
          </a:xfrm>
          <a:prstGeom prst="rect">
            <a:avLst/>
          </a:prstGeom>
          <a:noFill/>
        </p:spPr>
        <p:txBody>
          <a:bodyPr wrap="none" rtlCol="0">
            <a:spAutoFit/>
          </a:bodyPr>
          <a:lstStyle/>
          <a:p>
            <a:r>
              <a:rPr lang="en-CA" sz="1400" dirty="0" smtClean="0"/>
              <a:t>2Q 2017</a:t>
            </a:r>
            <a:endParaRPr lang="en-CA" sz="1400" dirty="0"/>
          </a:p>
        </p:txBody>
      </p:sp>
      <p:cxnSp>
        <p:nvCxnSpPr>
          <p:cNvPr id="22" name="Straight Arrow Connector 21"/>
          <p:cNvCxnSpPr/>
          <p:nvPr/>
        </p:nvCxnSpPr>
        <p:spPr>
          <a:xfrm>
            <a:off x="6400800" y="3127177"/>
            <a:ext cx="2590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5334000" y="3127177"/>
            <a:ext cx="1066800" cy="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7058802" y="2819400"/>
            <a:ext cx="663964" cy="307777"/>
          </a:xfrm>
          <a:prstGeom prst="rect">
            <a:avLst/>
          </a:prstGeom>
          <a:noFill/>
        </p:spPr>
        <p:txBody>
          <a:bodyPr wrap="none" rtlCol="0">
            <a:spAutoFit/>
          </a:bodyPr>
          <a:lstStyle/>
          <a:p>
            <a:r>
              <a:rPr lang="en-CA" sz="1400" dirty="0" smtClean="0"/>
              <a:t>3GPP</a:t>
            </a:r>
            <a:endParaRPr lang="en-CA" sz="1400" dirty="0"/>
          </a:p>
        </p:txBody>
      </p:sp>
      <p:cxnSp>
        <p:nvCxnSpPr>
          <p:cNvPr id="29" name="Straight Arrow Connector 28"/>
          <p:cNvCxnSpPr/>
          <p:nvPr/>
        </p:nvCxnSpPr>
        <p:spPr>
          <a:xfrm>
            <a:off x="6400800" y="3505200"/>
            <a:ext cx="2590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5334000" y="3505200"/>
            <a:ext cx="1066800" cy="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7058802" y="3197423"/>
            <a:ext cx="1040670" cy="307777"/>
          </a:xfrm>
          <a:prstGeom prst="rect">
            <a:avLst/>
          </a:prstGeom>
          <a:noFill/>
        </p:spPr>
        <p:txBody>
          <a:bodyPr wrap="none" rtlCol="0">
            <a:spAutoFit/>
          </a:bodyPr>
          <a:lstStyle/>
          <a:p>
            <a:r>
              <a:rPr lang="en-CA" sz="1400" dirty="0" err="1" smtClean="0"/>
              <a:t>CableLabs</a:t>
            </a:r>
            <a:endParaRPr lang="en-CA" sz="1400" dirty="0"/>
          </a:p>
        </p:txBody>
      </p:sp>
      <p:cxnSp>
        <p:nvCxnSpPr>
          <p:cNvPr id="32" name="Straight Arrow Connector 31"/>
          <p:cNvCxnSpPr/>
          <p:nvPr/>
        </p:nvCxnSpPr>
        <p:spPr>
          <a:xfrm>
            <a:off x="6400800" y="3886200"/>
            <a:ext cx="2590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334000" y="3886200"/>
            <a:ext cx="1066800" cy="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7058802" y="3578423"/>
            <a:ext cx="713657" cy="307777"/>
          </a:xfrm>
          <a:prstGeom prst="rect">
            <a:avLst/>
          </a:prstGeom>
          <a:noFill/>
        </p:spPr>
        <p:txBody>
          <a:bodyPr wrap="none" rtlCol="0">
            <a:spAutoFit/>
          </a:bodyPr>
          <a:lstStyle/>
          <a:p>
            <a:r>
              <a:rPr lang="en-CA" sz="1400" dirty="0" smtClean="0"/>
              <a:t>GSMA</a:t>
            </a:r>
            <a:endParaRPr lang="en-CA" sz="1400" dirty="0"/>
          </a:p>
        </p:txBody>
      </p:sp>
      <p:cxnSp>
        <p:nvCxnSpPr>
          <p:cNvPr id="35" name="Straight Arrow Connector 34"/>
          <p:cNvCxnSpPr/>
          <p:nvPr/>
        </p:nvCxnSpPr>
        <p:spPr>
          <a:xfrm>
            <a:off x="7239000" y="4498776"/>
            <a:ext cx="1752599"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7239000" y="4190999"/>
            <a:ext cx="822661" cy="307777"/>
          </a:xfrm>
          <a:prstGeom prst="rect">
            <a:avLst/>
          </a:prstGeom>
          <a:noFill/>
        </p:spPr>
        <p:txBody>
          <a:bodyPr wrap="none" rtlCol="0">
            <a:spAutoFit/>
          </a:bodyPr>
          <a:lstStyle/>
          <a:p>
            <a:r>
              <a:rPr lang="en-CA" sz="1400" dirty="0" smtClean="0"/>
              <a:t>D</a:t>
            </a:r>
            <a:r>
              <a:rPr lang="en-CA" sz="1400" dirty="0" smtClean="0"/>
              <a:t>evices</a:t>
            </a:r>
            <a:endParaRPr lang="en-CA" sz="1400" dirty="0"/>
          </a:p>
        </p:txBody>
      </p:sp>
      <p:cxnSp>
        <p:nvCxnSpPr>
          <p:cNvPr id="38" name="Straight Connector 37"/>
          <p:cNvCxnSpPr/>
          <p:nvPr/>
        </p:nvCxnSpPr>
        <p:spPr>
          <a:xfrm>
            <a:off x="6553200" y="2667000"/>
            <a:ext cx="235557" cy="460177"/>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6553200" y="2667000"/>
            <a:ext cx="282975" cy="838200"/>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6553200" y="2667000"/>
            <a:ext cx="282975" cy="1219200"/>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8229600" y="3127177"/>
            <a:ext cx="228600" cy="1371599"/>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8229600" y="3505200"/>
            <a:ext cx="228600" cy="993576"/>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8229600" y="3886200"/>
            <a:ext cx="228600" cy="612576"/>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sp>
        <p:nvSpPr>
          <p:cNvPr id="64" name="Rectangle 63"/>
          <p:cNvSpPr/>
          <p:nvPr/>
        </p:nvSpPr>
        <p:spPr>
          <a:xfrm>
            <a:off x="4724400" y="4387490"/>
            <a:ext cx="939445" cy="460177"/>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smtClean="0">
                <a:solidFill>
                  <a:schemeClr val="tx1"/>
                </a:solidFill>
              </a:rPr>
              <a:t>NEW</a:t>
            </a:r>
            <a:endParaRPr lang="en-CA" dirty="0">
              <a:solidFill>
                <a:schemeClr val="tx1"/>
              </a:solidFill>
            </a:endParaRPr>
          </a:p>
        </p:txBody>
      </p:sp>
      <p:cxnSp>
        <p:nvCxnSpPr>
          <p:cNvPr id="65" name="Straight Connector 64"/>
          <p:cNvCxnSpPr>
            <a:stCxn id="64" idx="3"/>
          </p:cNvCxnSpPr>
          <p:nvPr/>
        </p:nvCxnSpPr>
        <p:spPr>
          <a:xfrm flipV="1">
            <a:off x="5663845" y="4406913"/>
            <a:ext cx="279755" cy="210666"/>
          </a:xfrm>
          <a:prstGeom prst="line">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66" name="Oval 65"/>
          <p:cNvSpPr/>
          <p:nvPr/>
        </p:nvSpPr>
        <p:spPr>
          <a:xfrm>
            <a:off x="5715000" y="2667000"/>
            <a:ext cx="3429000" cy="2133600"/>
          </a:xfrm>
          <a:prstGeom prst="ellipse">
            <a:avLst/>
          </a:prstGeom>
          <a:noFill/>
          <a:ln w="19050">
            <a:solidFill>
              <a:srgbClr val="00B05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67" name="TextBox 66"/>
          <p:cNvSpPr txBox="1"/>
          <p:nvPr/>
        </p:nvSpPr>
        <p:spPr>
          <a:xfrm>
            <a:off x="4876801" y="5791200"/>
            <a:ext cx="4114799" cy="338554"/>
          </a:xfrm>
          <a:prstGeom prst="rect">
            <a:avLst/>
          </a:prstGeom>
          <a:noFill/>
        </p:spPr>
        <p:txBody>
          <a:bodyPr wrap="square" rtlCol="0">
            <a:spAutoFit/>
          </a:bodyPr>
          <a:lstStyle/>
          <a:p>
            <a:r>
              <a:rPr lang="en-CA" sz="1600" dirty="0" smtClean="0"/>
              <a:t>* </a:t>
            </a:r>
            <a:r>
              <a:rPr lang="en-CA" sz="900" dirty="0" smtClean="0"/>
              <a:t>See definitions for details of what is included in each deliverable / activity.</a:t>
            </a:r>
            <a:endParaRPr lang="en-CA" sz="900" dirty="0"/>
          </a:p>
        </p:txBody>
      </p:sp>
    </p:spTree>
    <p:extLst>
      <p:ext uri="{BB962C8B-B14F-4D97-AF65-F5344CB8AC3E}">
        <p14:creationId xmlns:p14="http://schemas.microsoft.com/office/powerpoint/2010/main" val="3279334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 Expanded</a:t>
            </a:r>
            <a:endParaRPr lang="en-US" dirty="0"/>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3</a:t>
            </a:fld>
            <a:endParaRPr lang="en-US" dirty="0"/>
          </a:p>
        </p:txBody>
      </p:sp>
      <p:cxnSp>
        <p:nvCxnSpPr>
          <p:cNvPr id="9" name="Straight Arrow Connector 8"/>
          <p:cNvCxnSpPr/>
          <p:nvPr/>
        </p:nvCxnSpPr>
        <p:spPr>
          <a:xfrm>
            <a:off x="381000" y="1608138"/>
            <a:ext cx="35052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05200" y="1186934"/>
            <a:ext cx="821059" cy="307777"/>
          </a:xfrm>
          <a:prstGeom prst="rect">
            <a:avLst/>
          </a:prstGeom>
          <a:noFill/>
        </p:spPr>
        <p:txBody>
          <a:bodyPr wrap="none" rtlCol="0">
            <a:spAutoFit/>
          </a:bodyPr>
          <a:lstStyle/>
          <a:p>
            <a:r>
              <a:rPr lang="en-CA" sz="1400" dirty="0" smtClean="0"/>
              <a:t>4Q2016</a:t>
            </a:r>
            <a:endParaRPr lang="en-CA" sz="1400" dirty="0"/>
          </a:p>
        </p:txBody>
      </p:sp>
      <p:cxnSp>
        <p:nvCxnSpPr>
          <p:cNvPr id="13" name="Straight Connector 12"/>
          <p:cNvCxnSpPr/>
          <p:nvPr/>
        </p:nvCxnSpPr>
        <p:spPr>
          <a:xfrm>
            <a:off x="3886200" y="1447800"/>
            <a:ext cx="0"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840851" y="1614115"/>
            <a:ext cx="3883550" cy="357808"/>
          </a:xfrm>
          <a:custGeom>
            <a:avLst/>
            <a:gdLst>
              <a:gd name="connsiteX0" fmla="*/ 0 w 3904091"/>
              <a:gd name="connsiteY0" fmla="*/ 0 h 357808"/>
              <a:gd name="connsiteX1" fmla="*/ 421420 w 3904091"/>
              <a:gd name="connsiteY1" fmla="*/ 357808 h 357808"/>
              <a:gd name="connsiteX2" fmla="*/ 3904091 w 3904091"/>
              <a:gd name="connsiteY2" fmla="*/ 357808 h 357808"/>
            </a:gdLst>
            <a:ahLst/>
            <a:cxnLst>
              <a:cxn ang="0">
                <a:pos x="connsiteX0" y="connsiteY0"/>
              </a:cxn>
              <a:cxn ang="0">
                <a:pos x="connsiteX1" y="connsiteY1"/>
              </a:cxn>
              <a:cxn ang="0">
                <a:pos x="connsiteX2" y="connsiteY2"/>
              </a:cxn>
            </a:cxnLst>
            <a:rect l="l" t="t" r="r" b="b"/>
            <a:pathLst>
              <a:path w="3904091" h="357808">
                <a:moveTo>
                  <a:pt x="0" y="0"/>
                </a:moveTo>
                <a:lnTo>
                  <a:pt x="421420" y="357808"/>
                </a:lnTo>
                <a:lnTo>
                  <a:pt x="3904091" y="357808"/>
                </a:lnTo>
              </a:path>
            </a:pathLst>
          </a:custGeom>
          <a:solidFill>
            <a:schemeClr val="bg1"/>
          </a:solidFill>
          <a:ln w="25400">
            <a:solidFill>
              <a:schemeClr val="tx1"/>
            </a:solidFill>
            <a:tailEnd type="triangle"/>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8" name="TextBox 17"/>
          <p:cNvSpPr txBox="1"/>
          <p:nvPr/>
        </p:nvSpPr>
        <p:spPr>
          <a:xfrm>
            <a:off x="4313870" y="1495902"/>
            <a:ext cx="950901" cy="307777"/>
          </a:xfrm>
          <a:prstGeom prst="rect">
            <a:avLst/>
          </a:prstGeom>
          <a:noFill/>
        </p:spPr>
        <p:txBody>
          <a:bodyPr wrap="none" rtlCol="0">
            <a:spAutoFit/>
          </a:bodyPr>
          <a:lstStyle/>
          <a:p>
            <a:r>
              <a:rPr lang="en-CA" sz="1400" dirty="0" smtClean="0"/>
              <a:t>Dec 2016</a:t>
            </a:r>
            <a:endParaRPr lang="en-CA" sz="1400" dirty="0"/>
          </a:p>
        </p:txBody>
      </p:sp>
      <p:sp>
        <p:nvSpPr>
          <p:cNvPr id="19" name="TextBox 18"/>
          <p:cNvSpPr txBox="1"/>
          <p:nvPr/>
        </p:nvSpPr>
        <p:spPr>
          <a:xfrm>
            <a:off x="1676400" y="1339334"/>
            <a:ext cx="1577163" cy="307777"/>
          </a:xfrm>
          <a:prstGeom prst="rect">
            <a:avLst/>
          </a:prstGeom>
          <a:noFill/>
        </p:spPr>
        <p:txBody>
          <a:bodyPr wrap="none" rtlCol="0">
            <a:spAutoFit/>
          </a:bodyPr>
          <a:lstStyle/>
          <a:p>
            <a:r>
              <a:rPr lang="en-CA" sz="1400" dirty="0" smtClean="0"/>
              <a:t>STIR / </a:t>
            </a:r>
            <a:r>
              <a:rPr lang="en-CA" sz="1400" dirty="0" err="1" smtClean="0"/>
              <a:t>PASSporT</a:t>
            </a:r>
            <a:endParaRPr lang="en-CA" sz="1400" dirty="0"/>
          </a:p>
        </p:txBody>
      </p:sp>
      <p:sp>
        <p:nvSpPr>
          <p:cNvPr id="20" name="TextBox 19"/>
          <p:cNvSpPr txBox="1"/>
          <p:nvPr/>
        </p:nvSpPr>
        <p:spPr>
          <a:xfrm>
            <a:off x="1295400" y="1676400"/>
            <a:ext cx="2794355" cy="307777"/>
          </a:xfrm>
          <a:prstGeom prst="rect">
            <a:avLst/>
          </a:prstGeom>
          <a:noFill/>
        </p:spPr>
        <p:txBody>
          <a:bodyPr wrap="none" rtlCol="0">
            <a:spAutoFit/>
          </a:bodyPr>
          <a:lstStyle/>
          <a:p>
            <a:r>
              <a:rPr lang="en-CA" sz="1400" dirty="0" smtClean="0"/>
              <a:t>SHAKEN – framework document</a:t>
            </a:r>
            <a:endParaRPr lang="en-CA" sz="1400" dirty="0"/>
          </a:p>
        </p:txBody>
      </p:sp>
      <p:sp>
        <p:nvSpPr>
          <p:cNvPr id="25" name="Freeform 24"/>
          <p:cNvSpPr/>
          <p:nvPr/>
        </p:nvSpPr>
        <p:spPr>
          <a:xfrm>
            <a:off x="1461052" y="1971923"/>
            <a:ext cx="3991555" cy="318053"/>
          </a:xfrm>
          <a:custGeom>
            <a:avLst/>
            <a:gdLst>
              <a:gd name="connsiteX0" fmla="*/ 0 w 3991555"/>
              <a:gd name="connsiteY0" fmla="*/ 0 h 318053"/>
              <a:gd name="connsiteX1" fmla="*/ 437322 w 3991555"/>
              <a:gd name="connsiteY1" fmla="*/ 302150 h 318053"/>
              <a:gd name="connsiteX2" fmla="*/ 3991555 w 3991555"/>
              <a:gd name="connsiteY2" fmla="*/ 318053 h 318053"/>
            </a:gdLst>
            <a:ahLst/>
            <a:cxnLst>
              <a:cxn ang="0">
                <a:pos x="connsiteX0" y="connsiteY0"/>
              </a:cxn>
              <a:cxn ang="0">
                <a:pos x="connsiteX1" y="connsiteY1"/>
              </a:cxn>
              <a:cxn ang="0">
                <a:pos x="connsiteX2" y="connsiteY2"/>
              </a:cxn>
            </a:cxnLst>
            <a:rect l="l" t="t" r="r" b="b"/>
            <a:pathLst>
              <a:path w="3991555" h="318053">
                <a:moveTo>
                  <a:pt x="0" y="0"/>
                </a:moveTo>
                <a:lnTo>
                  <a:pt x="437322" y="302150"/>
                </a:lnTo>
                <a:lnTo>
                  <a:pt x="3991555" y="318053"/>
                </a:lnTo>
              </a:path>
            </a:pathLst>
          </a:custGeom>
          <a:noFill/>
          <a:ln w="25400">
            <a:solidFill>
              <a:schemeClr val="tx1"/>
            </a:solidFill>
            <a:tailEnd type="triangle"/>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6" name="TextBox 25"/>
          <p:cNvSpPr txBox="1"/>
          <p:nvPr/>
        </p:nvSpPr>
        <p:spPr>
          <a:xfrm>
            <a:off x="2515731" y="1978223"/>
            <a:ext cx="2056269" cy="307777"/>
          </a:xfrm>
          <a:prstGeom prst="rect">
            <a:avLst/>
          </a:prstGeom>
          <a:noFill/>
        </p:spPr>
        <p:txBody>
          <a:bodyPr wrap="none" rtlCol="0">
            <a:spAutoFit/>
          </a:bodyPr>
          <a:lstStyle/>
          <a:p>
            <a:r>
              <a:rPr lang="en-CA" sz="1400" dirty="0" smtClean="0"/>
              <a:t>STIR/SHAKEN Testbed</a:t>
            </a:r>
            <a:endParaRPr lang="en-CA" sz="1400" dirty="0"/>
          </a:p>
        </p:txBody>
      </p:sp>
      <p:cxnSp>
        <p:nvCxnSpPr>
          <p:cNvPr id="28" name="Straight Connector 27"/>
          <p:cNvCxnSpPr/>
          <p:nvPr/>
        </p:nvCxnSpPr>
        <p:spPr>
          <a:xfrm>
            <a:off x="5486400" y="2289976"/>
            <a:ext cx="762000" cy="0"/>
          </a:xfrm>
          <a:prstGeom prst="line">
            <a:avLst/>
          </a:prstGeom>
          <a:ln>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3886200" y="3880246"/>
            <a:ext cx="2590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2819400" y="3880246"/>
            <a:ext cx="1066800" cy="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6553200" y="3880246"/>
            <a:ext cx="762000" cy="0"/>
          </a:xfrm>
          <a:prstGeom prst="line">
            <a:avLst/>
          </a:prstGeom>
          <a:ln>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4544202" y="3572469"/>
            <a:ext cx="1856598" cy="307777"/>
          </a:xfrm>
          <a:prstGeom prst="rect">
            <a:avLst/>
          </a:prstGeom>
          <a:noFill/>
        </p:spPr>
        <p:txBody>
          <a:bodyPr wrap="none" rtlCol="0">
            <a:spAutoFit/>
          </a:bodyPr>
          <a:lstStyle/>
          <a:p>
            <a:r>
              <a:rPr lang="en-CA" sz="1400" dirty="0" smtClean="0"/>
              <a:t>STIR implementation</a:t>
            </a:r>
            <a:endParaRPr lang="en-CA" sz="1400" dirty="0"/>
          </a:p>
        </p:txBody>
      </p:sp>
      <p:cxnSp>
        <p:nvCxnSpPr>
          <p:cNvPr id="36" name="Straight Connector 35"/>
          <p:cNvCxnSpPr/>
          <p:nvPr/>
        </p:nvCxnSpPr>
        <p:spPr>
          <a:xfrm flipV="1">
            <a:off x="2971800" y="2289976"/>
            <a:ext cx="457200" cy="1137036"/>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sp>
        <p:nvSpPr>
          <p:cNvPr id="40" name="Freeform 39"/>
          <p:cNvSpPr/>
          <p:nvPr/>
        </p:nvSpPr>
        <p:spPr>
          <a:xfrm>
            <a:off x="4929809" y="3878258"/>
            <a:ext cx="2146852" cy="381663"/>
          </a:xfrm>
          <a:custGeom>
            <a:avLst/>
            <a:gdLst>
              <a:gd name="connsiteX0" fmla="*/ 0 w 2146852"/>
              <a:gd name="connsiteY0" fmla="*/ 0 h 381663"/>
              <a:gd name="connsiteX1" fmla="*/ 437321 w 2146852"/>
              <a:gd name="connsiteY1" fmla="*/ 381663 h 381663"/>
              <a:gd name="connsiteX2" fmla="*/ 2146852 w 2146852"/>
              <a:gd name="connsiteY2" fmla="*/ 373711 h 381663"/>
            </a:gdLst>
            <a:ahLst/>
            <a:cxnLst>
              <a:cxn ang="0">
                <a:pos x="connsiteX0" y="connsiteY0"/>
              </a:cxn>
              <a:cxn ang="0">
                <a:pos x="connsiteX1" y="connsiteY1"/>
              </a:cxn>
              <a:cxn ang="0">
                <a:pos x="connsiteX2" y="connsiteY2"/>
              </a:cxn>
            </a:cxnLst>
            <a:rect l="l" t="t" r="r" b="b"/>
            <a:pathLst>
              <a:path w="2146852" h="381663">
                <a:moveTo>
                  <a:pt x="0" y="0"/>
                </a:moveTo>
                <a:lnTo>
                  <a:pt x="437321" y="381663"/>
                </a:lnTo>
                <a:lnTo>
                  <a:pt x="2146852" y="373711"/>
                </a:lnTo>
              </a:path>
            </a:pathLst>
          </a:custGeom>
          <a:noFill/>
          <a:ln w="25400">
            <a:solidFill>
              <a:schemeClr val="tx1"/>
            </a:solidFill>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cxnSp>
        <p:nvCxnSpPr>
          <p:cNvPr id="41" name="Straight Arrow Connector 40"/>
          <p:cNvCxnSpPr/>
          <p:nvPr/>
        </p:nvCxnSpPr>
        <p:spPr>
          <a:xfrm>
            <a:off x="4495800" y="4718446"/>
            <a:ext cx="2590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2133600" y="4718446"/>
            <a:ext cx="2362200" cy="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5306202" y="3953469"/>
            <a:ext cx="1228157" cy="307777"/>
          </a:xfrm>
          <a:prstGeom prst="rect">
            <a:avLst/>
          </a:prstGeom>
          <a:noFill/>
        </p:spPr>
        <p:txBody>
          <a:bodyPr wrap="none" rtlCol="0">
            <a:spAutoFit/>
          </a:bodyPr>
          <a:lstStyle/>
          <a:p>
            <a:r>
              <a:rPr lang="en-CA" sz="1400" dirty="0" smtClean="0"/>
              <a:t>SP validation</a:t>
            </a:r>
            <a:endParaRPr lang="en-CA" sz="1400" dirty="0"/>
          </a:p>
        </p:txBody>
      </p:sp>
      <p:sp>
        <p:nvSpPr>
          <p:cNvPr id="44" name="TextBox 43"/>
          <p:cNvSpPr txBox="1"/>
          <p:nvPr/>
        </p:nvSpPr>
        <p:spPr>
          <a:xfrm>
            <a:off x="4876800" y="4410669"/>
            <a:ext cx="2165721" cy="307777"/>
          </a:xfrm>
          <a:prstGeom prst="rect">
            <a:avLst/>
          </a:prstGeom>
          <a:noFill/>
        </p:spPr>
        <p:txBody>
          <a:bodyPr wrap="none" rtlCol="0">
            <a:spAutoFit/>
          </a:bodyPr>
          <a:lstStyle/>
          <a:p>
            <a:r>
              <a:rPr lang="en-CA" sz="1400" dirty="0" smtClean="0"/>
              <a:t>Root Certificate Authority</a:t>
            </a:r>
            <a:endParaRPr lang="en-CA" sz="1400" dirty="0"/>
          </a:p>
        </p:txBody>
      </p:sp>
      <p:cxnSp>
        <p:nvCxnSpPr>
          <p:cNvPr id="46" name="Straight Arrow Connector 45"/>
          <p:cNvCxnSpPr/>
          <p:nvPr/>
        </p:nvCxnSpPr>
        <p:spPr>
          <a:xfrm>
            <a:off x="7391400" y="4489846"/>
            <a:ext cx="1447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a:stCxn id="40" idx="2"/>
          </p:cNvCxnSpPr>
          <p:nvPr/>
        </p:nvCxnSpPr>
        <p:spPr>
          <a:xfrm>
            <a:off x="7076661" y="4251969"/>
            <a:ext cx="314739" cy="237877"/>
          </a:xfrm>
          <a:prstGeom prst="line">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V="1">
            <a:off x="7076661" y="4489846"/>
            <a:ext cx="314739" cy="228600"/>
          </a:xfrm>
          <a:prstGeom prst="line">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7391400" y="4185046"/>
            <a:ext cx="1396473" cy="307777"/>
          </a:xfrm>
          <a:prstGeom prst="rect">
            <a:avLst/>
          </a:prstGeom>
          <a:noFill/>
        </p:spPr>
        <p:txBody>
          <a:bodyPr wrap="none" rtlCol="0">
            <a:spAutoFit/>
          </a:bodyPr>
          <a:lstStyle/>
          <a:p>
            <a:r>
              <a:rPr lang="en-CA" sz="1400" dirty="0" smtClean="0"/>
              <a:t>SP deployment</a:t>
            </a:r>
            <a:endParaRPr lang="en-CA" sz="1400" dirty="0"/>
          </a:p>
        </p:txBody>
      </p:sp>
      <p:cxnSp>
        <p:nvCxnSpPr>
          <p:cNvPr id="54" name="Straight Arrow Connector 53"/>
          <p:cNvCxnSpPr/>
          <p:nvPr/>
        </p:nvCxnSpPr>
        <p:spPr>
          <a:xfrm>
            <a:off x="6248400" y="5562600"/>
            <a:ext cx="2590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5181600" y="5562600"/>
            <a:ext cx="1066800" cy="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6096000" y="5254823"/>
            <a:ext cx="2713948" cy="307777"/>
          </a:xfrm>
          <a:prstGeom prst="rect">
            <a:avLst/>
          </a:prstGeom>
          <a:noFill/>
        </p:spPr>
        <p:txBody>
          <a:bodyPr wrap="none" rtlCol="0">
            <a:spAutoFit/>
          </a:bodyPr>
          <a:lstStyle/>
          <a:p>
            <a:r>
              <a:rPr lang="en-CA" sz="1400" dirty="0" smtClean="0"/>
              <a:t>Anti-</a:t>
            </a:r>
            <a:r>
              <a:rPr lang="en-CA" sz="1400" dirty="0" err="1" smtClean="0"/>
              <a:t>Robocall</a:t>
            </a:r>
            <a:r>
              <a:rPr lang="en-CA" sz="1400" dirty="0" smtClean="0"/>
              <a:t> App Development</a:t>
            </a:r>
            <a:endParaRPr lang="en-CA" sz="1400" dirty="0"/>
          </a:p>
        </p:txBody>
      </p:sp>
      <p:cxnSp>
        <p:nvCxnSpPr>
          <p:cNvPr id="38" name="Straight Connector 37"/>
          <p:cNvCxnSpPr/>
          <p:nvPr/>
        </p:nvCxnSpPr>
        <p:spPr>
          <a:xfrm>
            <a:off x="4720915" y="1819523"/>
            <a:ext cx="1"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3962400" y="2289976"/>
            <a:ext cx="581802" cy="1137036"/>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4419600" y="5102423"/>
            <a:ext cx="2590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2819400" y="5102423"/>
            <a:ext cx="1600200" cy="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4343400" y="4794646"/>
            <a:ext cx="2616422" cy="307777"/>
          </a:xfrm>
          <a:prstGeom prst="rect">
            <a:avLst/>
          </a:prstGeom>
          <a:noFill/>
        </p:spPr>
        <p:txBody>
          <a:bodyPr wrap="none" rtlCol="0">
            <a:spAutoFit/>
          </a:bodyPr>
          <a:lstStyle/>
          <a:p>
            <a:r>
              <a:rPr lang="en-CA" sz="1400" dirty="0" smtClean="0"/>
              <a:t>Operationalization of SHAKEN</a:t>
            </a:r>
            <a:endParaRPr lang="en-CA" sz="1400" dirty="0"/>
          </a:p>
        </p:txBody>
      </p:sp>
      <p:cxnSp>
        <p:nvCxnSpPr>
          <p:cNvPr id="57" name="Straight Connector 56"/>
          <p:cNvCxnSpPr/>
          <p:nvPr/>
        </p:nvCxnSpPr>
        <p:spPr>
          <a:xfrm flipV="1">
            <a:off x="7010400" y="4564558"/>
            <a:ext cx="381000" cy="537865"/>
          </a:xfrm>
          <a:prstGeom prst="line">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7009713" y="1628404"/>
            <a:ext cx="939445" cy="460177"/>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smtClean="0">
                <a:solidFill>
                  <a:schemeClr val="tx1"/>
                </a:solidFill>
              </a:rPr>
              <a:t>NEW</a:t>
            </a:r>
            <a:endParaRPr lang="en-CA" dirty="0">
              <a:solidFill>
                <a:schemeClr val="tx1"/>
              </a:solidFill>
            </a:endParaRPr>
          </a:p>
        </p:txBody>
      </p:sp>
      <p:cxnSp>
        <p:nvCxnSpPr>
          <p:cNvPr id="58" name="Straight Connector 57"/>
          <p:cNvCxnSpPr>
            <a:stCxn id="10" idx="2"/>
          </p:cNvCxnSpPr>
          <p:nvPr/>
        </p:nvCxnSpPr>
        <p:spPr>
          <a:xfrm>
            <a:off x="7479436" y="2088581"/>
            <a:ext cx="216764" cy="578419"/>
          </a:xfrm>
          <a:prstGeom prst="line">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677186" y="2667000"/>
            <a:ext cx="6104613"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2043170" y="2359223"/>
            <a:ext cx="2880917" cy="307777"/>
          </a:xfrm>
          <a:prstGeom prst="rect">
            <a:avLst/>
          </a:prstGeom>
          <a:noFill/>
        </p:spPr>
        <p:txBody>
          <a:bodyPr wrap="none" rtlCol="0">
            <a:spAutoFit/>
          </a:bodyPr>
          <a:lstStyle/>
          <a:p>
            <a:r>
              <a:rPr lang="en-CA" sz="1400" dirty="0" smtClean="0"/>
              <a:t>Display </a:t>
            </a:r>
            <a:r>
              <a:rPr lang="en-CA" sz="1400" dirty="0" smtClean="0"/>
              <a:t>Framework Requirements</a:t>
            </a:r>
            <a:endParaRPr lang="en-CA" sz="1400" dirty="0"/>
          </a:p>
        </p:txBody>
      </p:sp>
      <p:cxnSp>
        <p:nvCxnSpPr>
          <p:cNvPr id="60" name="Straight Connector 59"/>
          <p:cNvCxnSpPr/>
          <p:nvPr/>
        </p:nvCxnSpPr>
        <p:spPr>
          <a:xfrm>
            <a:off x="6781799" y="2514600"/>
            <a:ext cx="1"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7" name="Rectangle 36"/>
          <p:cNvSpPr/>
          <p:nvPr/>
        </p:nvSpPr>
        <p:spPr>
          <a:xfrm>
            <a:off x="152400" y="4800600"/>
            <a:ext cx="3162300" cy="121920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CA" b="1" u="sng" dirty="0" smtClean="0">
                <a:solidFill>
                  <a:schemeClr val="tx1"/>
                </a:solidFill>
              </a:rPr>
              <a:t>Caveats</a:t>
            </a:r>
            <a:r>
              <a:rPr lang="en-CA" dirty="0" smtClean="0">
                <a:solidFill>
                  <a:schemeClr val="tx1"/>
                </a:solidFill>
              </a:rPr>
              <a:t>:</a:t>
            </a:r>
          </a:p>
          <a:p>
            <a:pPr marL="285750" indent="-285750">
              <a:buFont typeface="Arial" panose="020B0604020202020204" pitchFamily="34" charset="0"/>
              <a:buChar char="•"/>
            </a:pPr>
            <a:r>
              <a:rPr lang="en-CA" dirty="0" smtClean="0">
                <a:solidFill>
                  <a:schemeClr val="tx1"/>
                </a:solidFill>
              </a:rPr>
              <a:t>Not to scale</a:t>
            </a:r>
          </a:p>
          <a:p>
            <a:pPr marL="285750" indent="-285750">
              <a:buFont typeface="Arial" panose="020B0604020202020204" pitchFamily="34" charset="0"/>
              <a:buChar char="•"/>
            </a:pPr>
            <a:r>
              <a:rPr lang="en-CA" dirty="0" smtClean="0">
                <a:solidFill>
                  <a:schemeClr val="tx1"/>
                </a:solidFill>
              </a:rPr>
              <a:t>Shows dependencies only</a:t>
            </a:r>
          </a:p>
        </p:txBody>
      </p:sp>
      <p:cxnSp>
        <p:nvCxnSpPr>
          <p:cNvPr id="61" name="Straight Arrow Connector 60"/>
          <p:cNvCxnSpPr/>
          <p:nvPr/>
        </p:nvCxnSpPr>
        <p:spPr>
          <a:xfrm>
            <a:off x="6400800" y="3127177"/>
            <a:ext cx="2590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6705600" y="2819399"/>
            <a:ext cx="2337243" cy="307777"/>
          </a:xfrm>
          <a:prstGeom prst="rect">
            <a:avLst/>
          </a:prstGeom>
          <a:noFill/>
        </p:spPr>
        <p:txBody>
          <a:bodyPr wrap="none" rtlCol="0">
            <a:spAutoFit/>
          </a:bodyPr>
          <a:lstStyle/>
          <a:p>
            <a:r>
              <a:rPr lang="en-CA" sz="1400" dirty="0" smtClean="0"/>
              <a:t>3GPP / GSMA / </a:t>
            </a:r>
            <a:r>
              <a:rPr lang="en-CA" sz="1400" dirty="0" err="1" smtClean="0"/>
              <a:t>CableLabs</a:t>
            </a:r>
            <a:endParaRPr lang="en-CA" sz="1400" dirty="0"/>
          </a:p>
        </p:txBody>
      </p:sp>
      <p:cxnSp>
        <p:nvCxnSpPr>
          <p:cNvPr id="63" name="Straight Connector 62"/>
          <p:cNvCxnSpPr/>
          <p:nvPr/>
        </p:nvCxnSpPr>
        <p:spPr>
          <a:xfrm>
            <a:off x="6553200" y="2667000"/>
            <a:ext cx="235557" cy="460177"/>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7452974" y="3505200"/>
            <a:ext cx="1538626"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7483139" y="3200400"/>
            <a:ext cx="822661" cy="307777"/>
          </a:xfrm>
          <a:prstGeom prst="rect">
            <a:avLst/>
          </a:prstGeom>
          <a:noFill/>
        </p:spPr>
        <p:txBody>
          <a:bodyPr wrap="none" rtlCol="0">
            <a:spAutoFit/>
          </a:bodyPr>
          <a:lstStyle/>
          <a:p>
            <a:r>
              <a:rPr lang="en-CA" sz="1400" dirty="0" smtClean="0"/>
              <a:t>Devices</a:t>
            </a:r>
            <a:endParaRPr lang="en-CA" sz="1400" dirty="0"/>
          </a:p>
        </p:txBody>
      </p:sp>
      <p:cxnSp>
        <p:nvCxnSpPr>
          <p:cNvPr id="66" name="Straight Connector 65"/>
          <p:cNvCxnSpPr/>
          <p:nvPr/>
        </p:nvCxnSpPr>
        <p:spPr>
          <a:xfrm>
            <a:off x="8534400" y="3127177"/>
            <a:ext cx="253473" cy="381000"/>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sp>
        <p:nvSpPr>
          <p:cNvPr id="67" name="Oval 66"/>
          <p:cNvSpPr/>
          <p:nvPr/>
        </p:nvSpPr>
        <p:spPr>
          <a:xfrm>
            <a:off x="6096000" y="2667000"/>
            <a:ext cx="3048000" cy="1059357"/>
          </a:xfrm>
          <a:prstGeom prst="ellipse">
            <a:avLst/>
          </a:prstGeom>
          <a:noFill/>
          <a:ln w="19050">
            <a:solidFill>
              <a:srgbClr val="00B05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595335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 Post Initial Deployment</a:t>
            </a:r>
            <a:endParaRPr lang="en-US" dirty="0"/>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4</a:t>
            </a:fld>
            <a:endParaRPr lang="en-US" dirty="0"/>
          </a:p>
        </p:txBody>
      </p:sp>
      <p:cxnSp>
        <p:nvCxnSpPr>
          <p:cNvPr id="9" name="Straight Arrow Connector 8"/>
          <p:cNvCxnSpPr/>
          <p:nvPr/>
        </p:nvCxnSpPr>
        <p:spPr>
          <a:xfrm>
            <a:off x="381000" y="1608138"/>
            <a:ext cx="35052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840851" y="1614115"/>
            <a:ext cx="3883550" cy="357808"/>
          </a:xfrm>
          <a:custGeom>
            <a:avLst/>
            <a:gdLst>
              <a:gd name="connsiteX0" fmla="*/ 0 w 3904091"/>
              <a:gd name="connsiteY0" fmla="*/ 0 h 357808"/>
              <a:gd name="connsiteX1" fmla="*/ 421420 w 3904091"/>
              <a:gd name="connsiteY1" fmla="*/ 357808 h 357808"/>
              <a:gd name="connsiteX2" fmla="*/ 3904091 w 3904091"/>
              <a:gd name="connsiteY2" fmla="*/ 357808 h 357808"/>
            </a:gdLst>
            <a:ahLst/>
            <a:cxnLst>
              <a:cxn ang="0">
                <a:pos x="connsiteX0" y="connsiteY0"/>
              </a:cxn>
              <a:cxn ang="0">
                <a:pos x="connsiteX1" y="connsiteY1"/>
              </a:cxn>
              <a:cxn ang="0">
                <a:pos x="connsiteX2" y="connsiteY2"/>
              </a:cxn>
            </a:cxnLst>
            <a:rect l="l" t="t" r="r" b="b"/>
            <a:pathLst>
              <a:path w="3904091" h="357808">
                <a:moveTo>
                  <a:pt x="0" y="0"/>
                </a:moveTo>
                <a:lnTo>
                  <a:pt x="421420" y="357808"/>
                </a:lnTo>
                <a:lnTo>
                  <a:pt x="3904091" y="357808"/>
                </a:lnTo>
              </a:path>
            </a:pathLst>
          </a:custGeom>
          <a:solidFill>
            <a:schemeClr val="bg1"/>
          </a:solidFill>
          <a:ln w="25400">
            <a:solidFill>
              <a:schemeClr val="tx1"/>
            </a:solidFill>
            <a:tailEnd type="triangle"/>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9" name="TextBox 18"/>
          <p:cNvSpPr txBox="1"/>
          <p:nvPr/>
        </p:nvSpPr>
        <p:spPr>
          <a:xfrm>
            <a:off x="304800" y="1339334"/>
            <a:ext cx="3524426" cy="307777"/>
          </a:xfrm>
          <a:prstGeom prst="rect">
            <a:avLst/>
          </a:prstGeom>
          <a:noFill/>
        </p:spPr>
        <p:txBody>
          <a:bodyPr wrap="none" rtlCol="0">
            <a:spAutoFit/>
          </a:bodyPr>
          <a:lstStyle/>
          <a:p>
            <a:r>
              <a:rPr lang="en-CA" sz="1400" dirty="0" smtClean="0"/>
              <a:t>STIR / </a:t>
            </a:r>
            <a:r>
              <a:rPr lang="en-CA" sz="1400" dirty="0" err="1" smtClean="0"/>
              <a:t>PASSporT</a:t>
            </a:r>
            <a:r>
              <a:rPr lang="en-CA" sz="1400" dirty="0" smtClean="0"/>
              <a:t> for SIP GW “</a:t>
            </a:r>
            <a:r>
              <a:rPr lang="en-CA" sz="1400" dirty="0" err="1" smtClean="0"/>
              <a:t>Traceback</a:t>
            </a:r>
            <a:r>
              <a:rPr lang="en-CA" sz="1400" dirty="0" smtClean="0"/>
              <a:t>”</a:t>
            </a:r>
            <a:endParaRPr lang="en-CA" sz="1400" dirty="0"/>
          </a:p>
        </p:txBody>
      </p:sp>
      <p:sp>
        <p:nvSpPr>
          <p:cNvPr id="20" name="TextBox 19"/>
          <p:cNvSpPr txBox="1"/>
          <p:nvPr/>
        </p:nvSpPr>
        <p:spPr>
          <a:xfrm>
            <a:off x="1295400" y="1676400"/>
            <a:ext cx="3043910" cy="307777"/>
          </a:xfrm>
          <a:prstGeom prst="rect">
            <a:avLst/>
          </a:prstGeom>
          <a:noFill/>
        </p:spPr>
        <p:txBody>
          <a:bodyPr wrap="none" rtlCol="0">
            <a:spAutoFit/>
          </a:bodyPr>
          <a:lstStyle/>
          <a:p>
            <a:r>
              <a:rPr lang="en-CA" sz="1400" dirty="0" smtClean="0"/>
              <a:t>API available for Anti-</a:t>
            </a:r>
            <a:r>
              <a:rPr lang="en-CA" sz="1400" dirty="0" err="1" smtClean="0"/>
              <a:t>Robocall</a:t>
            </a:r>
            <a:r>
              <a:rPr lang="en-CA" sz="1400" dirty="0" smtClean="0"/>
              <a:t> Apps</a:t>
            </a:r>
            <a:endParaRPr lang="en-CA" sz="1400" dirty="0"/>
          </a:p>
        </p:txBody>
      </p:sp>
      <p:cxnSp>
        <p:nvCxnSpPr>
          <p:cNvPr id="21" name="Straight Arrow Connector 20"/>
          <p:cNvCxnSpPr/>
          <p:nvPr/>
        </p:nvCxnSpPr>
        <p:spPr>
          <a:xfrm>
            <a:off x="67586" y="2667000"/>
            <a:ext cx="2675614"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0" y="2209800"/>
            <a:ext cx="1717137" cy="523220"/>
          </a:xfrm>
          <a:prstGeom prst="rect">
            <a:avLst/>
          </a:prstGeom>
          <a:noFill/>
        </p:spPr>
        <p:txBody>
          <a:bodyPr wrap="none" rtlCol="0">
            <a:spAutoFit/>
          </a:bodyPr>
          <a:lstStyle/>
          <a:p>
            <a:pPr algn="ctr"/>
            <a:r>
              <a:rPr lang="en-CA" sz="1400" dirty="0" smtClean="0"/>
              <a:t>Display Framework</a:t>
            </a:r>
          </a:p>
          <a:p>
            <a:pPr algn="ctr"/>
            <a:r>
              <a:rPr lang="en-CA" sz="1400" dirty="0" smtClean="0"/>
              <a:t>In Devices</a:t>
            </a:r>
            <a:endParaRPr lang="en-CA" sz="1400" dirty="0"/>
          </a:p>
        </p:txBody>
      </p:sp>
      <p:sp>
        <p:nvSpPr>
          <p:cNvPr id="25" name="Freeform 24"/>
          <p:cNvSpPr/>
          <p:nvPr/>
        </p:nvSpPr>
        <p:spPr>
          <a:xfrm>
            <a:off x="1461052" y="1971923"/>
            <a:ext cx="3991555" cy="318053"/>
          </a:xfrm>
          <a:custGeom>
            <a:avLst/>
            <a:gdLst>
              <a:gd name="connsiteX0" fmla="*/ 0 w 3991555"/>
              <a:gd name="connsiteY0" fmla="*/ 0 h 318053"/>
              <a:gd name="connsiteX1" fmla="*/ 437322 w 3991555"/>
              <a:gd name="connsiteY1" fmla="*/ 302150 h 318053"/>
              <a:gd name="connsiteX2" fmla="*/ 3991555 w 3991555"/>
              <a:gd name="connsiteY2" fmla="*/ 318053 h 318053"/>
            </a:gdLst>
            <a:ahLst/>
            <a:cxnLst>
              <a:cxn ang="0">
                <a:pos x="connsiteX0" y="connsiteY0"/>
              </a:cxn>
              <a:cxn ang="0">
                <a:pos x="connsiteX1" y="connsiteY1"/>
              </a:cxn>
              <a:cxn ang="0">
                <a:pos x="connsiteX2" y="connsiteY2"/>
              </a:cxn>
            </a:cxnLst>
            <a:rect l="l" t="t" r="r" b="b"/>
            <a:pathLst>
              <a:path w="3991555" h="318053">
                <a:moveTo>
                  <a:pt x="0" y="0"/>
                </a:moveTo>
                <a:lnTo>
                  <a:pt x="437322" y="302150"/>
                </a:lnTo>
                <a:lnTo>
                  <a:pt x="3991555" y="318053"/>
                </a:lnTo>
              </a:path>
            </a:pathLst>
          </a:custGeom>
          <a:noFill/>
          <a:ln w="25400">
            <a:solidFill>
              <a:schemeClr val="tx1"/>
            </a:solidFill>
            <a:tailEnd type="triangle"/>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6" name="TextBox 25"/>
          <p:cNvSpPr txBox="1"/>
          <p:nvPr/>
        </p:nvSpPr>
        <p:spPr>
          <a:xfrm>
            <a:off x="1905000" y="1978223"/>
            <a:ext cx="3179012" cy="307777"/>
          </a:xfrm>
          <a:prstGeom prst="rect">
            <a:avLst/>
          </a:prstGeom>
          <a:noFill/>
        </p:spPr>
        <p:txBody>
          <a:bodyPr wrap="none" rtlCol="0">
            <a:spAutoFit/>
          </a:bodyPr>
          <a:lstStyle/>
          <a:p>
            <a:r>
              <a:rPr lang="en-CA" sz="1400" dirty="0" smtClean="0"/>
              <a:t>User notification of validated SIP calls</a:t>
            </a:r>
            <a:endParaRPr lang="en-CA" sz="1400" dirty="0"/>
          </a:p>
        </p:txBody>
      </p:sp>
      <p:cxnSp>
        <p:nvCxnSpPr>
          <p:cNvPr id="28" name="Straight Connector 27"/>
          <p:cNvCxnSpPr/>
          <p:nvPr/>
        </p:nvCxnSpPr>
        <p:spPr>
          <a:xfrm>
            <a:off x="5486400" y="2289976"/>
            <a:ext cx="762000" cy="0"/>
          </a:xfrm>
          <a:prstGeom prst="line">
            <a:avLst/>
          </a:prstGeom>
          <a:ln>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a:endCxn id="25" idx="1"/>
          </p:cNvCxnSpPr>
          <p:nvPr/>
        </p:nvCxnSpPr>
        <p:spPr>
          <a:xfrm flipV="1">
            <a:off x="1676400" y="2274073"/>
            <a:ext cx="221974" cy="392927"/>
          </a:xfrm>
          <a:prstGeom prst="line">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152400" y="4572000"/>
            <a:ext cx="4186910" cy="144780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CA" b="1" u="sng" dirty="0" smtClean="0">
                <a:solidFill>
                  <a:schemeClr val="tx1"/>
                </a:solidFill>
              </a:rPr>
              <a:t>Caveats</a:t>
            </a:r>
            <a:r>
              <a:rPr lang="en-CA" dirty="0" smtClean="0">
                <a:solidFill>
                  <a:schemeClr val="tx1"/>
                </a:solidFill>
              </a:rPr>
              <a:t>:</a:t>
            </a:r>
          </a:p>
          <a:p>
            <a:pPr marL="285750" indent="-285750">
              <a:buFont typeface="Arial" panose="020B0604020202020204" pitchFamily="34" charset="0"/>
              <a:buChar char="•"/>
            </a:pPr>
            <a:r>
              <a:rPr lang="en-CA" dirty="0" smtClean="0">
                <a:solidFill>
                  <a:schemeClr val="tx1"/>
                </a:solidFill>
              </a:rPr>
              <a:t>Not to scale</a:t>
            </a:r>
          </a:p>
          <a:p>
            <a:pPr marL="285750" indent="-285750">
              <a:buFont typeface="Arial" panose="020B0604020202020204" pitchFamily="34" charset="0"/>
              <a:buChar char="•"/>
            </a:pPr>
            <a:r>
              <a:rPr lang="en-CA" dirty="0" smtClean="0">
                <a:solidFill>
                  <a:schemeClr val="tx1"/>
                </a:solidFill>
              </a:rPr>
              <a:t>Shows dependencies only</a:t>
            </a:r>
          </a:p>
          <a:p>
            <a:pPr marL="285750" indent="-285750">
              <a:buFont typeface="Arial" panose="020B0604020202020204" pitchFamily="34" charset="0"/>
              <a:buChar char="•"/>
            </a:pPr>
            <a:r>
              <a:rPr lang="en-CA" dirty="0" smtClean="0">
                <a:solidFill>
                  <a:schemeClr val="tx1"/>
                </a:solidFill>
              </a:rPr>
              <a:t>One possible deployment scenario; other scenarios could also work.</a:t>
            </a:r>
            <a:endParaRPr lang="en-CA" dirty="0">
              <a:solidFill>
                <a:schemeClr val="tx1"/>
              </a:solidFill>
            </a:endParaRPr>
          </a:p>
        </p:txBody>
      </p:sp>
      <p:cxnSp>
        <p:nvCxnSpPr>
          <p:cNvPr id="29" name="Straight Arrow Connector 28"/>
          <p:cNvCxnSpPr/>
          <p:nvPr/>
        </p:nvCxnSpPr>
        <p:spPr>
          <a:xfrm>
            <a:off x="533400" y="3124200"/>
            <a:ext cx="2590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76200" y="2816423"/>
            <a:ext cx="1699248" cy="307777"/>
          </a:xfrm>
          <a:prstGeom prst="rect">
            <a:avLst/>
          </a:prstGeom>
          <a:noFill/>
        </p:spPr>
        <p:txBody>
          <a:bodyPr wrap="none" rtlCol="0">
            <a:spAutoFit/>
          </a:bodyPr>
          <a:lstStyle/>
          <a:p>
            <a:r>
              <a:rPr lang="en-CA" sz="1400" dirty="0" smtClean="0"/>
              <a:t>Anti-</a:t>
            </a:r>
            <a:r>
              <a:rPr lang="en-CA" sz="1400" dirty="0" err="1" smtClean="0"/>
              <a:t>Robocall</a:t>
            </a:r>
            <a:r>
              <a:rPr lang="en-CA" sz="1400" dirty="0" smtClean="0"/>
              <a:t> Apps</a:t>
            </a:r>
            <a:endParaRPr lang="en-CA" sz="1400" dirty="0"/>
          </a:p>
        </p:txBody>
      </p:sp>
      <p:cxnSp>
        <p:nvCxnSpPr>
          <p:cNvPr id="33" name="Straight Connector 32"/>
          <p:cNvCxnSpPr/>
          <p:nvPr/>
        </p:nvCxnSpPr>
        <p:spPr>
          <a:xfrm>
            <a:off x="0" y="3124200"/>
            <a:ext cx="1066800" cy="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3200400" y="3124200"/>
            <a:ext cx="762000" cy="0"/>
          </a:xfrm>
          <a:prstGeom prst="line">
            <a:avLst/>
          </a:prstGeom>
          <a:ln>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412337" y="1984177"/>
            <a:ext cx="721263" cy="1140023"/>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2743200" y="2289976"/>
            <a:ext cx="533400" cy="834224"/>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67562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marL="715963" indent="-715963">
              <a:buNone/>
            </a:pPr>
            <a:r>
              <a:rPr lang="en-US" sz="2000" b="1" u="sng" dirty="0" smtClean="0"/>
              <a:t>STIR</a:t>
            </a:r>
            <a:r>
              <a:rPr lang="en-US" sz="2000" dirty="0" smtClean="0"/>
              <a:t>: Standard developed by IETF, with input from ATIS member companies, that defines Signature to verify calling number, and specifies how it will be transported in SIP “on the wire”.</a:t>
            </a:r>
          </a:p>
          <a:p>
            <a:pPr marL="715963" indent="-715963">
              <a:buNone/>
            </a:pPr>
            <a:r>
              <a:rPr lang="en-US" sz="2000" b="1" u="sng" dirty="0" smtClean="0"/>
              <a:t>SHAKEN</a:t>
            </a:r>
            <a:r>
              <a:rPr lang="en-US" sz="2000" dirty="0" smtClean="0"/>
              <a:t>: Framework document developed by ATIS/SIP Forum IP-NNI task force to provide an implementation profile for service providers implementing STIR. The objective of SHAKEN is to provide guidance to implementers to ensure interoperability.</a:t>
            </a:r>
          </a:p>
          <a:p>
            <a:pPr marL="715963" indent="-715963">
              <a:buNone/>
            </a:pPr>
            <a:r>
              <a:rPr lang="en-US" sz="2000" b="1" u="sng" dirty="0" err="1" smtClean="0"/>
              <a:t>PASSportT</a:t>
            </a:r>
            <a:r>
              <a:rPr lang="en-US" sz="2000" dirty="0" smtClean="0"/>
              <a:t>: Specifies the format of the “signature” used by service providers to verify calling number. STIR specifies how the signature defined by </a:t>
            </a:r>
            <a:r>
              <a:rPr lang="en-US" sz="2000" dirty="0" err="1" smtClean="0"/>
              <a:t>PASSporT</a:t>
            </a:r>
            <a:r>
              <a:rPr lang="en-US" sz="2000" dirty="0" smtClean="0"/>
              <a:t> is transported in SIP signaling.</a:t>
            </a:r>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5</a:t>
            </a:fld>
            <a:endParaRPr lang="en-US" dirty="0"/>
          </a:p>
        </p:txBody>
      </p:sp>
    </p:spTree>
    <p:extLst>
      <p:ext uri="{BB962C8B-B14F-4D97-AF65-F5344CB8AC3E}">
        <p14:creationId xmlns:p14="http://schemas.microsoft.com/office/powerpoint/2010/main" val="787061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marL="715963" indent="-715963">
              <a:buNone/>
            </a:pPr>
            <a:r>
              <a:rPr lang="en-US" sz="2000" b="1" u="sng" dirty="0" smtClean="0"/>
              <a:t>Display </a:t>
            </a:r>
            <a:r>
              <a:rPr lang="en-US" sz="2000" b="1" u="sng" dirty="0"/>
              <a:t>F</a:t>
            </a:r>
            <a:r>
              <a:rPr lang="en-US" sz="2000" b="1" u="sng" dirty="0" smtClean="0"/>
              <a:t>ramework</a:t>
            </a:r>
            <a:r>
              <a:rPr lang="en-US" sz="2000" dirty="0" smtClean="0"/>
              <a:t>: The protocol specified by STIR/</a:t>
            </a:r>
            <a:r>
              <a:rPr lang="en-US" sz="2000" dirty="0" err="1" smtClean="0"/>
              <a:t>PASSporT</a:t>
            </a:r>
            <a:r>
              <a:rPr lang="en-US" sz="2000" dirty="0" smtClean="0"/>
              <a:t> can be used by the originating service provider to assert the phone number of the originator of a phone call, and by the terminating service provider to verify the phone number of the calling party. However there is currently no agreement on how this verified number should be presented to the user in a consistent, reliable format. ATIS/SIP Forum IP-NNI task force is developing a set of requirements for displaying this information in a way that builds user confidence in STIR. Implementation will be required by device manufacturers.</a:t>
            </a:r>
          </a:p>
          <a:p>
            <a:pPr marL="715963" indent="-715963">
              <a:buNone/>
            </a:pPr>
            <a:r>
              <a:rPr lang="en-US" sz="2000" b="1" u="sng" dirty="0" smtClean="0"/>
              <a:t>STIR/SHAKEN Testbed</a:t>
            </a:r>
            <a:r>
              <a:rPr lang="en-US" sz="2000" dirty="0" smtClean="0"/>
              <a:t>: IETF</a:t>
            </a:r>
            <a:r>
              <a:rPr lang="en-US" sz="2000" dirty="0"/>
              <a:t> </a:t>
            </a:r>
            <a:r>
              <a:rPr lang="en-US" sz="2000" dirty="0" smtClean="0"/>
              <a:t>STIR is being developed by experts, with input from ATIS member companies. However, it is important to verify that the protocol works as intended with real network equipment. ATIS is developing a testbed for this purpose. </a:t>
            </a:r>
            <a:r>
              <a:rPr lang="en-US" sz="2000" b="1" dirty="0" smtClean="0"/>
              <a:t>Note</a:t>
            </a:r>
            <a:r>
              <a:rPr lang="en-US" sz="2000" dirty="0" smtClean="0"/>
              <a:t>: Service providers will still need to test product implementations.</a:t>
            </a:r>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6</a:t>
            </a:fld>
            <a:endParaRPr lang="en-US" dirty="0"/>
          </a:p>
        </p:txBody>
      </p:sp>
    </p:spTree>
    <p:extLst>
      <p:ext uri="{BB962C8B-B14F-4D97-AF65-F5344CB8AC3E}">
        <p14:creationId xmlns:p14="http://schemas.microsoft.com/office/powerpoint/2010/main" val="3756604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marL="715963" indent="-715963">
              <a:buNone/>
            </a:pPr>
            <a:r>
              <a:rPr lang="en-US" sz="2000" b="1" u="sng" dirty="0" smtClean="0"/>
              <a:t>Root Certificate Authority</a:t>
            </a:r>
            <a:r>
              <a:rPr lang="en-US" sz="2000" dirty="0" smtClean="0"/>
              <a:t>: STIR can have more than one “certificate authority”, but it is important that they all trace back to a single authoritative </a:t>
            </a:r>
            <a:r>
              <a:rPr lang="en-US" sz="2000" b="1" dirty="0" smtClean="0"/>
              <a:t>root</a:t>
            </a:r>
            <a:r>
              <a:rPr lang="en-US" sz="2000" dirty="0" smtClean="0"/>
              <a:t> certificate authority. Only legitimate service providers would be issued certificates, and any service provider determined to be falsely signing calls could have their certificate revoked. This is critical to maintaining the integrity of the Caller ID validation mechanism. The ultimate responsibility and authority for issuing or revoking certificates would be traceable to the single authoritative root certificate authority.</a:t>
            </a:r>
          </a:p>
          <a:p>
            <a:pPr marL="715963" indent="-715963">
              <a:buNone/>
            </a:pPr>
            <a:r>
              <a:rPr lang="en-US" sz="2000" b="1" u="sng" dirty="0" smtClean="0"/>
              <a:t>Display Framework in Devices</a:t>
            </a:r>
            <a:r>
              <a:rPr lang="en-US" sz="2000" dirty="0" smtClean="0"/>
              <a:t>: ATIS/SIP Forum IP-NNI Task Force will propose requirements for displaying validated caller ID information to users, but this will need to be implemented in devices before it will be possible to display the information to the user. Prior to this, it may still be possible to validate and act on verified caller ID information within the service provider network.</a:t>
            </a:r>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7</a:t>
            </a:fld>
            <a:endParaRPr lang="en-US" dirty="0"/>
          </a:p>
        </p:txBody>
      </p:sp>
    </p:spTree>
    <p:extLst>
      <p:ext uri="{BB962C8B-B14F-4D97-AF65-F5344CB8AC3E}">
        <p14:creationId xmlns:p14="http://schemas.microsoft.com/office/powerpoint/2010/main" val="3610334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marL="715963" indent="-715963">
              <a:buNone/>
            </a:pPr>
            <a:r>
              <a:rPr lang="en-US" sz="2000" b="1" u="sng" dirty="0" smtClean="0"/>
              <a:t>STIR Implementation</a:t>
            </a:r>
            <a:r>
              <a:rPr lang="en-US" sz="2000" dirty="0" smtClean="0"/>
              <a:t>: Once the protocol (STIR) has been finalized and implementation guidelines (SHAKEN) completed, implementation will be required in deployable products.</a:t>
            </a:r>
          </a:p>
          <a:p>
            <a:pPr marL="715963" indent="-715963">
              <a:buNone/>
            </a:pPr>
            <a:r>
              <a:rPr lang="en-US" sz="2000" b="1" u="sng" dirty="0" smtClean="0"/>
              <a:t>SP validation</a:t>
            </a:r>
            <a:r>
              <a:rPr lang="en-US" sz="2000" dirty="0" smtClean="0"/>
              <a:t>: the base protocol will be verified in the ATIS testbed, but individual service providers still need to validate specific implementations in the context of their network equipment.</a:t>
            </a:r>
          </a:p>
          <a:p>
            <a:pPr marL="715963" indent="-715963">
              <a:buNone/>
            </a:pPr>
            <a:r>
              <a:rPr lang="en-US" sz="2000" b="1" u="sng" dirty="0" smtClean="0"/>
              <a:t>SP Deployment</a:t>
            </a:r>
            <a:r>
              <a:rPr lang="en-US" sz="2000" dirty="0" smtClean="0"/>
              <a:t>: Initial deployment cannot begin until products have been developed and validated in service provider labs.</a:t>
            </a:r>
          </a:p>
          <a:p>
            <a:pPr marL="715963" indent="-715963">
              <a:buNone/>
            </a:pPr>
            <a:r>
              <a:rPr lang="en-US" sz="2000" b="1" u="sng" dirty="0" smtClean="0"/>
              <a:t>STIR/</a:t>
            </a:r>
            <a:r>
              <a:rPr lang="en-US" sz="2000" b="1" u="sng" dirty="0" err="1" smtClean="0"/>
              <a:t>PASSporT</a:t>
            </a:r>
            <a:r>
              <a:rPr lang="en-US" sz="2000" b="1" u="sng" dirty="0" smtClean="0"/>
              <a:t> for </a:t>
            </a:r>
            <a:r>
              <a:rPr lang="en-US" sz="2000" b="1" u="sng" dirty="0" err="1" smtClean="0"/>
              <a:t>traceback</a:t>
            </a:r>
            <a:r>
              <a:rPr lang="en-US" sz="2000" dirty="0" smtClean="0"/>
              <a:t>: deployment of STIR to provide validation of caller ID to the end user has a number of additional dependencies. Starting with an initial scenario limited to </a:t>
            </a:r>
            <a:r>
              <a:rPr lang="en-US" sz="2000" dirty="0" err="1" smtClean="0"/>
              <a:t>traceback</a:t>
            </a:r>
            <a:r>
              <a:rPr lang="en-US" sz="2000" dirty="0" smtClean="0"/>
              <a:t> of suspicious calls may be an effective strategy to gain immediate value and operational experience with a relatively simple scenario.</a:t>
            </a:r>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8</a:t>
            </a:fld>
            <a:endParaRPr lang="en-US" dirty="0"/>
          </a:p>
        </p:txBody>
      </p:sp>
    </p:spTree>
    <p:extLst>
      <p:ext uri="{BB962C8B-B14F-4D97-AF65-F5344CB8AC3E}">
        <p14:creationId xmlns:p14="http://schemas.microsoft.com/office/powerpoint/2010/main" val="1990447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marL="715963" indent="-715963">
              <a:buNone/>
            </a:pPr>
            <a:r>
              <a:rPr lang="en-US" sz="2000" b="1" u="sng" dirty="0" smtClean="0"/>
              <a:t>User notification of validated SIP calls</a:t>
            </a:r>
            <a:r>
              <a:rPr lang="en-US" sz="2000" dirty="0" smtClean="0"/>
              <a:t>: several additional capabilities must be deployed, beyond basic STIR signing and verification, before validated SIP calls can be presented to the end user. These include a protocol to signal the status of the caller ID to the user device (i.e., verification will be done in the network) and a consistent means for the device to display this status to the user.</a:t>
            </a:r>
            <a:endParaRPr lang="en-US" sz="2000" b="1" u="sng" dirty="0" smtClean="0"/>
          </a:p>
          <a:p>
            <a:pPr marL="715963" indent="-715963">
              <a:buNone/>
            </a:pPr>
            <a:r>
              <a:rPr lang="en-US" sz="2000" b="1" u="sng" dirty="0" smtClean="0"/>
              <a:t>Global Root Certificate Authority</a:t>
            </a:r>
            <a:r>
              <a:rPr lang="en-US" sz="2000" dirty="0" smtClean="0"/>
              <a:t>: need to extend trust to global service providers for international calls to be reliably signed. This will require a number of steps, beginning with a globally agreed root certificate authority.</a:t>
            </a:r>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9</a:t>
            </a:fld>
            <a:endParaRPr lang="en-US" dirty="0"/>
          </a:p>
        </p:txBody>
      </p:sp>
    </p:spTree>
    <p:extLst>
      <p:ext uri="{BB962C8B-B14F-4D97-AF65-F5344CB8AC3E}">
        <p14:creationId xmlns:p14="http://schemas.microsoft.com/office/powerpoint/2010/main" val="670644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atis-pp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inal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TIS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atis-ppt-template</Template>
  <TotalTime>1293</TotalTime>
  <Words>839</Words>
  <Application>Microsoft Office PowerPoint</Application>
  <PresentationFormat>On-screen Show (4:3)</PresentationFormat>
  <Paragraphs>73</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atis-ppt-template</vt:lpstr>
      <vt:lpstr>Final Template</vt:lpstr>
      <vt:lpstr>PowerPoint Presentation</vt:lpstr>
      <vt:lpstr>Timeline – Standards &amp; Requirements</vt:lpstr>
      <vt:lpstr>Timeline - Expanded</vt:lpstr>
      <vt:lpstr>Timeline – Post Initial Deployment</vt:lpstr>
      <vt:lpstr>Definitions</vt:lpstr>
      <vt:lpstr>Definitions</vt:lpstr>
      <vt:lpstr>Definitions</vt:lpstr>
      <vt:lpstr>Definitions</vt:lpstr>
      <vt:lpstr>Definitions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Caitin O'Connor</dc:creator>
  <cp:lastModifiedBy>Jim McEachern</cp:lastModifiedBy>
  <cp:revision>105</cp:revision>
  <cp:lastPrinted>2011-09-21T19:31:23Z</cp:lastPrinted>
  <dcterms:created xsi:type="dcterms:W3CDTF">2015-10-26T18:11:36Z</dcterms:created>
  <dcterms:modified xsi:type="dcterms:W3CDTF">2016-06-07T03:03:32Z</dcterms:modified>
</cp:coreProperties>
</file>