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</p:sldMasterIdLst>
  <p:notesMasterIdLst>
    <p:notesMasterId r:id="rId30"/>
  </p:notesMasterIdLst>
  <p:handoutMasterIdLst>
    <p:handoutMasterId r:id="rId31"/>
  </p:handoutMasterIdLst>
  <p:sldIdLst>
    <p:sldId id="620" r:id="rId2"/>
    <p:sldId id="791" r:id="rId3"/>
    <p:sldId id="815" r:id="rId4"/>
    <p:sldId id="812" r:id="rId5"/>
    <p:sldId id="863" r:id="rId6"/>
    <p:sldId id="864" r:id="rId7"/>
    <p:sldId id="785" r:id="rId8"/>
    <p:sldId id="867" r:id="rId9"/>
    <p:sldId id="780" r:id="rId10"/>
    <p:sldId id="865" r:id="rId11"/>
    <p:sldId id="781" r:id="rId12"/>
    <p:sldId id="837" r:id="rId13"/>
    <p:sldId id="792" r:id="rId14"/>
    <p:sldId id="831" r:id="rId15"/>
    <p:sldId id="784" r:id="rId16"/>
    <p:sldId id="782" r:id="rId17"/>
    <p:sldId id="858" r:id="rId18"/>
    <p:sldId id="860" r:id="rId19"/>
    <p:sldId id="861" r:id="rId20"/>
    <p:sldId id="800" r:id="rId21"/>
    <p:sldId id="850" r:id="rId22"/>
    <p:sldId id="851" r:id="rId23"/>
    <p:sldId id="852" r:id="rId24"/>
    <p:sldId id="853" r:id="rId25"/>
    <p:sldId id="854" r:id="rId26"/>
    <p:sldId id="855" r:id="rId27"/>
    <p:sldId id="868" r:id="rId28"/>
    <p:sldId id="857" r:id="rId29"/>
  </p:sldIdLst>
  <p:sldSz cx="9144000" cy="6858000" type="screen4x3"/>
  <p:notesSz cx="6918325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A00"/>
    <a:srgbClr val="39399F"/>
    <a:srgbClr val="3D3DAB"/>
    <a:srgbClr val="4364A5"/>
    <a:srgbClr val="4754CF"/>
    <a:srgbClr val="02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471" autoAdjust="0"/>
  </p:normalViewPr>
  <p:slideViewPr>
    <p:cSldViewPr>
      <p:cViewPr varScale="1">
        <p:scale>
          <a:sx n="132" d="100"/>
          <a:sy n="132" d="100"/>
        </p:scale>
        <p:origin x="20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>
        <p:scale>
          <a:sx n="100" d="100"/>
          <a:sy n="100" d="100"/>
        </p:scale>
        <p:origin x="-1632" y="-78"/>
      </p:cViewPr>
      <p:guideLst>
        <p:guide orient="horz" pos="2905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97AB543-AC5F-4785-953E-984334857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3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60692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381501"/>
            <a:ext cx="5537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F69D61D-C6B1-4B1F-9673-45EFBB08F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70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3DAA-490C-43E6-8AE2-CB7F71C43DD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96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26357-A8DE-41D4-A16A-4B2C5B03A46E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14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CD442-DAF0-455E-948D-7A9E1A1A9CBA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14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F2F32-3D13-419A-89EF-D41732C34953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28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909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62B44-B264-47D7-B23D-91BDC847AA0D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174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AFED6B-A70A-4D69-AD80-81E815258E36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10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93D2BE-91D3-4AD4-8837-8F403E211A91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49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5D3F7-A040-4DEE-AF77-ECDC13C602CC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84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3CD81-8C1B-49A9-AF42-32D9A620140C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077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E3FF5-DD92-4EB5-9F42-F7FB970AB2BB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23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E8367-868A-4D30-ABCC-85B6E36F56CC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45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9BD24-0398-4853-8826-CD90D543F795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06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BFA5-4F9E-4BCD-8CBD-EDD2DAEDAE62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97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09F79-428D-4FBD-BC91-F48362B12FDA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738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3B829-DE53-4395-A073-4B84B62AEB6B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33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12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13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8F4E-45CC-457B-9B21-56EE9C16E1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2C87-ACCC-425C-A4C9-A8126E6589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0E0C-E069-4BBD-B145-89F6D501F7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7915-8B62-4501-8C3C-E9C7B47AE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BA0F-B954-4F1B-89BA-596CCD0BE9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BB46-13CF-401F-A2A8-D407698DC3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11A6-265F-4BEE-9E77-3A90DBD1D8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4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3D95-F866-45EA-BF55-838B7102A4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3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Rectangle 6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95CB-F04A-4BE8-A7E0-31D59F4FD4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C846-87C5-4DDF-A7BE-220CA0F1A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CD9F-C1A4-43EE-A98A-9A56267473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2963" y="1716088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50"/>
            <a:ext cx="1800225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275" y="6572250"/>
            <a:ext cx="2879725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50"/>
            <a:ext cx="809625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pPr>
              <a:defRPr/>
            </a:pPr>
            <a:fld id="{53C83C9E-9057-43C0-8E8D-1BA5802F4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63" y="282575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6" r:id="rId2"/>
    <p:sldLayoutId id="2147484203" r:id="rId3"/>
    <p:sldLayoutId id="2147484197" r:id="rId4"/>
    <p:sldLayoutId id="2147484198" r:id="rId5"/>
    <p:sldLayoutId id="2147484204" r:id="rId6"/>
    <p:sldLayoutId id="2147484205" r:id="rId7"/>
    <p:sldLayoutId id="2147484199" r:id="rId8"/>
    <p:sldLayoutId id="2147484200" r:id="rId9"/>
    <p:sldLayoutId id="2147484201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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Analysis of Network Outage Reports</a:t>
            </a:r>
            <a:endParaRPr lang="en-US" sz="3400" i="1" dirty="0" smtClean="0"/>
          </a:p>
        </p:txBody>
      </p:sp>
      <p:pic>
        <p:nvPicPr>
          <p:cNvPr id="15362" name="Picture 5" descr="circ_fcclog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10400" y="4706938"/>
            <a:ext cx="2133600" cy="2151062"/>
          </a:xfrm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6E5-831A-4DE0-8AD4-8FAEE951C788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43600" y="2133600"/>
            <a:ext cx="3200400" cy="2133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i="1" dirty="0" smtClean="0"/>
              <a:t>Cybersecurity and Communications Reliability Division – Public Safety &amp; Homeland Security Bureau</a:t>
            </a:r>
            <a:endParaRPr lang="en-US" sz="2200" b="1" i="1" dirty="0" smtClean="0"/>
          </a:p>
          <a:p>
            <a:pPr marL="0" indent="0" algn="r" eaLnBrk="1" hangingPunct="1">
              <a:buFont typeface="Wingdings" pitchFamily="2" charset="2"/>
              <a:buNone/>
            </a:pPr>
            <a:endParaRPr lang="en-US" sz="2200" b="1" i="1" dirty="0" smtClean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200" b="1" i="1" dirty="0" smtClean="0"/>
              <a:t>John Healy</a:t>
            </a:r>
            <a:endParaRPr lang="en-US" sz="2200" b="1" dirty="0" smtClean="0"/>
          </a:p>
          <a:p>
            <a:pPr marL="0" indent="0" algn="r" eaLnBrk="1" hangingPunct="1"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819400" y="6324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smtClean="0"/>
              <a:t>May 2016</a:t>
            </a:r>
            <a:endParaRPr lang="en-US" b="0" dirty="0"/>
          </a:p>
        </p:txBody>
      </p:sp>
      <p:pic>
        <p:nvPicPr>
          <p:cNvPr id="15366" name="Picture 9" descr="Cables hooked up to a 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49863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81200"/>
            <a:ext cx="6019800" cy="39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E911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7D1D0-EE14-4347-AF10-A6CD01DA8016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6496050" cy="450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Very Large E911 Outages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89603-82DF-40D4-8007-0EBAACCCA680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6858000" cy="4573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E911 – Phase 2 Events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038DD-D735-414D-998B-9377B557247B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6648450" cy="4524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2 vs. All Other E911 Outages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60307-0CFD-4872-87A7-6606EC1247DD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1981200"/>
            <a:ext cx="6619875" cy="4419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Wireline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94437-EB60-4825-A9BD-788C8DED2C80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2771" name="Text Box 11"/>
          <p:cNvSpPr txBox="1">
            <a:spLocks noChangeArrowheads="1"/>
          </p:cNvSpPr>
          <p:nvPr/>
        </p:nvSpPr>
        <p:spPr bwMode="auto">
          <a:xfrm>
            <a:off x="914400" y="6276975"/>
            <a:ext cx="685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Wireline outages are all outages for which the Reason Reportable was at least 900,000 wireline user-minutes.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905000"/>
            <a:ext cx="5943600" cy="3990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Wireless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3D9-F79B-4A70-B59B-1F40CA54ED98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1981200"/>
            <a:ext cx="5848350" cy="4019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VoIP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065A-81AC-4674-AB48-EF20F768011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0"/>
            <a:ext cx="5848350" cy="42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Environmental – External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4FDB6-1A57-4981-B0AC-7A979659F4C5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26" y="1905000"/>
            <a:ext cx="6590347" cy="43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2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SS7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76D7-B4D1-4692-9FBE-B3A0C26690C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611505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18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Frequency of Outages by Month</a:t>
            </a:r>
            <a:endParaRPr lang="en-US" sz="3600" dirty="0" smtClean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64CEC-C390-4DA4-8A58-1382F717613E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6046470" cy="46164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Malicious Events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2057400"/>
            <a:ext cx="6191250" cy="4105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2400"/>
            <a:ext cx="75438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Malicious Activity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300B8-9E1C-48BD-975C-34F85C7E4F84}" type="slidenum">
              <a:rPr lang="en-US" altLang="en-US" smtClean="0"/>
              <a:pPr>
                <a:defRPr/>
              </a:pPr>
              <a:t>21</a:t>
            </a:fld>
            <a:endParaRPr lang="en-US" alt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02095"/>
              </p:ext>
            </p:extLst>
          </p:nvPr>
        </p:nvGraphicFramePr>
        <p:xfrm>
          <a:off x="1981199" y="2057400"/>
          <a:ext cx="5105401" cy="3276601"/>
        </p:xfrm>
        <a:graphic>
          <a:graphicData uri="http://schemas.openxmlformats.org/drawingml/2006/table">
            <a:tbl>
              <a:tblPr/>
              <a:tblGrid>
                <a:gridCol w="980237"/>
                <a:gridCol w="1021080"/>
                <a:gridCol w="1143610"/>
                <a:gridCol w="980237"/>
                <a:gridCol w="980237"/>
              </a:tblGrid>
              <a:tr h="1188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Vandalism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Theft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 Shots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Malicious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 (83)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 (18)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 (15)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 (83)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 (9)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 (22)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 (99)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 (11)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 (22)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 (21)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 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 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 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 (0)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(9)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5867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The figures for 2016 are thru March.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Duration Trends: DS3 Non-Simplex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84808-C074-4292-9732-A84F7E1A211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31242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duration of DS3 non-simplex outages is statistically unchanged in 2016 compared with 2015 (using a Mann-Whitney test).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0250"/>
            <a:ext cx="5492860" cy="3790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Duration</a:t>
            </a:r>
            <a:r>
              <a:rPr lang="en-US" sz="3200" dirty="0" smtClean="0"/>
              <a:t> Trends: E911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69890-8D77-43A1-9C42-20E7A1F3E7E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3048000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duration of E911 outages is </a:t>
            </a:r>
            <a:r>
              <a:rPr lang="en-US" dirty="0"/>
              <a:t>statistically </a:t>
            </a:r>
            <a:r>
              <a:rPr lang="en-US" dirty="0" smtClean="0"/>
              <a:t>unchanged </a:t>
            </a:r>
            <a:r>
              <a:rPr lang="en-US" dirty="0"/>
              <a:t>in </a:t>
            </a:r>
            <a:r>
              <a:rPr lang="en-US" dirty="0" smtClean="0"/>
              <a:t>2016 compared </a:t>
            </a:r>
            <a:r>
              <a:rPr lang="en-US" dirty="0"/>
              <a:t>with </a:t>
            </a:r>
            <a:r>
              <a:rPr lang="en-US" dirty="0" smtClean="0"/>
              <a:t>2015 </a:t>
            </a:r>
            <a:r>
              <a:rPr lang="en-US" dirty="0"/>
              <a:t>(using a Mann-Whitney test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5340294" cy="3806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Duration Trends: Wireline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F1F8-DE96-4DD3-8B77-62931DABAF3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3124200"/>
            <a:ext cx="2616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duration of wireline outages is </a:t>
            </a:r>
            <a:r>
              <a:rPr lang="en-US" dirty="0"/>
              <a:t>statistically </a:t>
            </a:r>
            <a:r>
              <a:rPr lang="en-US" dirty="0" smtClean="0"/>
              <a:t>unchanged from 2015 to 2016 </a:t>
            </a:r>
            <a:r>
              <a:rPr lang="en-US" dirty="0"/>
              <a:t>(using a Mann-Whitney test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20268"/>
            <a:ext cx="5803789" cy="36505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Duration Trends: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2819400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duration of </a:t>
            </a:r>
            <a:r>
              <a:rPr lang="en-US" dirty="0" smtClean="0"/>
              <a:t>wireless </a:t>
            </a:r>
            <a:r>
              <a:rPr lang="en-US" dirty="0"/>
              <a:t>outages is statistically unchanged from </a:t>
            </a:r>
            <a:r>
              <a:rPr lang="en-US" dirty="0" smtClean="0"/>
              <a:t>2015 </a:t>
            </a:r>
            <a:r>
              <a:rPr lang="en-US" dirty="0"/>
              <a:t>to </a:t>
            </a:r>
            <a:r>
              <a:rPr lang="en-US" dirty="0" smtClean="0"/>
              <a:t>2016 </a:t>
            </a:r>
            <a:r>
              <a:rPr lang="en-US" dirty="0"/>
              <a:t>(using a Mann-Whitney test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90" y="2248637"/>
            <a:ext cx="5487800" cy="3466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Test for Trend in Event Duration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133600" cy="457200"/>
          </a:xfrm>
        </p:spPr>
        <p:txBody>
          <a:bodyPr/>
          <a:lstStyle/>
          <a:p>
            <a:pPr>
              <a:defRPr/>
            </a:pPr>
            <a:fld id="{821944C8-9C94-4068-B922-50311F939D2D}" type="slidenum">
              <a:rPr lang="en-US" altLang="en-US" smtClean="0"/>
              <a:pPr>
                <a:defRPr/>
              </a:pPr>
              <a:t>26</a:t>
            </a:fld>
            <a:endParaRPr lang="en-US" altLang="en-US" dirty="0" smtClean="0"/>
          </a:p>
        </p:txBody>
      </p:sp>
      <p:sp>
        <p:nvSpPr>
          <p:cNvPr id="54275" name="Text Box 34"/>
          <p:cNvSpPr txBox="1">
            <a:spLocks noChangeArrowheads="1"/>
          </p:cNvSpPr>
          <p:nvPr/>
        </p:nvSpPr>
        <p:spPr bwMode="auto">
          <a:xfrm>
            <a:off x="152400" y="17526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Non-DS3-Simplex Outages</a:t>
            </a:r>
          </a:p>
          <a:p>
            <a:r>
              <a:rPr lang="en-US" sz="2400" dirty="0"/>
              <a:t>Data from </a:t>
            </a:r>
            <a:r>
              <a:rPr lang="en-US" sz="2400" dirty="0" smtClean="0"/>
              <a:t>1/14  </a:t>
            </a:r>
            <a:r>
              <a:rPr lang="en-US" sz="2400" dirty="0"/>
              <a:t>thru </a:t>
            </a:r>
            <a:r>
              <a:rPr lang="en-US" sz="2400" dirty="0" smtClean="0"/>
              <a:t>03/16</a:t>
            </a:r>
            <a:endParaRPr lang="en-US" sz="2400" dirty="0"/>
          </a:p>
        </p:txBody>
      </p:sp>
      <p:sp>
        <p:nvSpPr>
          <p:cNvPr id="54276" name="Text Box 35"/>
          <p:cNvSpPr txBox="1">
            <a:spLocks noChangeArrowheads="1"/>
          </p:cNvSpPr>
          <p:nvPr/>
        </p:nvSpPr>
        <p:spPr bwMode="auto">
          <a:xfrm>
            <a:off x="228600" y="44196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Non DS3-Simplex Outages are </a:t>
            </a:r>
            <a:r>
              <a:rPr lang="en-US" sz="2400" dirty="0" smtClean="0"/>
              <a:t>shorter in duration from 1/14 </a:t>
            </a:r>
            <a:r>
              <a:rPr lang="en-US" sz="2400" dirty="0"/>
              <a:t>to </a:t>
            </a:r>
            <a:r>
              <a:rPr lang="en-US" sz="2400" dirty="0" smtClean="0"/>
              <a:t>03/16</a:t>
            </a:r>
            <a:endParaRPr lang="en-US" sz="2400" dirty="0"/>
          </a:p>
        </p:txBody>
      </p:sp>
      <p:sp>
        <p:nvSpPr>
          <p:cNvPr id="54277" name="Text Box 115"/>
          <p:cNvSpPr txBox="1">
            <a:spLocks noChangeArrowheads="1"/>
          </p:cNvSpPr>
          <p:nvPr/>
        </p:nvSpPr>
        <p:spPr bwMode="auto">
          <a:xfrm>
            <a:off x="4724400" y="1752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DS3-Simplex Events Only</a:t>
            </a:r>
          </a:p>
          <a:p>
            <a:r>
              <a:rPr lang="en-US" sz="2400" dirty="0"/>
              <a:t>Data from </a:t>
            </a:r>
            <a:r>
              <a:rPr lang="en-US" sz="2400" dirty="0" smtClean="0"/>
              <a:t>1/14 </a:t>
            </a:r>
            <a:r>
              <a:rPr lang="en-US" sz="2400" dirty="0"/>
              <a:t>thru </a:t>
            </a:r>
            <a:r>
              <a:rPr lang="en-US" sz="2400" dirty="0" smtClean="0"/>
              <a:t>03/16</a:t>
            </a:r>
            <a:endParaRPr lang="en-US" sz="2400" dirty="0"/>
          </a:p>
        </p:txBody>
      </p:sp>
      <p:sp>
        <p:nvSpPr>
          <p:cNvPr id="54278" name="Text Box 119"/>
          <p:cNvSpPr txBox="1">
            <a:spLocks noChangeArrowheads="1"/>
          </p:cNvSpPr>
          <p:nvPr/>
        </p:nvSpPr>
        <p:spPr bwMode="auto">
          <a:xfrm>
            <a:off x="4800600" y="44196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DS3-Simplex Events are </a:t>
            </a:r>
            <a:r>
              <a:rPr lang="en-US" sz="2400" dirty="0" smtClean="0"/>
              <a:t>unchanged in duration </a:t>
            </a:r>
            <a:r>
              <a:rPr lang="en-US" sz="2400" dirty="0"/>
              <a:t>from </a:t>
            </a:r>
            <a:r>
              <a:rPr lang="en-US" sz="2400" dirty="0" smtClean="0"/>
              <a:t>1/14 </a:t>
            </a:r>
            <a:r>
              <a:rPr lang="en-US" sz="2400" dirty="0"/>
              <a:t>to </a:t>
            </a:r>
            <a:r>
              <a:rPr lang="en-US" sz="2400" dirty="0" smtClean="0"/>
              <a:t>03/16</a:t>
            </a:r>
            <a:endParaRPr lang="en-US" sz="2400" dirty="0"/>
          </a:p>
        </p:txBody>
      </p:sp>
      <p:sp>
        <p:nvSpPr>
          <p:cNvPr id="54279" name="Text Box 127"/>
          <p:cNvSpPr txBox="1">
            <a:spLocks noChangeArrowheads="1"/>
          </p:cNvSpPr>
          <p:nvPr/>
        </p:nvSpPr>
        <p:spPr bwMode="auto">
          <a:xfrm>
            <a:off x="533400" y="31242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Rank Correlation of duration with date </a:t>
            </a:r>
            <a:r>
              <a:rPr lang="en-US" dirty="0" smtClean="0"/>
              <a:t>is -.011 and </a:t>
            </a:r>
            <a:r>
              <a:rPr lang="en-US" dirty="0"/>
              <a:t>is </a:t>
            </a:r>
            <a:r>
              <a:rPr lang="en-US" dirty="0" smtClean="0"/>
              <a:t>significant at the .01 level</a:t>
            </a:r>
            <a:endParaRPr lang="en-US" dirty="0"/>
          </a:p>
        </p:txBody>
      </p:sp>
      <p:sp>
        <p:nvSpPr>
          <p:cNvPr id="54280" name="Text Box 128"/>
          <p:cNvSpPr txBox="1">
            <a:spLocks noChangeArrowheads="1"/>
          </p:cNvSpPr>
          <p:nvPr/>
        </p:nvSpPr>
        <p:spPr bwMode="auto">
          <a:xfrm>
            <a:off x="5181600" y="31315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Rank Correlation of duration with date </a:t>
            </a:r>
            <a:r>
              <a:rPr lang="en-US" dirty="0" smtClean="0"/>
              <a:t>is -.017 and </a:t>
            </a:r>
            <a:r>
              <a:rPr lang="en-US" dirty="0"/>
              <a:t>is </a:t>
            </a:r>
            <a:r>
              <a:rPr lang="en-US" dirty="0" smtClean="0"/>
              <a:t>not significant at the .05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NORS coordinators began to test the new system in April</a:t>
            </a:r>
          </a:p>
          <a:p>
            <a:r>
              <a:rPr lang="en-US" dirty="0" smtClean="0"/>
              <a:t>Public Notice about NORS transition went out on </a:t>
            </a:r>
            <a:r>
              <a:rPr lang="en-US" smtClean="0"/>
              <a:t>May </a:t>
            </a:r>
            <a:r>
              <a:rPr lang="en-US" smtClean="0"/>
              <a:t>10</a:t>
            </a:r>
            <a:endParaRPr lang="en-US" dirty="0" smtClean="0"/>
          </a:p>
          <a:p>
            <a:r>
              <a:rPr lang="en-US" dirty="0" smtClean="0"/>
              <a:t>June 2 - Training session on the new NORS </a:t>
            </a:r>
          </a:p>
          <a:p>
            <a:r>
              <a:rPr lang="en-US" dirty="0" smtClean="0"/>
              <a:t>July 5 – Testing of the new NORS ends</a:t>
            </a:r>
          </a:p>
          <a:p>
            <a:r>
              <a:rPr lang="en-US" dirty="0" smtClean="0"/>
              <a:t>July 20 – Cutover to the new NORS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692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NRSC Activities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724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 smtClean="0"/>
              <a:t>Current Teams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Best  Practices Team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Outage Reporting Advisory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Improvements to the NORS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Improvements to the template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Recommended ways to communicate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Improvements to NORS/DIRS manuals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IP Transition Team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Consistent Use of Cause Codes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C7185-C1F4-4CD3-8C75-3DDF2CD1F0E6}" type="slidenum">
              <a:rPr lang="en-US" altLang="en-US" smtClean="0"/>
              <a:pPr>
                <a:defRPr/>
              </a:pPr>
              <a:t>28</a:t>
            </a:fld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Standards for Outage Frequencies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Took average of January 2013 through December 2013 as the standard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0948-154F-4CA9-A689-4F008AF602DC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152400"/>
            <a:ext cx="7620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Outage Index – </a:t>
            </a:r>
            <a:br>
              <a:rPr lang="en-US" sz="3500" dirty="0" smtClean="0"/>
            </a:br>
            <a:r>
              <a:rPr lang="en-US" sz="3500" dirty="0" smtClean="0"/>
              <a:t>For All Outages Except DS3-Simplex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8FF95-7815-4969-A1F0-27AB3B6BC633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838200" y="58420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See ATIS-0100021 Analysis of FCC-Reportable Service Outage Data for a description of the method used to calculate the outage index. </a:t>
            </a:r>
            <a:endParaRPr lang="en-US" sz="1200" b="0" i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41" y="1905000"/>
            <a:ext cx="5590517" cy="3712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1400" y="0"/>
            <a:ext cx="7543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Procedural Events by Source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2BA4D-C1C6-4700-AD79-34AB1467B789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81200"/>
            <a:ext cx="6529387" cy="42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3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Planned Maintenance </a:t>
            </a:r>
            <a:br>
              <a:rPr lang="en-US" dirty="0" smtClean="0"/>
            </a:br>
            <a:r>
              <a:rPr lang="en-US" dirty="0" smtClean="0"/>
              <a:t>Cause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559865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DS3 (Non-Simplex) Events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DA136-FAED-41FA-BB28-0911E2053885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81200"/>
            <a:ext cx="6248400" cy="4362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Big DS3 Outages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2DCC-71D3-4800-B3C5-1AD129B4AA93}" type="slidenum">
              <a:rPr lang="en-US" altLang="en-US" smtClean="0"/>
              <a:pPr>
                <a:defRPr/>
              </a:pPr>
              <a:t>8</a:t>
            </a:fld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04" y="2209800"/>
            <a:ext cx="5864596" cy="4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DS3-Simplex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D34ED-325F-4D6D-AB7A-69AD9D176FF7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6586537" cy="4198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ppt/theme/themeOverride2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66230</TotalTime>
  <Words>533</Words>
  <Application>Microsoft Office PowerPoint</Application>
  <PresentationFormat>On-screen Show (4:3)</PresentationFormat>
  <Paragraphs>136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方正舒体</vt:lpstr>
      <vt:lpstr>Wingdings</vt:lpstr>
      <vt:lpstr>Wingdings 3</vt:lpstr>
      <vt:lpstr>Book</vt:lpstr>
      <vt:lpstr>Analysis of Network Outage Reports</vt:lpstr>
      <vt:lpstr>Frequency of Outages by Month</vt:lpstr>
      <vt:lpstr>Standards for Outage Frequencies</vt:lpstr>
      <vt:lpstr>Outage Index –  For All Outages Except DS3-Simplex</vt:lpstr>
      <vt:lpstr>Procedural Events by Source</vt:lpstr>
      <vt:lpstr>New Planned Maintenance  Cause Codes</vt:lpstr>
      <vt:lpstr>DS3 (Non-Simplex) Events</vt:lpstr>
      <vt:lpstr>Big DS3 Outages</vt:lpstr>
      <vt:lpstr>DS3-Simplex</vt:lpstr>
      <vt:lpstr>Fiber Cut</vt:lpstr>
      <vt:lpstr>E911</vt:lpstr>
      <vt:lpstr>Very Large E911 Outages</vt:lpstr>
      <vt:lpstr>E911 – Phase 2 Events</vt:lpstr>
      <vt:lpstr>Phase 2 vs. All Other E911 Outages</vt:lpstr>
      <vt:lpstr>Wireline</vt:lpstr>
      <vt:lpstr>Wireless</vt:lpstr>
      <vt:lpstr>VoIP Reporting</vt:lpstr>
      <vt:lpstr>Environmental – External</vt:lpstr>
      <vt:lpstr>SS7 </vt:lpstr>
      <vt:lpstr>Malicious Events</vt:lpstr>
      <vt:lpstr>Malicious Activity</vt:lpstr>
      <vt:lpstr>Duration Trends: DS3 Non-Simplex</vt:lpstr>
      <vt:lpstr>Duration Trends: E911</vt:lpstr>
      <vt:lpstr>Duration Trends: Wireline</vt:lpstr>
      <vt:lpstr>Duration Trends: Wireless</vt:lpstr>
      <vt:lpstr>Test for Trend in Event Duration</vt:lpstr>
      <vt:lpstr>NORS Transition</vt:lpstr>
      <vt:lpstr>NRSC Activities </vt:lpstr>
    </vt:vector>
  </TitlesOfParts>
  <Company>FCC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Pieter.Kleymeer</dc:creator>
  <cp:lastModifiedBy>John Healy</cp:lastModifiedBy>
  <cp:revision>1948</cp:revision>
  <cp:lastPrinted>2013-12-11T13:35:10Z</cp:lastPrinted>
  <dcterms:created xsi:type="dcterms:W3CDTF">2004-08-18T15:35:40Z</dcterms:created>
  <dcterms:modified xsi:type="dcterms:W3CDTF">2016-05-17T17:17:23Z</dcterms:modified>
</cp:coreProperties>
</file>