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436" r:id="rId4"/>
    <p:sldId id="438" r:id="rId5"/>
    <p:sldId id="432" r:id="rId6"/>
    <p:sldId id="457" r:id="rId7"/>
    <p:sldId id="452" r:id="rId8"/>
    <p:sldId id="454" r:id="rId9"/>
    <p:sldId id="456" r:id="rId10"/>
    <p:sldId id="455" r:id="rId11"/>
    <p:sldId id="458" r:id="rId12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4B5"/>
    <a:srgbClr val="0056A4"/>
    <a:srgbClr val="FFCC00"/>
    <a:srgbClr val="011785"/>
    <a:srgbClr val="FFFFFF"/>
    <a:srgbClr val="0099FF"/>
    <a:srgbClr val="11144F"/>
    <a:srgbClr val="EFF3EA"/>
    <a:srgbClr val="003399"/>
    <a:srgbClr val="EB611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994" autoAdjust="0"/>
    <p:restoredTop sz="84014" autoAdjust="0"/>
  </p:normalViewPr>
  <p:slideViewPr>
    <p:cSldViewPr snapToGrid="0" snapToObjects="1">
      <p:cViewPr>
        <p:scale>
          <a:sx n="80" d="100"/>
          <a:sy n="80" d="100"/>
        </p:scale>
        <p:origin x="-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1200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3001" tIns="46501" rIns="93001" bIns="465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1" y="0"/>
            <a:ext cx="3011699" cy="461804"/>
          </a:xfrm>
          <a:prstGeom prst="rect">
            <a:avLst/>
          </a:prstGeom>
        </p:spPr>
        <p:txBody>
          <a:bodyPr vert="horz" lIns="93001" tIns="46501" rIns="93001" bIns="465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2D8A1E-D52C-4304-8434-C4E1A2E00059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3001" tIns="46501" rIns="93001" bIns="465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1" y="8772668"/>
            <a:ext cx="3011699" cy="461804"/>
          </a:xfrm>
          <a:prstGeom prst="rect">
            <a:avLst/>
          </a:prstGeom>
        </p:spPr>
        <p:txBody>
          <a:bodyPr vert="horz" lIns="93001" tIns="46501" rIns="93001" bIns="465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5D548D-CE9B-4D8F-AC57-8A9BC0BA4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11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3001" tIns="46501" rIns="93001" bIns="465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1" y="0"/>
            <a:ext cx="3011699" cy="461804"/>
          </a:xfrm>
          <a:prstGeom prst="rect">
            <a:avLst/>
          </a:prstGeom>
        </p:spPr>
        <p:txBody>
          <a:bodyPr vert="horz" lIns="93001" tIns="46501" rIns="93001" bIns="465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AD44489-E495-4718-8D9A-86FB8F2139E1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01" tIns="46501" rIns="93001" bIns="4650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7"/>
            <a:ext cx="5560060" cy="4156234"/>
          </a:xfrm>
          <a:prstGeom prst="rect">
            <a:avLst/>
          </a:prstGeom>
        </p:spPr>
        <p:txBody>
          <a:bodyPr vert="horz" lIns="93001" tIns="46501" rIns="93001" bIns="4650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3001" tIns="46501" rIns="93001" bIns="465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1" y="8772668"/>
            <a:ext cx="3011699" cy="461804"/>
          </a:xfrm>
          <a:prstGeom prst="rect">
            <a:avLst/>
          </a:prstGeom>
        </p:spPr>
        <p:txBody>
          <a:bodyPr vert="horz" lIns="93001" tIns="46501" rIns="93001" bIns="465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FAB296-A647-4183-9CB4-02D9028B8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02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B296-A647-4183-9CB4-02D9028B8B7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5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B296-A647-4183-9CB4-02D9028B8B7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B296-A647-4183-9CB4-02D9028B8B7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B296-A647-4183-9CB4-02D9028B8B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8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B296-A647-4183-9CB4-02D9028B8B7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7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B296-A647-4183-9CB4-02D9028B8B7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6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B296-A647-4183-9CB4-02D9028B8B7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22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B296-A647-4183-9CB4-02D9028B8B7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7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B296-A647-4183-9CB4-02D9028B8B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7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z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7996"/>
            <a:ext cx="8229600" cy="936298"/>
          </a:xfrm>
          <a:prstGeom prst="rect">
            <a:avLst/>
          </a:prstGeom>
        </p:spPr>
        <p:txBody>
          <a:bodyPr anchor="b"/>
          <a:lstStyle>
            <a:lvl1pPr>
              <a:defRPr sz="3200" b="1" i="0" baseline="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141928"/>
            <a:ext cx="9144000" cy="1588"/>
          </a:xfrm>
          <a:prstGeom prst="line">
            <a:avLst/>
          </a:prstGeom>
          <a:ln w="635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144482" y="6345553"/>
            <a:ext cx="562665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300" b="1" i="0" baseline="0"/>
            </a:lvl1pPr>
          </a:lstStyle>
          <a:p>
            <a:pPr algn="ctr">
              <a:defRPr/>
            </a:pPr>
            <a:fld id="{379C486E-DB2A-4BE6-BF4D-5CBEF5B8BFFA}" type="slidenum">
              <a:rPr lang="en-US" smtClean="0"/>
              <a:pPr algn="ct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5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7996"/>
            <a:ext cx="8229600" cy="936298"/>
          </a:xfrm>
          <a:prstGeom prst="rect">
            <a:avLst/>
          </a:prstGeom>
        </p:spPr>
        <p:txBody>
          <a:bodyPr anchor="b"/>
          <a:lstStyle>
            <a:lvl1pPr>
              <a:defRPr sz="3200" b="1" i="0" baseline="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51128"/>
            <a:ext cx="3977752" cy="4735773"/>
          </a:xfrm>
          <a:prstGeom prst="rect">
            <a:avLst/>
          </a:prstGeom>
        </p:spPr>
        <p:txBody>
          <a:bodyPr tIns="0" bIns="0"/>
          <a:lstStyle>
            <a:lvl1pPr marL="342900" indent="-342900">
              <a:spcBef>
                <a:spcPts val="1032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Tx/>
              <a:defRPr sz="2200">
                <a:solidFill>
                  <a:schemeClr val="tx1"/>
                </a:solidFill>
              </a:defRPr>
            </a:lvl2pPr>
            <a:lvl3pPr>
              <a:buClrTx/>
              <a:defRPr sz="2200">
                <a:solidFill>
                  <a:schemeClr val="tx1"/>
                </a:solidFill>
              </a:defRPr>
            </a:lvl3pPr>
            <a:lvl4pPr>
              <a:buClrTx/>
              <a:defRPr sz="2200" baseline="0">
                <a:solidFill>
                  <a:schemeClr val="tx1"/>
                </a:solidFill>
              </a:defRPr>
            </a:lvl4pPr>
            <a:lvl5pPr>
              <a:buClrTx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141928"/>
            <a:ext cx="9144000" cy="1588"/>
          </a:xfrm>
          <a:prstGeom prst="line">
            <a:avLst/>
          </a:prstGeom>
          <a:ln w="635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1587796" y="6451026"/>
            <a:ext cx="541906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</a:rPr>
              <a:t>ATIS Board of Directors</a:t>
            </a:r>
            <a:r>
              <a:rPr lang="en-US" sz="1100" baseline="0" dirty="0" smtClean="0">
                <a:solidFill>
                  <a:schemeClr val="tx1"/>
                </a:solidFill>
                <a:latin typeface="Calibri" pitchFamily="34" charset="0"/>
              </a:rPr>
              <a:t>’ Meeting</a:t>
            </a:r>
          </a:p>
          <a:p>
            <a:pPr>
              <a:defRPr/>
            </a:pPr>
            <a:r>
              <a:rPr lang="en-US" sz="1100" baseline="0" dirty="0" smtClean="0">
                <a:solidFill>
                  <a:schemeClr val="tx1"/>
                </a:solidFill>
                <a:latin typeface="Calibri" pitchFamily="34" charset="0"/>
              </a:rPr>
              <a:t>October 20, 2011</a:t>
            </a:r>
            <a:endParaRPr lang="en-US" sz="11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6136426"/>
            <a:ext cx="9157649" cy="748659"/>
            <a:chOff x="324539" y="4936667"/>
            <a:chExt cx="9157649" cy="748659"/>
          </a:xfrm>
        </p:grpSpPr>
        <p:pic>
          <p:nvPicPr>
            <p:cNvPr id="22" name="Picture 21" descr="PPT Image5f.jpg"/>
            <p:cNvPicPr>
              <a:picLocks noChangeAspect="1"/>
            </p:cNvPicPr>
            <p:nvPr userDrawn="1"/>
          </p:nvPicPr>
          <p:blipFill>
            <a:blip r:embed="rId2"/>
            <a:srcRect t="8176"/>
            <a:stretch>
              <a:fillRect/>
            </a:stretch>
          </p:blipFill>
          <p:spPr>
            <a:xfrm>
              <a:off x="324539" y="4940724"/>
              <a:ext cx="9144000" cy="734687"/>
            </a:xfrm>
            <a:prstGeom prst="rect">
              <a:avLst/>
            </a:prstGeom>
          </p:spPr>
        </p:pic>
        <p:pic>
          <p:nvPicPr>
            <p:cNvPr id="23" name="Picture 22" descr="ATIS LOGO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49078" y="5072286"/>
              <a:ext cx="1273910" cy="48484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 userDrawn="1"/>
          </p:nvSpPr>
          <p:spPr>
            <a:xfrm>
              <a:off x="9310386" y="4950315"/>
              <a:ext cx="171802" cy="73501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 rot="10800000">
              <a:off x="324539" y="4936667"/>
              <a:ext cx="9144000" cy="1588"/>
            </a:xfrm>
            <a:prstGeom prst="line">
              <a:avLst/>
            </a:prstGeom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144482" y="6345553"/>
            <a:ext cx="562665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300" b="1" i="0" baseline="0"/>
            </a:lvl1pPr>
          </a:lstStyle>
          <a:p>
            <a:pPr algn="ctr">
              <a:defRPr/>
            </a:pPr>
            <a:fld id="{379C486E-DB2A-4BE6-BF4D-5CBEF5B8BFFA}" type="slidenum">
              <a:rPr lang="en-US" smtClean="0"/>
              <a:pPr algn="ctr"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516840" y="1359709"/>
            <a:ext cx="3977752" cy="4735773"/>
          </a:xfrm>
          <a:prstGeom prst="rect">
            <a:avLst/>
          </a:prstGeom>
        </p:spPr>
        <p:txBody>
          <a:bodyPr tIns="0" bIns="0"/>
          <a:lstStyle>
            <a:lvl1pPr marL="342900" indent="-342900">
              <a:spcBef>
                <a:spcPts val="1032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Tx/>
              <a:defRPr sz="2200">
                <a:solidFill>
                  <a:schemeClr val="tx1"/>
                </a:solidFill>
              </a:defRPr>
            </a:lvl2pPr>
            <a:lvl3pPr>
              <a:buClrTx/>
              <a:defRPr sz="2200">
                <a:solidFill>
                  <a:schemeClr val="tx1"/>
                </a:solidFill>
              </a:defRPr>
            </a:lvl3pPr>
            <a:lvl4pPr>
              <a:buClrTx/>
              <a:defRPr sz="2200" baseline="0">
                <a:solidFill>
                  <a:schemeClr val="tx1"/>
                </a:solidFill>
              </a:defRPr>
            </a:lvl4pPr>
            <a:lvl5pPr>
              <a:buClrTx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2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Content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7996"/>
            <a:ext cx="8229600" cy="936298"/>
          </a:xfrm>
          <a:prstGeom prst="rect">
            <a:avLst/>
          </a:prstGeom>
        </p:spPr>
        <p:txBody>
          <a:bodyPr anchor="b"/>
          <a:lstStyle>
            <a:lvl1pPr>
              <a:defRPr sz="3200" b="1" i="0" baseline="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51128"/>
            <a:ext cx="8229600" cy="4735773"/>
          </a:xfrm>
          <a:prstGeom prst="rect">
            <a:avLst/>
          </a:prstGeom>
        </p:spPr>
        <p:txBody>
          <a:bodyPr tIns="0" bIns="0"/>
          <a:lstStyle>
            <a:lvl1pPr marL="342900" indent="-342900">
              <a:spcBef>
                <a:spcPts val="1032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Tx/>
              <a:defRPr sz="2200">
                <a:solidFill>
                  <a:schemeClr val="tx1"/>
                </a:solidFill>
              </a:defRPr>
            </a:lvl2pPr>
            <a:lvl3pPr>
              <a:buClrTx/>
              <a:defRPr sz="2200">
                <a:solidFill>
                  <a:schemeClr val="tx1"/>
                </a:solidFill>
              </a:defRPr>
            </a:lvl3pPr>
            <a:lvl4pPr>
              <a:buClrTx/>
              <a:defRPr sz="2200" baseline="0">
                <a:solidFill>
                  <a:schemeClr val="tx1"/>
                </a:solidFill>
              </a:defRPr>
            </a:lvl4pPr>
            <a:lvl5pPr>
              <a:buClrTx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141928"/>
            <a:ext cx="9144000" cy="1588"/>
          </a:xfrm>
          <a:prstGeom prst="line">
            <a:avLst/>
          </a:prstGeom>
          <a:ln w="635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1587796" y="6451026"/>
            <a:ext cx="541906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</a:rPr>
              <a:t>ATIS Board of Directors</a:t>
            </a:r>
            <a:r>
              <a:rPr lang="en-US" sz="1100" baseline="0" dirty="0" smtClean="0">
                <a:solidFill>
                  <a:schemeClr val="tx1"/>
                </a:solidFill>
                <a:latin typeface="Calibri" pitchFamily="34" charset="0"/>
              </a:rPr>
              <a:t>’ Meeting</a:t>
            </a:r>
          </a:p>
          <a:p>
            <a:pPr>
              <a:defRPr/>
            </a:pPr>
            <a:r>
              <a:rPr lang="en-US" sz="1100" baseline="0" dirty="0" smtClean="0">
                <a:solidFill>
                  <a:schemeClr val="tx1"/>
                </a:solidFill>
                <a:latin typeface="Calibri" pitchFamily="34" charset="0"/>
              </a:rPr>
              <a:t>October 20, 2011</a:t>
            </a:r>
            <a:endParaRPr lang="en-US" sz="11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6136426"/>
            <a:ext cx="9157649" cy="748659"/>
            <a:chOff x="324539" y="4936667"/>
            <a:chExt cx="9157649" cy="748659"/>
          </a:xfrm>
        </p:grpSpPr>
        <p:pic>
          <p:nvPicPr>
            <p:cNvPr id="22" name="Picture 21" descr="PPT Image5f.jpg"/>
            <p:cNvPicPr>
              <a:picLocks noChangeAspect="1"/>
            </p:cNvPicPr>
            <p:nvPr userDrawn="1"/>
          </p:nvPicPr>
          <p:blipFill>
            <a:blip r:embed="rId2"/>
            <a:srcRect t="8176"/>
            <a:stretch>
              <a:fillRect/>
            </a:stretch>
          </p:blipFill>
          <p:spPr>
            <a:xfrm>
              <a:off x="324539" y="4940724"/>
              <a:ext cx="9144000" cy="734687"/>
            </a:xfrm>
            <a:prstGeom prst="rect">
              <a:avLst/>
            </a:prstGeom>
          </p:spPr>
        </p:pic>
        <p:pic>
          <p:nvPicPr>
            <p:cNvPr id="23" name="Picture 22" descr="ATIS LOGO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49078" y="5072286"/>
              <a:ext cx="1273910" cy="48484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 userDrawn="1"/>
          </p:nvSpPr>
          <p:spPr>
            <a:xfrm>
              <a:off x="9310386" y="4950315"/>
              <a:ext cx="171802" cy="73501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 rot="10800000">
              <a:off x="324539" y="4936667"/>
              <a:ext cx="9144000" cy="1588"/>
            </a:xfrm>
            <a:prstGeom prst="line">
              <a:avLst/>
            </a:prstGeom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144482" y="6345553"/>
            <a:ext cx="562665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300" b="1" i="0" baseline="0"/>
            </a:lvl1pPr>
          </a:lstStyle>
          <a:p>
            <a:pPr algn="ctr">
              <a:defRPr/>
            </a:pPr>
            <a:fld id="{379C486E-DB2A-4BE6-BF4D-5CBEF5B8BFFA}" type="slidenum">
              <a:rPr lang="en-US" smtClean="0"/>
              <a:pPr algn="ct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8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7996"/>
            <a:ext cx="8229600" cy="936298"/>
          </a:xfrm>
          <a:prstGeom prst="rect">
            <a:avLst/>
          </a:prstGeom>
        </p:spPr>
        <p:txBody>
          <a:bodyPr anchor="b"/>
          <a:lstStyle>
            <a:lvl1pPr>
              <a:defRPr sz="3200" b="1" i="0" baseline="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51128"/>
            <a:ext cx="8229600" cy="4735773"/>
          </a:xfrm>
          <a:prstGeom prst="rect">
            <a:avLst/>
          </a:prstGeom>
        </p:spPr>
        <p:txBody>
          <a:bodyPr tIns="0" bIns="0"/>
          <a:lstStyle>
            <a:lvl1pPr marL="342900" indent="-342900">
              <a:spcBef>
                <a:spcPts val="1032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Tx/>
              <a:defRPr sz="2200">
                <a:solidFill>
                  <a:schemeClr val="tx1"/>
                </a:solidFill>
              </a:defRPr>
            </a:lvl2pPr>
            <a:lvl3pPr>
              <a:buClrTx/>
              <a:defRPr sz="2200">
                <a:solidFill>
                  <a:schemeClr val="tx1"/>
                </a:solidFill>
              </a:defRPr>
            </a:lvl3pPr>
            <a:lvl4pPr>
              <a:buClrTx/>
              <a:defRPr sz="2200" baseline="0">
                <a:solidFill>
                  <a:schemeClr val="tx1"/>
                </a:solidFill>
              </a:defRPr>
            </a:lvl4pPr>
            <a:lvl5pPr>
              <a:buClrTx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141928"/>
            <a:ext cx="9144000" cy="1588"/>
          </a:xfrm>
          <a:prstGeom prst="line">
            <a:avLst/>
          </a:prstGeom>
          <a:ln w="635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144482" y="6345553"/>
            <a:ext cx="562665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300" b="1" i="0" baseline="0"/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79C486E-DB2A-4BE6-BF4D-5CBEF5B8BFFA}" type="slidenum">
              <a:rPr lang="en-US" smtClean="0">
                <a:solidFill>
                  <a:prstClr val="black"/>
                </a:solidFill>
                <a:cs typeface="Arial" charset="0"/>
              </a:rPr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PT Image5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0" descr="ATIS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978" y="355544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6136426"/>
            <a:ext cx="9157649" cy="748659"/>
            <a:chOff x="324539" y="4936667"/>
            <a:chExt cx="9157649" cy="748659"/>
          </a:xfrm>
        </p:grpSpPr>
        <p:pic>
          <p:nvPicPr>
            <p:cNvPr id="7" name="Picture 6" descr="PPT Image5f.jpg"/>
            <p:cNvPicPr>
              <a:picLocks noChangeAspect="1"/>
            </p:cNvPicPr>
            <p:nvPr userDrawn="1"/>
          </p:nvPicPr>
          <p:blipFill>
            <a:blip r:embed="rId6"/>
            <a:srcRect t="8176"/>
            <a:stretch>
              <a:fillRect/>
            </a:stretch>
          </p:blipFill>
          <p:spPr>
            <a:xfrm>
              <a:off x="324539" y="4940724"/>
              <a:ext cx="9144000" cy="734687"/>
            </a:xfrm>
            <a:prstGeom prst="rect">
              <a:avLst/>
            </a:prstGeom>
          </p:spPr>
        </p:pic>
        <p:pic>
          <p:nvPicPr>
            <p:cNvPr id="8" name="Picture 7" descr="ATIS LOGO.png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49078" y="5072286"/>
              <a:ext cx="1273910" cy="4848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9310386" y="4950315"/>
              <a:ext cx="171802" cy="73501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 rot="10800000">
              <a:off x="324539" y="4936667"/>
              <a:ext cx="9144000" cy="1588"/>
            </a:xfrm>
            <a:prstGeom prst="line">
              <a:avLst/>
            </a:prstGeom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>
            <a:off x="0" y="1141928"/>
            <a:ext cx="9144000" cy="1588"/>
          </a:xfrm>
          <a:prstGeom prst="line">
            <a:avLst/>
          </a:prstGeom>
          <a:ln w="635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86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Helvetica Neue"/>
          <a:ea typeface="Helvetica Neue"/>
          <a:cs typeface="Helvetica Neue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 Neue"/>
          <a:ea typeface="Helvetica Neue"/>
          <a:cs typeface="Helvetica Neue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 Neue"/>
          <a:ea typeface="Helvetica Neue"/>
          <a:cs typeface="Helvetica Neue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 Neue"/>
          <a:ea typeface="Helvetica Neue"/>
          <a:cs typeface="Helvetica Neue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 Neue"/>
          <a:ea typeface="Helvetica Neue"/>
          <a:cs typeface="Helvetica Neue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Helvetica Neue"/>
          <a:ea typeface="Helvetica Neue"/>
          <a:cs typeface="Helvetica Neue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24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2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24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24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moran@atis.org" TargetMode="External"/><Relationship Id="rId2" Type="http://schemas.openxmlformats.org/officeDocument/2006/relationships/hyperlink" Target="mailto:jvoss@atis.or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g"/><Relationship Id="rId3" Type="http://schemas.openxmlformats.org/officeDocument/2006/relationships/image" Target="../media/image5.gif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jp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png"/><Relationship Id="rId26" Type="http://schemas.openxmlformats.org/officeDocument/2006/relationships/image" Target="../media/image56.png"/><Relationship Id="rId3" Type="http://schemas.openxmlformats.org/officeDocument/2006/relationships/image" Target="../media/image35.jpeg"/><Relationship Id="rId21" Type="http://schemas.openxmlformats.org/officeDocument/2006/relationships/image" Target="../media/image52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png"/><Relationship Id="rId25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8.png"/><Relationship Id="rId20" Type="http://schemas.openxmlformats.org/officeDocument/2006/relationships/image" Target="../media/image15.jpe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24" Type="http://schemas.openxmlformats.org/officeDocument/2006/relationships/image" Target="../media/image54.png"/><Relationship Id="rId5" Type="http://schemas.openxmlformats.org/officeDocument/2006/relationships/image" Target="../media/image37.jpeg"/><Relationship Id="rId15" Type="http://schemas.openxmlformats.org/officeDocument/2006/relationships/image" Target="../media/image47.png"/><Relationship Id="rId23" Type="http://schemas.openxmlformats.org/officeDocument/2006/relationships/image" Target="../media/image16.jpeg"/><Relationship Id="rId28" Type="http://schemas.openxmlformats.org/officeDocument/2006/relationships/image" Target="../media/image58.png"/><Relationship Id="rId10" Type="http://schemas.openxmlformats.org/officeDocument/2006/relationships/image" Target="../media/image42.jpeg"/><Relationship Id="rId19" Type="http://schemas.openxmlformats.org/officeDocument/2006/relationships/image" Target="../media/image51.png"/><Relationship Id="rId31" Type="http://schemas.openxmlformats.org/officeDocument/2006/relationships/image" Target="../media/image61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Relationship Id="rId22" Type="http://schemas.openxmlformats.org/officeDocument/2006/relationships/image" Target="../media/image53.png"/><Relationship Id="rId27" Type="http://schemas.openxmlformats.org/officeDocument/2006/relationships/image" Target="../media/image57.png"/><Relationship Id="rId30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5772" y="1195342"/>
            <a:ext cx="6268676" cy="2579297"/>
          </a:xfrm>
          <a:prstGeom prst="rect">
            <a:avLst/>
          </a:prstGeom>
        </p:spPr>
        <p:txBody>
          <a:bodyPr wrap="square" anchor="b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0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dirty="0" smtClean="0"/>
              <a:t>ATIS Overview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5771" y="3976764"/>
            <a:ext cx="7660748" cy="1785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763">
              <a:lnSpc>
                <a:spcPts val="2400"/>
              </a:lnSpc>
              <a:spcBef>
                <a:spcPct val="20000"/>
              </a:spcBef>
              <a:buFont typeface="Arial" charset="0"/>
              <a:buNone/>
            </a:pPr>
            <a:endParaRPr lang="en-US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3709692"/>
            <a:ext cx="9144000" cy="45719"/>
            <a:chOff x="0" y="3711105"/>
            <a:chExt cx="9144000" cy="4571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3751418"/>
              <a:ext cx="9144000" cy="1588"/>
            </a:xfrm>
            <a:prstGeom prst="line">
              <a:avLst/>
            </a:prstGeom>
            <a:ln w="635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8169942" y="3711105"/>
              <a:ext cx="974058" cy="4571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Subtitle 2"/>
          <p:cNvSpPr txBox="1">
            <a:spLocks/>
          </p:cNvSpPr>
          <p:nvPr/>
        </p:nvSpPr>
        <p:spPr>
          <a:xfrm>
            <a:off x="145773" y="3794707"/>
            <a:ext cx="5159874" cy="2344835"/>
          </a:xfrm>
          <a:prstGeom prst="rect">
            <a:avLst/>
          </a:prstGeom>
        </p:spPr>
        <p:txBody>
          <a:bodyPr>
            <a:noAutofit/>
          </a:bodyPr>
          <a:lstStyle/>
          <a:p>
            <a:pPr marL="4763" lvl="1">
              <a:lnSpc>
                <a:spcPts val="2400"/>
              </a:lnSpc>
              <a:spcBef>
                <a:spcPct val="20000"/>
              </a:spcBef>
              <a:buFont typeface="Arial" charset="0"/>
              <a:buNone/>
            </a:pPr>
            <a:endParaRPr lang="en-US" sz="2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63" lvl="1">
              <a:lnSpc>
                <a:spcPts val="2400"/>
              </a:lnSpc>
              <a:spcBef>
                <a:spcPct val="20000"/>
              </a:spcBef>
              <a:buFont typeface="Arial" charset="0"/>
              <a:buNone/>
            </a:pPr>
            <a:endParaRPr lang="en-US" sz="2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63" lvl="1">
              <a:lnSpc>
                <a:spcPts val="2400"/>
              </a:lnSpc>
              <a:spcBef>
                <a:spcPct val="20000"/>
              </a:spcBef>
              <a:buFont typeface="Arial" charset="0"/>
              <a:buNone/>
            </a:pPr>
            <a:endParaRPr lang="en-US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63" lvl="1">
              <a:lnSpc>
                <a:spcPts val="2400"/>
              </a:lnSpc>
              <a:spcBef>
                <a:spcPct val="20000"/>
              </a:spcBef>
              <a:buFont typeface="Arial" charset="0"/>
              <a:buNone/>
            </a:pPr>
            <a:endParaRPr lang="en-US" sz="2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63" lvl="1">
              <a:lnSpc>
                <a:spcPts val="2400"/>
              </a:lnSpc>
              <a:spcBef>
                <a:spcPct val="20000"/>
              </a:spcBef>
              <a:buFont typeface="Arial" charset="0"/>
              <a:buNone/>
            </a:pPr>
            <a:endParaRPr lang="en-US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63" lvl="1">
              <a:lnSpc>
                <a:spcPts val="24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December 9, 2015</a:t>
            </a:r>
          </a:p>
          <a:p>
            <a:pPr marL="4763" lvl="1">
              <a:spcBef>
                <a:spcPct val="20000"/>
              </a:spcBef>
              <a:buFont typeface="Arial" charset="0"/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Become an NRSC 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To learn more about NRSC initiatives and the advantages of participating through ATIS, please contact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Jackie Voss, ATIS Manager - Global Standards Development (</a:t>
            </a:r>
            <a:r>
              <a:rPr lang="en-US" dirty="0" smtClean="0">
                <a:hlinkClick r:id="rId2"/>
              </a:rPr>
              <a:t>jvoss@atis.org</a:t>
            </a:r>
            <a:r>
              <a:rPr lang="en-US" dirty="0" smtClean="0"/>
              <a:t>)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 - or – </a:t>
            </a:r>
          </a:p>
          <a:p>
            <a:pPr marL="0" indent="0" algn="ctr">
              <a:buNone/>
            </a:pPr>
            <a:r>
              <a:rPr lang="en-US" dirty="0" smtClean="0"/>
              <a:t>Rich </a:t>
            </a:r>
            <a:r>
              <a:rPr lang="en-US" dirty="0"/>
              <a:t>Moran, Director of Membership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3"/>
              </a:rPr>
              <a:t>rmoran@atis.org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379C486E-DB2A-4BE6-BF4D-5CBEF5B8BFFA}" type="slidenum">
              <a:rPr lang="en-US" smtClean="0"/>
              <a:pPr algn="ctr"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8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ATIS in 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1170432"/>
            <a:ext cx="8795085" cy="486981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smtClean="0">
                <a:latin typeface="+mn-lt"/>
              </a:rPr>
              <a:t>Alliance for Telecommunications Industry Solutions (ATIS):</a:t>
            </a:r>
          </a:p>
          <a:p>
            <a:pPr marL="400050" lvl="1" indent="0">
              <a:buNone/>
            </a:pPr>
            <a:r>
              <a:rPr lang="en-US" sz="2400" dirty="0" smtClean="0">
                <a:latin typeface="+mn-lt"/>
              </a:rPr>
              <a:t>With a focus on </a:t>
            </a:r>
            <a:r>
              <a:rPr lang="en-US" sz="2400" dirty="0">
                <a:latin typeface="+mn-lt"/>
              </a:rPr>
              <a:t>interoperability and </a:t>
            </a:r>
            <a:r>
              <a:rPr lang="en-US" sz="2400" dirty="0" smtClean="0">
                <a:latin typeface="+mn-lt"/>
              </a:rPr>
              <a:t>innovation, ATIS defines and advances technology solutions and standards to support the timely rollout of new products and services.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379C486E-DB2A-4BE6-BF4D-5CBEF5B8BFFA}" type="slidenum">
              <a:rPr lang="en-US" smtClean="0">
                <a:solidFill>
                  <a:prstClr val="black"/>
                </a:solidFill>
              </a:rPr>
              <a:pPr algn="ctr"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1972" y="3890665"/>
            <a:ext cx="5840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New collage here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2" descr="C:\Users\rmoran\AppData\Local\Microsoft\Windows\Temporary Internet Files\Content.Outlook\5XWR5PXB\ATIS infograpihc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11" y="2775752"/>
            <a:ext cx="6918157" cy="33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76" y="2271668"/>
            <a:ext cx="1648949" cy="509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ATIS Broad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1170432"/>
            <a:ext cx="8795085" cy="486981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u="sng" dirty="0" smtClean="0">
                <a:latin typeface="+mn-lt"/>
              </a:rPr>
              <a:t>Service Providers*</a:t>
            </a:r>
          </a:p>
          <a:p>
            <a:pPr marL="0" indent="0">
              <a:spcAft>
                <a:spcPts val="600"/>
              </a:spcAft>
              <a:buNone/>
            </a:pPr>
            <a:endParaRPr lang="en-US" b="1" dirty="0">
              <a:latin typeface="+mn-lt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b="1" dirty="0" smtClean="0">
              <a:latin typeface="+mn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b="1" u="sng" dirty="0" smtClean="0">
                <a:latin typeface="+mn-lt"/>
              </a:rPr>
              <a:t>Systems Integrators</a:t>
            </a:r>
          </a:p>
          <a:p>
            <a:pPr marL="0" indent="0">
              <a:spcAft>
                <a:spcPts val="600"/>
              </a:spcAft>
              <a:buNone/>
            </a:pPr>
            <a:endParaRPr lang="en-US" b="1" dirty="0">
              <a:latin typeface="+mn-lt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b="1" dirty="0">
              <a:latin typeface="+mn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b="1" u="sng" dirty="0" smtClean="0">
                <a:latin typeface="+mn-lt"/>
              </a:rPr>
              <a:t>Platform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379C486E-DB2A-4BE6-BF4D-5CBEF5B8BFFA}" type="slidenum">
              <a:rPr lang="en-US" smtClean="0">
                <a:solidFill>
                  <a:prstClr val="black"/>
                </a:solidFill>
              </a:rPr>
              <a:pPr algn="ctr"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88" y="2021305"/>
            <a:ext cx="1490032" cy="81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17" y="1891083"/>
            <a:ext cx="861136" cy="105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www.akamai.com/images/about/akamai-logo-200x9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542" y="1251867"/>
            <a:ext cx="1490032" cy="67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8" y="3451806"/>
            <a:ext cx="2103251" cy="39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7" y="2188522"/>
            <a:ext cx="1309087" cy="60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162" y="5229523"/>
            <a:ext cx="1527048" cy="338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19" y="4256548"/>
            <a:ext cx="1971740" cy="3943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75" y="1658987"/>
            <a:ext cx="1236606" cy="5559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27760" y="281289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… and 40 more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27762" y="4306306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… and 70 more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27761" y="5740969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… and 10 more</a:t>
            </a:r>
            <a:endParaRPr lang="en-US" i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973" y="1939914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918954" y="6345553"/>
            <a:ext cx="492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* ATIS Affiliate members grouped here for presentation purposes</a:t>
            </a:r>
            <a:endParaRPr lang="en-US" sz="1200" b="1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510" y="2252605"/>
            <a:ext cx="1521490" cy="5390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02" y="1508570"/>
            <a:ext cx="1261386" cy="706376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44" y="5065295"/>
            <a:ext cx="1011808" cy="50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97" y="5159411"/>
            <a:ext cx="915067" cy="60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" y="5059438"/>
            <a:ext cx="1203906" cy="90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03" y="3408943"/>
            <a:ext cx="1657351" cy="5762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7" y="3894988"/>
            <a:ext cx="1557152" cy="6541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84" y="3444101"/>
            <a:ext cx="650333" cy="650333"/>
          </a:xfrm>
          <a:prstGeom prst="rect">
            <a:avLst/>
          </a:prstGeom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88" y="4004281"/>
            <a:ext cx="939488" cy="82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915" y="3342834"/>
            <a:ext cx="852866" cy="85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35" y="3493857"/>
            <a:ext cx="1680718" cy="60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52" y="3173253"/>
            <a:ext cx="1264865" cy="76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06" y="1529615"/>
            <a:ext cx="844661" cy="84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8" y="1767199"/>
            <a:ext cx="962025" cy="257175"/>
          </a:xfrm>
          <a:prstGeom prst="rect">
            <a:avLst/>
          </a:prstGeom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53" y="1203874"/>
            <a:ext cx="1318477" cy="71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17" y="4087102"/>
            <a:ext cx="15716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55" y="5044795"/>
            <a:ext cx="1081829" cy="8359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18" y="5647290"/>
            <a:ext cx="1565666" cy="3444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26" y="1224971"/>
            <a:ext cx="654773" cy="65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2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ATIS Enables Innovation Transformation to a Wide Scope and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834" y="5029498"/>
            <a:ext cx="4433181" cy="706272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Operational </a:t>
            </a:r>
            <a:r>
              <a:rPr lang="en-US" sz="2000" dirty="0" smtClean="0"/>
              <a:t>Excellence:</a:t>
            </a:r>
            <a:br>
              <a:rPr lang="en-US" sz="2000" dirty="0" smtClean="0"/>
            </a:br>
            <a:r>
              <a:rPr lang="en-US" sz="2000" dirty="0" smtClean="0"/>
              <a:t>Manage </a:t>
            </a:r>
            <a:r>
              <a:rPr lang="en-US" sz="2000" dirty="0"/>
              <a:t>Implementation </a:t>
            </a:r>
            <a:r>
              <a:rPr lang="en-US" sz="2000" dirty="0" smtClean="0"/>
              <a:t>and Risk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379C486E-DB2A-4BE6-BF4D-5CBEF5B8BFFA}" type="slidenum">
              <a:rPr lang="en-US" smtClean="0"/>
              <a:pPr algn="ctr">
                <a:defRPr/>
              </a:pPr>
              <a:t>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674914" y="4738656"/>
            <a:ext cx="8229600" cy="706272"/>
          </a:xfrm>
          <a:prstGeom prst="rect">
            <a:avLst/>
          </a:prstGeom>
        </p:spPr>
        <p:txBody>
          <a:bodyPr tIns="0" bIns="0"/>
          <a:lstStyle>
            <a:lvl1pPr marL="342900" indent="-342900" algn="l" defTabSz="457200" rtl="0" eaLnBrk="1" fontAlgn="base" hangingPunct="1">
              <a:spcBef>
                <a:spcPts val="1032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130537"/>
            <a:ext cx="8229600" cy="706272"/>
          </a:xfrm>
          <a:prstGeom prst="rect">
            <a:avLst/>
          </a:prstGeom>
        </p:spPr>
        <p:txBody>
          <a:bodyPr tIns="0" bIns="0"/>
          <a:lstStyle>
            <a:lvl1pPr marL="342900" indent="-342900" algn="l" defTabSz="457200" rtl="0" eaLnBrk="1" fontAlgn="base" hangingPunct="1">
              <a:spcBef>
                <a:spcPts val="1032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70" y="1902899"/>
            <a:ext cx="5151109" cy="309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705502" y="1363735"/>
            <a:ext cx="2339163" cy="701966"/>
          </a:xfrm>
          <a:prstGeom prst="rect">
            <a:avLst/>
          </a:prstGeom>
        </p:spPr>
        <p:txBody>
          <a:bodyPr tIns="0" bIns="0"/>
          <a:lstStyle>
            <a:lvl1pPr marL="342900" indent="-342900" algn="l" defTabSz="457200" rtl="0" eaLnBrk="1" fontAlgn="base" hangingPunct="1">
              <a:spcBef>
                <a:spcPts val="1032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/>
              <a:t>Information Infrastructure: </a:t>
            </a:r>
            <a:r>
              <a:rPr lang="en-US" sz="2000" dirty="0" smtClean="0"/>
              <a:t>Numbering &amp; </a:t>
            </a:r>
            <a:r>
              <a:rPr lang="en-US" sz="2000" dirty="0"/>
              <a:t>Metadata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93358" y="1339671"/>
            <a:ext cx="2033442" cy="694707"/>
          </a:xfrm>
          <a:prstGeom prst="rect">
            <a:avLst/>
          </a:prstGeom>
        </p:spPr>
        <p:txBody>
          <a:bodyPr tIns="0" bIns="0"/>
          <a:lstStyle>
            <a:lvl1pPr marL="342900" indent="-342900" algn="l" defTabSz="457200" rtl="0" eaLnBrk="1" fontAlgn="base" hangingPunct="1">
              <a:spcBef>
                <a:spcPts val="1032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Architecture </a:t>
            </a:r>
            <a:r>
              <a:rPr lang="en-US" sz="2000" dirty="0"/>
              <a:t>and Services: Framework for Success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719133" y="2707092"/>
            <a:ext cx="2020160" cy="1491916"/>
          </a:xfrm>
          <a:prstGeom prst="rightArrow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2616" y="2151335"/>
            <a:ext cx="2656517" cy="2829725"/>
          </a:xfrm>
          <a:prstGeom prst="rect">
            <a:avLst/>
          </a:prstGeom>
        </p:spPr>
        <p:txBody>
          <a:bodyPr tIns="0" bIns="0"/>
          <a:lstStyle>
            <a:lvl1pPr marL="342900" indent="-342900" algn="l" defTabSz="457200" rtl="0" eaLnBrk="1" fontAlgn="base" hangingPunct="1">
              <a:spcBef>
                <a:spcPts val="1032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 smtClean="0"/>
              <a:t>ATIS Innovation Engines: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000" dirty="0" smtClean="0"/>
              <a:t>1) Originating from Executive Board</a:t>
            </a:r>
            <a:br>
              <a:rPr lang="en-US" sz="2000" dirty="0" smtClean="0"/>
            </a:br>
            <a:endParaRPr lang="en-US" sz="2000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2000" dirty="0" smtClean="0"/>
              <a:t>2) Originating from Technical Creators</a:t>
            </a:r>
          </a:p>
        </p:txBody>
      </p:sp>
    </p:spTree>
    <p:extLst>
      <p:ext uri="{BB962C8B-B14F-4D97-AF65-F5344CB8AC3E}">
        <p14:creationId xmlns:p14="http://schemas.microsoft.com/office/powerpoint/2010/main" val="23884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libri" pitchFamily="34" charset="0"/>
              </a:rPr>
              <a:t>ATIS Programs</a:t>
            </a:r>
            <a:endParaRPr lang="en-US" dirty="0"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379C486E-DB2A-4BE6-BF4D-5CBEF5B8BFFA}" type="slidenum">
              <a:rPr lang="en-US" smtClean="0"/>
              <a:pPr algn="ctr">
                <a:defRPr/>
              </a:pPr>
              <a:t>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061126" y="1567148"/>
            <a:ext cx="1607742" cy="447578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Services Marketplace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17844" y="1567148"/>
            <a:ext cx="1607741" cy="447578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Policy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92204" y="1567148"/>
            <a:ext cx="1607742" cy="447578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Network Evolution</a:t>
            </a:r>
          </a:p>
        </p:txBody>
      </p:sp>
      <p:sp>
        <p:nvSpPr>
          <p:cNvPr id="11" name="Freeform 10"/>
          <p:cNvSpPr/>
          <p:nvPr/>
        </p:nvSpPr>
        <p:spPr>
          <a:xfrm>
            <a:off x="2654358" y="2303614"/>
            <a:ext cx="6271929" cy="996647"/>
          </a:xfrm>
          <a:custGeom>
            <a:avLst/>
            <a:gdLst>
              <a:gd name="connsiteX0" fmla="*/ 166111 w 996647"/>
              <a:gd name="connsiteY0" fmla="*/ 0 h 6271929"/>
              <a:gd name="connsiteX1" fmla="*/ 830536 w 996647"/>
              <a:gd name="connsiteY1" fmla="*/ 0 h 6271929"/>
              <a:gd name="connsiteX2" fmla="*/ 996647 w 996647"/>
              <a:gd name="connsiteY2" fmla="*/ 166111 h 6271929"/>
              <a:gd name="connsiteX3" fmla="*/ 996647 w 996647"/>
              <a:gd name="connsiteY3" fmla="*/ 6271929 h 6271929"/>
              <a:gd name="connsiteX4" fmla="*/ 996647 w 996647"/>
              <a:gd name="connsiteY4" fmla="*/ 6271929 h 6271929"/>
              <a:gd name="connsiteX5" fmla="*/ 0 w 996647"/>
              <a:gd name="connsiteY5" fmla="*/ 6271929 h 6271929"/>
              <a:gd name="connsiteX6" fmla="*/ 0 w 996647"/>
              <a:gd name="connsiteY6" fmla="*/ 6271929 h 6271929"/>
              <a:gd name="connsiteX7" fmla="*/ 0 w 996647"/>
              <a:gd name="connsiteY7" fmla="*/ 166111 h 6271929"/>
              <a:gd name="connsiteX8" fmla="*/ 166111 w 996647"/>
              <a:gd name="connsiteY8" fmla="*/ 0 h 627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6647" h="6271929">
                <a:moveTo>
                  <a:pt x="996647" y="1045344"/>
                </a:moveTo>
                <a:lnTo>
                  <a:pt x="996647" y="5226585"/>
                </a:lnTo>
                <a:cubicBezTo>
                  <a:pt x="996647" y="5803914"/>
                  <a:pt x="984829" y="6271926"/>
                  <a:pt x="970251" y="6271926"/>
                </a:cubicBezTo>
                <a:lnTo>
                  <a:pt x="0" y="6271926"/>
                </a:lnTo>
                <a:lnTo>
                  <a:pt x="0" y="6271926"/>
                </a:lnTo>
                <a:lnTo>
                  <a:pt x="0" y="3"/>
                </a:lnTo>
                <a:lnTo>
                  <a:pt x="0" y="3"/>
                </a:lnTo>
                <a:lnTo>
                  <a:pt x="970251" y="3"/>
                </a:lnTo>
                <a:cubicBezTo>
                  <a:pt x="984829" y="3"/>
                  <a:pt x="996647" y="468015"/>
                  <a:pt x="996647" y="1045344"/>
                </a:cubicBezTo>
                <a:close/>
              </a:path>
            </a:pathLst>
          </a:custGeom>
          <a:solidFill>
            <a:srgbClr val="4F81BD">
              <a:tint val="40000"/>
              <a:hueOff val="0"/>
              <a:satOff val="0"/>
              <a:lumOff val="0"/>
            </a:srgbClr>
          </a:solidFill>
          <a:ln w="25400" cap="flat" cmpd="sng" algn="ctr">
            <a:solidFill>
              <a:srgbClr val="4F81B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69607" rIns="90562" bIns="69607" numCol="1" spcCol="1270" anchor="ctr" anchorCtr="0">
            <a:noAutofit/>
          </a:bodyPr>
          <a:lstStyle/>
          <a:p>
            <a:pPr marL="0" lvl="1" defTabSz="488950">
              <a:lnSpc>
                <a:spcPct val="90000"/>
              </a:lnSpc>
              <a:spcAft>
                <a:spcPct val="15000"/>
              </a:spcAft>
            </a:pPr>
            <a:r>
              <a:rPr lang="en-US" sz="11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rPr>
              <a:t>Emergency Services Interconnection Forum (ESIF); Packet Technologies and Systems Committee (PTSC); </a:t>
            </a:r>
            <a:r>
              <a:rPr lang="en-US" sz="11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Cloud Services Forum (CSF); Wireless Technologies and Systems Committee (WTSC); Device Solutions Initiative (DSI); Open Web </a:t>
            </a:r>
            <a:r>
              <a:rPr lang="en-US" sz="11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Alliance; </a:t>
            </a:r>
            <a:r>
              <a:rPr lang="en-US" sz="11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</a:t>
            </a:r>
            <a:r>
              <a:rPr lang="en-US" sz="11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NFV </a:t>
            </a:r>
            <a:r>
              <a:rPr lang="en-US" sz="11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Forum; Intelligent Peering Landscape Team (IPLT); 5G; oneM2M Open Source; Neutral Host; </a:t>
            </a:r>
            <a:r>
              <a:rPr lang="en-US" sz="1100" dirty="0" err="1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WebRTC</a:t>
            </a:r>
            <a:r>
              <a:rPr lang="en-US" sz="11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Signaling Server; Wi-Fi Emergency Calling</a:t>
            </a:r>
            <a:endPara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96695" y="2179032"/>
            <a:ext cx="1957663" cy="1245809"/>
          </a:xfrm>
          <a:custGeom>
            <a:avLst/>
            <a:gdLst>
              <a:gd name="connsiteX0" fmla="*/ 0 w 1957663"/>
              <a:gd name="connsiteY0" fmla="*/ 207639 h 1245809"/>
              <a:gd name="connsiteX1" fmla="*/ 207639 w 1957663"/>
              <a:gd name="connsiteY1" fmla="*/ 0 h 1245809"/>
              <a:gd name="connsiteX2" fmla="*/ 1750024 w 1957663"/>
              <a:gd name="connsiteY2" fmla="*/ 0 h 1245809"/>
              <a:gd name="connsiteX3" fmla="*/ 1957663 w 1957663"/>
              <a:gd name="connsiteY3" fmla="*/ 207639 h 1245809"/>
              <a:gd name="connsiteX4" fmla="*/ 1957663 w 1957663"/>
              <a:gd name="connsiteY4" fmla="*/ 1038170 h 1245809"/>
              <a:gd name="connsiteX5" fmla="*/ 1750024 w 1957663"/>
              <a:gd name="connsiteY5" fmla="*/ 1245809 h 1245809"/>
              <a:gd name="connsiteX6" fmla="*/ 207639 w 1957663"/>
              <a:gd name="connsiteY6" fmla="*/ 1245809 h 1245809"/>
              <a:gd name="connsiteX7" fmla="*/ 0 w 1957663"/>
              <a:gd name="connsiteY7" fmla="*/ 1038170 h 1245809"/>
              <a:gd name="connsiteX8" fmla="*/ 0 w 1957663"/>
              <a:gd name="connsiteY8" fmla="*/ 207639 h 124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7663" h="1245809">
                <a:moveTo>
                  <a:pt x="0" y="207639"/>
                </a:moveTo>
                <a:cubicBezTo>
                  <a:pt x="0" y="92963"/>
                  <a:pt x="92963" y="0"/>
                  <a:pt x="207639" y="0"/>
                </a:cubicBezTo>
                <a:lnTo>
                  <a:pt x="1750024" y="0"/>
                </a:lnTo>
                <a:cubicBezTo>
                  <a:pt x="1864700" y="0"/>
                  <a:pt x="1957663" y="92963"/>
                  <a:pt x="1957663" y="207639"/>
                </a:cubicBezTo>
                <a:lnTo>
                  <a:pt x="1957663" y="1038170"/>
                </a:lnTo>
                <a:cubicBezTo>
                  <a:pt x="1957663" y="1152846"/>
                  <a:pt x="1864700" y="1245809"/>
                  <a:pt x="1750024" y="1245809"/>
                </a:cubicBezTo>
                <a:lnTo>
                  <a:pt x="207639" y="1245809"/>
                </a:lnTo>
                <a:cubicBezTo>
                  <a:pt x="92963" y="1245809"/>
                  <a:pt x="0" y="1152846"/>
                  <a:pt x="0" y="1038170"/>
                </a:cubicBezTo>
                <a:lnTo>
                  <a:pt x="0" y="207639"/>
                </a:lnTo>
                <a:close/>
              </a:path>
            </a:pathLst>
          </a:custGeom>
          <a:solidFill>
            <a:srgbClr val="FF00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9395" tIns="95105" rIns="129395" bIns="9510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Architecture and Services</a:t>
            </a:r>
            <a:endParaRPr lang="en-US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52476" y="3611714"/>
            <a:ext cx="6271909" cy="996648"/>
          </a:xfrm>
          <a:custGeom>
            <a:avLst/>
            <a:gdLst>
              <a:gd name="connsiteX0" fmla="*/ 166111 w 996647"/>
              <a:gd name="connsiteY0" fmla="*/ 0 h 6271908"/>
              <a:gd name="connsiteX1" fmla="*/ 830536 w 996647"/>
              <a:gd name="connsiteY1" fmla="*/ 0 h 6271908"/>
              <a:gd name="connsiteX2" fmla="*/ 996647 w 996647"/>
              <a:gd name="connsiteY2" fmla="*/ 166111 h 6271908"/>
              <a:gd name="connsiteX3" fmla="*/ 996647 w 996647"/>
              <a:gd name="connsiteY3" fmla="*/ 6271908 h 6271908"/>
              <a:gd name="connsiteX4" fmla="*/ 996647 w 996647"/>
              <a:gd name="connsiteY4" fmla="*/ 6271908 h 6271908"/>
              <a:gd name="connsiteX5" fmla="*/ 0 w 996647"/>
              <a:gd name="connsiteY5" fmla="*/ 6271908 h 6271908"/>
              <a:gd name="connsiteX6" fmla="*/ 0 w 996647"/>
              <a:gd name="connsiteY6" fmla="*/ 6271908 h 6271908"/>
              <a:gd name="connsiteX7" fmla="*/ 0 w 996647"/>
              <a:gd name="connsiteY7" fmla="*/ 166111 h 6271908"/>
              <a:gd name="connsiteX8" fmla="*/ 166111 w 996647"/>
              <a:gd name="connsiteY8" fmla="*/ 0 h 627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6647" h="6271908">
                <a:moveTo>
                  <a:pt x="996647" y="1045340"/>
                </a:moveTo>
                <a:lnTo>
                  <a:pt x="996647" y="5226568"/>
                </a:lnTo>
                <a:cubicBezTo>
                  <a:pt x="996647" y="5803894"/>
                  <a:pt x="984829" y="6271905"/>
                  <a:pt x="970251" y="6271905"/>
                </a:cubicBezTo>
                <a:lnTo>
                  <a:pt x="0" y="6271905"/>
                </a:lnTo>
                <a:lnTo>
                  <a:pt x="0" y="6271905"/>
                </a:lnTo>
                <a:lnTo>
                  <a:pt x="0" y="3"/>
                </a:lnTo>
                <a:lnTo>
                  <a:pt x="0" y="3"/>
                </a:lnTo>
                <a:lnTo>
                  <a:pt x="970251" y="3"/>
                </a:lnTo>
                <a:cubicBezTo>
                  <a:pt x="984829" y="3"/>
                  <a:pt x="996647" y="468014"/>
                  <a:pt x="996647" y="1045340"/>
                </a:cubicBezTo>
                <a:close/>
              </a:path>
            </a:pathLst>
          </a:custGeom>
          <a:solidFill>
            <a:srgbClr val="4F81BD">
              <a:tint val="40000"/>
              <a:hueOff val="0"/>
              <a:satOff val="0"/>
              <a:lumOff val="0"/>
            </a:srgbClr>
          </a:solidFill>
          <a:ln w="25400" cap="flat" cmpd="sng" algn="ctr">
            <a:solidFill>
              <a:srgbClr val="4F81B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1" tIns="69607" rIns="90562" bIns="69608" numCol="1" spcCol="1270" anchor="ctr" anchorCtr="0">
            <a:noAutofit/>
          </a:bodyPr>
          <a:lstStyle/>
          <a:p>
            <a:pPr marL="0" lvl="1" defTabSz="488950">
              <a:lnSpc>
                <a:spcPct val="90000"/>
              </a:lnSpc>
              <a:spcAft>
                <a:spcPct val="15000"/>
              </a:spcAft>
            </a:pPr>
            <a:r>
              <a:rPr lang="en-US" sz="11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rPr>
              <a:t>Industry Numbering Committee (INC</a:t>
            </a:r>
            <a:r>
              <a:rPr lang="en-US" sz="11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); Ordering and Billing Forum (OBF); </a:t>
            </a:r>
            <a:r>
              <a:rPr lang="en-US" sz="11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Automatic </a:t>
            </a:r>
            <a:r>
              <a:rPr lang="en-US" sz="11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Identification and Data Capture Committee (AIDC); </a:t>
            </a:r>
            <a:r>
              <a:rPr lang="en-US" sz="11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rPr>
              <a:t>IMSI Oversight Council (IOC); SMS/800 Number Administration Committee (SNAC); Telecom Management and Operations Committee (TMOC</a:t>
            </a:r>
            <a:r>
              <a:rPr lang="en-US" sz="11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); </a:t>
            </a:r>
            <a:r>
              <a:rPr lang="en-US" sz="1100" dirty="0" err="1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Testbeds</a:t>
            </a:r>
            <a:r>
              <a:rPr lang="en-US" sz="11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; Number Assignment / Distributed Registry; Calling Party Anti-Spoofing</a:t>
            </a:r>
            <a:endPara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96695" y="3487133"/>
            <a:ext cx="1955781" cy="1245809"/>
          </a:xfrm>
          <a:custGeom>
            <a:avLst/>
            <a:gdLst>
              <a:gd name="connsiteX0" fmla="*/ 0 w 1955781"/>
              <a:gd name="connsiteY0" fmla="*/ 207639 h 1245809"/>
              <a:gd name="connsiteX1" fmla="*/ 207639 w 1955781"/>
              <a:gd name="connsiteY1" fmla="*/ 0 h 1245809"/>
              <a:gd name="connsiteX2" fmla="*/ 1748142 w 1955781"/>
              <a:gd name="connsiteY2" fmla="*/ 0 h 1245809"/>
              <a:gd name="connsiteX3" fmla="*/ 1955781 w 1955781"/>
              <a:gd name="connsiteY3" fmla="*/ 207639 h 1245809"/>
              <a:gd name="connsiteX4" fmla="*/ 1955781 w 1955781"/>
              <a:gd name="connsiteY4" fmla="*/ 1038170 h 1245809"/>
              <a:gd name="connsiteX5" fmla="*/ 1748142 w 1955781"/>
              <a:gd name="connsiteY5" fmla="*/ 1245809 h 1245809"/>
              <a:gd name="connsiteX6" fmla="*/ 207639 w 1955781"/>
              <a:gd name="connsiteY6" fmla="*/ 1245809 h 1245809"/>
              <a:gd name="connsiteX7" fmla="*/ 0 w 1955781"/>
              <a:gd name="connsiteY7" fmla="*/ 1038170 h 1245809"/>
              <a:gd name="connsiteX8" fmla="*/ 0 w 1955781"/>
              <a:gd name="connsiteY8" fmla="*/ 207639 h 124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5781" h="1245809">
                <a:moveTo>
                  <a:pt x="0" y="207639"/>
                </a:moveTo>
                <a:cubicBezTo>
                  <a:pt x="0" y="92963"/>
                  <a:pt x="92963" y="0"/>
                  <a:pt x="207639" y="0"/>
                </a:cubicBezTo>
                <a:lnTo>
                  <a:pt x="1748142" y="0"/>
                </a:lnTo>
                <a:cubicBezTo>
                  <a:pt x="1862818" y="0"/>
                  <a:pt x="1955781" y="92963"/>
                  <a:pt x="1955781" y="207639"/>
                </a:cubicBezTo>
                <a:lnTo>
                  <a:pt x="1955781" y="1038170"/>
                </a:lnTo>
                <a:cubicBezTo>
                  <a:pt x="1955781" y="1152846"/>
                  <a:pt x="1862818" y="1245809"/>
                  <a:pt x="1748142" y="1245809"/>
                </a:cubicBezTo>
                <a:lnTo>
                  <a:pt x="207639" y="1245809"/>
                </a:lnTo>
                <a:cubicBezTo>
                  <a:pt x="92963" y="1245809"/>
                  <a:pt x="0" y="1152846"/>
                  <a:pt x="0" y="1038170"/>
                </a:cubicBezTo>
                <a:lnTo>
                  <a:pt x="0" y="207639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9395" tIns="95105" rIns="129395" bIns="9510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Information Infrastructure</a:t>
            </a:r>
            <a:endParaRPr lang="en-US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616970" y="4919814"/>
            <a:ext cx="6271929" cy="996647"/>
          </a:xfrm>
          <a:custGeom>
            <a:avLst/>
            <a:gdLst>
              <a:gd name="connsiteX0" fmla="*/ 166111 w 996647"/>
              <a:gd name="connsiteY0" fmla="*/ 0 h 6271929"/>
              <a:gd name="connsiteX1" fmla="*/ 830536 w 996647"/>
              <a:gd name="connsiteY1" fmla="*/ 0 h 6271929"/>
              <a:gd name="connsiteX2" fmla="*/ 996647 w 996647"/>
              <a:gd name="connsiteY2" fmla="*/ 166111 h 6271929"/>
              <a:gd name="connsiteX3" fmla="*/ 996647 w 996647"/>
              <a:gd name="connsiteY3" fmla="*/ 6271929 h 6271929"/>
              <a:gd name="connsiteX4" fmla="*/ 996647 w 996647"/>
              <a:gd name="connsiteY4" fmla="*/ 6271929 h 6271929"/>
              <a:gd name="connsiteX5" fmla="*/ 0 w 996647"/>
              <a:gd name="connsiteY5" fmla="*/ 6271929 h 6271929"/>
              <a:gd name="connsiteX6" fmla="*/ 0 w 996647"/>
              <a:gd name="connsiteY6" fmla="*/ 6271929 h 6271929"/>
              <a:gd name="connsiteX7" fmla="*/ 0 w 996647"/>
              <a:gd name="connsiteY7" fmla="*/ 166111 h 6271929"/>
              <a:gd name="connsiteX8" fmla="*/ 166111 w 996647"/>
              <a:gd name="connsiteY8" fmla="*/ 0 h 627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6647" h="6271929">
                <a:moveTo>
                  <a:pt x="996647" y="1045344"/>
                </a:moveTo>
                <a:lnTo>
                  <a:pt x="996647" y="5226585"/>
                </a:lnTo>
                <a:cubicBezTo>
                  <a:pt x="996647" y="5803914"/>
                  <a:pt x="984829" y="6271926"/>
                  <a:pt x="970251" y="6271926"/>
                </a:cubicBezTo>
                <a:lnTo>
                  <a:pt x="0" y="6271926"/>
                </a:lnTo>
                <a:lnTo>
                  <a:pt x="0" y="6271926"/>
                </a:lnTo>
                <a:lnTo>
                  <a:pt x="0" y="3"/>
                </a:lnTo>
                <a:lnTo>
                  <a:pt x="0" y="3"/>
                </a:lnTo>
                <a:lnTo>
                  <a:pt x="970251" y="3"/>
                </a:lnTo>
                <a:cubicBezTo>
                  <a:pt x="984829" y="3"/>
                  <a:pt x="996647" y="468015"/>
                  <a:pt x="996647" y="1045344"/>
                </a:cubicBezTo>
                <a:close/>
              </a:path>
            </a:pathLst>
          </a:custGeom>
          <a:solidFill>
            <a:srgbClr val="4F81BD">
              <a:tint val="40000"/>
              <a:hueOff val="0"/>
              <a:satOff val="0"/>
              <a:lumOff val="0"/>
            </a:srgbClr>
          </a:solidFill>
          <a:ln w="25400" cap="flat" cmpd="sng" algn="ctr">
            <a:solidFill>
              <a:srgbClr val="4F81B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69607" rIns="90562" bIns="69607" numCol="1" spcCol="1270" anchor="ctr" anchorCtr="0">
            <a:noAutofit/>
          </a:bodyPr>
          <a:lstStyle/>
          <a:p>
            <a:pPr marL="0" lvl="1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1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rPr>
              <a:t>Copper/Optical Access Synchronization and Transport Committee (COAST); Next Generation Interconnection Interoperability Forum (NGIIF); Network Reliability Steering Committee (NRSC);</a:t>
            </a:r>
            <a:r>
              <a:rPr lang="en-US" sz="11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</a:t>
            </a:r>
            <a:r>
              <a:rPr lang="en-US" sz="11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rPr>
              <a:t>Sustainability in Telecom: Energy and Protection Committee (STEP); </a:t>
            </a:r>
            <a:r>
              <a:rPr lang="en-US" sz="1100" kern="1200" dirty="0" err="1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rPr>
              <a:t>Cybersecurity</a:t>
            </a:r>
            <a:endPara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96695" y="4795233"/>
            <a:ext cx="1920275" cy="1245809"/>
          </a:xfrm>
          <a:custGeom>
            <a:avLst/>
            <a:gdLst>
              <a:gd name="connsiteX0" fmla="*/ 0 w 1920275"/>
              <a:gd name="connsiteY0" fmla="*/ 207639 h 1245809"/>
              <a:gd name="connsiteX1" fmla="*/ 207639 w 1920275"/>
              <a:gd name="connsiteY1" fmla="*/ 0 h 1245809"/>
              <a:gd name="connsiteX2" fmla="*/ 1712636 w 1920275"/>
              <a:gd name="connsiteY2" fmla="*/ 0 h 1245809"/>
              <a:gd name="connsiteX3" fmla="*/ 1920275 w 1920275"/>
              <a:gd name="connsiteY3" fmla="*/ 207639 h 1245809"/>
              <a:gd name="connsiteX4" fmla="*/ 1920275 w 1920275"/>
              <a:gd name="connsiteY4" fmla="*/ 1038170 h 1245809"/>
              <a:gd name="connsiteX5" fmla="*/ 1712636 w 1920275"/>
              <a:gd name="connsiteY5" fmla="*/ 1245809 h 1245809"/>
              <a:gd name="connsiteX6" fmla="*/ 207639 w 1920275"/>
              <a:gd name="connsiteY6" fmla="*/ 1245809 h 1245809"/>
              <a:gd name="connsiteX7" fmla="*/ 0 w 1920275"/>
              <a:gd name="connsiteY7" fmla="*/ 1038170 h 1245809"/>
              <a:gd name="connsiteX8" fmla="*/ 0 w 1920275"/>
              <a:gd name="connsiteY8" fmla="*/ 207639 h 124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0275" h="1245809">
                <a:moveTo>
                  <a:pt x="0" y="207639"/>
                </a:moveTo>
                <a:cubicBezTo>
                  <a:pt x="0" y="92963"/>
                  <a:pt x="92963" y="0"/>
                  <a:pt x="207639" y="0"/>
                </a:cubicBezTo>
                <a:lnTo>
                  <a:pt x="1712636" y="0"/>
                </a:lnTo>
                <a:cubicBezTo>
                  <a:pt x="1827312" y="0"/>
                  <a:pt x="1920275" y="92963"/>
                  <a:pt x="1920275" y="207639"/>
                </a:cubicBezTo>
                <a:lnTo>
                  <a:pt x="1920275" y="1038170"/>
                </a:lnTo>
                <a:cubicBezTo>
                  <a:pt x="1920275" y="1152846"/>
                  <a:pt x="1827312" y="1245809"/>
                  <a:pt x="1712636" y="1245809"/>
                </a:cubicBezTo>
                <a:lnTo>
                  <a:pt x="207639" y="1245809"/>
                </a:lnTo>
                <a:cubicBezTo>
                  <a:pt x="92963" y="1245809"/>
                  <a:pt x="0" y="1152846"/>
                  <a:pt x="0" y="1038170"/>
                </a:cubicBezTo>
                <a:lnTo>
                  <a:pt x="0" y="207639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9395" tIns="95105" rIns="129395" bIns="9510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Operational Excellence</a:t>
            </a:r>
            <a:endParaRPr lang="en-US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4717" y="1165158"/>
            <a:ext cx="280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Business Program View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743268" y="4005549"/>
            <a:ext cx="204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Technology View</a:t>
            </a:r>
          </a:p>
        </p:txBody>
      </p:sp>
    </p:spTree>
    <p:extLst>
      <p:ext uri="{BB962C8B-B14F-4D97-AF65-F5344CB8AC3E}">
        <p14:creationId xmlns:p14="http://schemas.microsoft.com/office/powerpoint/2010/main" val="5495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members join- 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</a:t>
            </a:r>
            <a:r>
              <a:rPr lang="en-US" dirty="0"/>
              <a:t>- </a:t>
            </a:r>
            <a:r>
              <a:rPr lang="en-US" dirty="0" smtClean="0"/>
              <a:t>While companies are </a:t>
            </a:r>
            <a:r>
              <a:rPr lang="en-US" dirty="0"/>
              <a:t>not new to either telecom or </a:t>
            </a:r>
            <a:r>
              <a:rPr lang="en-US" dirty="0" smtClean="0"/>
              <a:t>broadband, </a:t>
            </a:r>
            <a:r>
              <a:rPr lang="en-US" dirty="0"/>
              <a:t>they are getting a lot of out of their ATIS membership </a:t>
            </a:r>
            <a:r>
              <a:rPr lang="en-US" dirty="0" smtClean="0"/>
              <a:t>in regards to the </a:t>
            </a:r>
            <a:r>
              <a:rPr lang="en-US" dirty="0"/>
              <a:t>many issues </a:t>
            </a:r>
            <a:r>
              <a:rPr lang="en-US" dirty="0" smtClean="0"/>
              <a:t>and changes that are affecting </a:t>
            </a:r>
            <a:r>
              <a:rPr lang="en-US" dirty="0"/>
              <a:t>the </a:t>
            </a:r>
            <a:r>
              <a:rPr lang="en-US" dirty="0" smtClean="0"/>
              <a:t>industry. </a:t>
            </a:r>
          </a:p>
          <a:p>
            <a:r>
              <a:rPr lang="en-US" dirty="0" smtClean="0"/>
              <a:t>INFLUENCE </a:t>
            </a:r>
            <a:r>
              <a:rPr lang="en-US" dirty="0"/>
              <a:t>- </a:t>
            </a:r>
            <a:r>
              <a:rPr lang="en-US" dirty="0" smtClean="0"/>
              <a:t>You </a:t>
            </a:r>
            <a:r>
              <a:rPr lang="en-US" dirty="0"/>
              <a:t>can drive the agenda because </a:t>
            </a:r>
            <a:r>
              <a:rPr lang="en-US" dirty="0" smtClean="0"/>
              <a:t>all members have the opportunity to </a:t>
            </a:r>
            <a:r>
              <a:rPr lang="en-US" dirty="0"/>
              <a:t>do </a:t>
            </a:r>
            <a:r>
              <a:rPr lang="en-US" dirty="0" smtClean="0"/>
              <a:t>so.  </a:t>
            </a:r>
            <a:r>
              <a:rPr lang="en-US" dirty="0"/>
              <a:t>ATIS is seen </a:t>
            </a:r>
            <a:r>
              <a:rPr lang="en-US" dirty="0" smtClean="0"/>
              <a:t>by members, large and small, as </a:t>
            </a:r>
            <a:r>
              <a:rPr lang="en-US" dirty="0"/>
              <a:t>a way to get work </a:t>
            </a:r>
            <a:r>
              <a:rPr lang="en-US" dirty="0" smtClean="0"/>
              <a:t>done, for the benefit of  their organizations, </a:t>
            </a:r>
            <a:r>
              <a:rPr lang="en-US" dirty="0"/>
              <a:t>by the best </a:t>
            </a:r>
            <a:r>
              <a:rPr lang="en-US" dirty="0" smtClean="0"/>
              <a:t>and </a:t>
            </a:r>
            <a:r>
              <a:rPr lang="en-US" dirty="0"/>
              <a:t>brightest minds in telecom. </a:t>
            </a:r>
          </a:p>
          <a:p>
            <a:r>
              <a:rPr lang="en-US" dirty="0" smtClean="0"/>
              <a:t>SHAPE </a:t>
            </a:r>
            <a:r>
              <a:rPr lang="en-US" dirty="0"/>
              <a:t>– </a:t>
            </a:r>
            <a:r>
              <a:rPr lang="en-US" dirty="0" smtClean="0"/>
              <a:t>In a </a:t>
            </a:r>
            <a:r>
              <a:rPr lang="en-US" dirty="0"/>
              <a:t>collaborative </a:t>
            </a:r>
            <a:r>
              <a:rPr lang="en-US" dirty="0" smtClean="0"/>
              <a:t>environment, that seeks to manage market factors and position advocacy, ATIS accommodates </a:t>
            </a:r>
            <a:r>
              <a:rPr lang="en-US" dirty="0"/>
              <a:t>various perspectives </a:t>
            </a:r>
            <a:r>
              <a:rPr lang="en-US" dirty="0" smtClean="0"/>
              <a:t>to build a </a:t>
            </a:r>
            <a:r>
              <a:rPr lang="en-US" dirty="0"/>
              <a:t>solution.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379C486E-DB2A-4BE6-BF4D-5CBEF5B8BFFA}" type="slidenum">
              <a:rPr lang="en-US" smtClean="0"/>
              <a:pPr algn="ctr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8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ATIS Service Provider Members</a:t>
            </a:r>
            <a:endParaRPr lang="en-US" dirty="0"/>
          </a:p>
        </p:txBody>
      </p:sp>
      <p:pic>
        <p:nvPicPr>
          <p:cNvPr id="5" name="Picture 4" descr="https://encrypted-tbn1.gstatic.com/images?q=tbn:ANd9GcSpmsVLvt2vegXexApqu1BORijFD9WlhBs4fCWiUezyOiJa0nw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53" y="1316474"/>
            <a:ext cx="1208013" cy="4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2.gstatic.com/images?q=tbn:ANd9GcT6zxv0khFafiPs19UyIrxbFxOL8wGiRE2qYc4m6etLz5_xVQoRJ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68629" y="2151509"/>
            <a:ext cx="1219683" cy="4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encrypted-tbn0.gstatic.com/images?q=tbn:ANd9GcSS3MeFP4_rLVld3xDZHI7RknFB18A8DhL2aiUN9GyJMS7SuJY0PQ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46" y="2216814"/>
            <a:ext cx="848565" cy="5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encrypted-tbn0.gstatic.com/images?q=tbn:ANd9GcRDdFBDcJzPHJ5aLy2JcmBmFNVFRkK9xdy7NnKwQMeOJK_zNux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89" y="2135741"/>
            <a:ext cx="802920" cy="5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4" descr="https://encrypted-tbn1.gstatic.com/images?q=tbn:ANd9GcREUud5nni4A_-LeChbX5hwdDizI4EOUVmnQb4vJvZ_uOS1qjy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89" y="4485240"/>
            <a:ext cx="1294124" cy="5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0" descr="https://encrypted-tbn1.gstatic.com/images?q=tbn:ANd9GcRGbphHKpn_ZW6j8RYYG-Byom4hU3nF1095jAOxDo2zRPT_MhrjiQ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705" y="4602189"/>
            <a:ext cx="1185064" cy="27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6" descr="https://encrypted-tbn0.gstatic.com/images?q=tbn:ANd9GcRodUDXxZx05324wCPluTf7DbPsNqxdTonkSWeNVUFwzQc9GnmA_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78" y="4435225"/>
            <a:ext cx="1250789" cy="60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8" descr="https://encrypted-tbn0.gstatic.com/images?q=tbn:ANd9GcQvGCwXrIk2y2HQfE2iBiVs3brY0b-sHpxCNOhfdvEraS5Odkh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85" y="4521406"/>
            <a:ext cx="1350371" cy="43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2" descr="https://encrypted-tbn0.gstatic.com/images?q=tbn:ANd9GcS19Vb9JuLJMP3oMuyW2-Adsc53UH9K_gEYkNE0LeHzC5iVTWZy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4" y="5397470"/>
            <a:ext cx="1369706" cy="36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encrypted-tbn3.gstatic.com/images?q=tbn:ANd9GcTECELxWfqFxmR-gCrnFfKTszzkpacKJa5hfhbhs2PM5Nl0eC8Uww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2" y="2940539"/>
            <a:ext cx="1183791" cy="53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encrypted-tbn1.gstatic.com/images?q=tbn:ANd9GcSSpOHTJWZTAH7I0aAPTp_c8PFiBb_vKixDpNsPNkXfUItEJhPELA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83" y="1251341"/>
            <a:ext cx="1847850" cy="60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encrypted-tbn0.gstatic.com/images?q=tbn:ANd9GcTW9NT8nrP_X9qJnKUs9Ut7QYwe0OlaNggMmXidgZ23yku3kUbw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56" y="5363754"/>
            <a:ext cx="1108591" cy="4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02" y="1345624"/>
            <a:ext cx="721155" cy="4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68" y="2858790"/>
            <a:ext cx="1426566" cy="49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7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97" y="2981080"/>
            <a:ext cx="834919" cy="39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022" y="2807023"/>
            <a:ext cx="1200897" cy="59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89" y="3792061"/>
            <a:ext cx="1436525" cy="45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25" y="5308101"/>
            <a:ext cx="1521490" cy="539042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30" y="4407638"/>
            <a:ext cx="933625" cy="64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24" y="2836179"/>
            <a:ext cx="1135969" cy="67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4" y="2079625"/>
            <a:ext cx="1261386" cy="706376"/>
          </a:xfrm>
          <a:prstGeom prst="rect">
            <a:avLst/>
          </a:prstGeom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00" y="5323306"/>
            <a:ext cx="1142174" cy="45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80" y="2106506"/>
            <a:ext cx="1358942" cy="56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2" y="3724246"/>
            <a:ext cx="13906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54" y="3723453"/>
            <a:ext cx="7064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1" y="3628114"/>
            <a:ext cx="1167291" cy="73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64" y="5328230"/>
            <a:ext cx="997571" cy="49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1" descr="http://www.pigeontelephone.com/images/header2.jpg"/>
          <p:cNvPicPr>
            <a:picLocks noChangeAspect="1" noChangeArrowheads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82"/>
          <a:stretch/>
        </p:blipFill>
        <p:spPr bwMode="auto">
          <a:xfrm>
            <a:off x="7712143" y="3725521"/>
            <a:ext cx="771412" cy="5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06" y="1399974"/>
            <a:ext cx="1842350" cy="3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51128"/>
            <a:ext cx="8229600" cy="4735773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1032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220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»"/>
              <a:defRPr sz="22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</a:rPr>
              <a:t>3GPP - Founding and Organizational Partner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+mn-lt"/>
              </a:rPr>
              <a:t>oneM2M – Founding Partner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libri" pitchFamily="34" charset="0"/>
              </a:rPr>
              <a:t>ATIS Global Initiatives with Partners</a:t>
            </a:r>
            <a:endParaRPr lang="en-US" dirty="0"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379C486E-DB2A-4BE6-BF4D-5CBEF5B8BFFA}" type="slidenum">
              <a:rPr lang="en-US" smtClean="0"/>
              <a:pPr algn="ctr">
                <a:defRPr/>
              </a:pPr>
              <a:t>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5357" y="1818050"/>
            <a:ext cx="4103300" cy="2074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8"/>
          <a:stretch/>
        </p:blipFill>
        <p:spPr>
          <a:xfrm>
            <a:off x="2036386" y="4590344"/>
            <a:ext cx="1940942" cy="1496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6677" y="2177716"/>
            <a:ext cx="195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About a quarter of ATIS members are also 3GPP members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415589" y="5338622"/>
            <a:ext cx="4391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15 organizations participate thru ATIS; there is currently </a:t>
            </a:r>
            <a:r>
              <a:rPr lang="en-US" b="1" i="1" dirty="0" smtClean="0"/>
              <a:t>no additional fee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996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379C486E-DB2A-4BE6-BF4D-5CBEF5B8BFFA}" type="slidenum">
              <a:rPr lang="en-US" smtClean="0"/>
              <a:pPr algn="ctr"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IS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inal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TIS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ATIS PPT Template</Template>
  <TotalTime>12669</TotalTime>
  <Words>510</Words>
  <Application>Microsoft Office PowerPoint</Application>
  <PresentationFormat>On-screen Show (4:3)</PresentationFormat>
  <Paragraphs>81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ATIS PPT Template</vt:lpstr>
      <vt:lpstr>Final Template</vt:lpstr>
      <vt:lpstr>PowerPoint Presentation</vt:lpstr>
      <vt:lpstr>ATIS in Brief</vt:lpstr>
      <vt:lpstr>ATIS Broad Ecosystem</vt:lpstr>
      <vt:lpstr>ATIS Enables Innovation Transformation to a Wide Scope and Scale</vt:lpstr>
      <vt:lpstr>ATIS Programs</vt:lpstr>
      <vt:lpstr>Why members join- some examples</vt:lpstr>
      <vt:lpstr>ATIS Service Provider Members</vt:lpstr>
      <vt:lpstr>ATIS Global Initiatives with Partners</vt:lpstr>
      <vt:lpstr>PowerPoint Presentation</vt:lpstr>
      <vt:lpstr>Become an NRSC Member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rmoran@atis.org</dc:creator>
  <cp:lastModifiedBy>RMGoodman</cp:lastModifiedBy>
  <cp:revision>411</cp:revision>
  <cp:lastPrinted>2015-12-09T13:31:37Z</cp:lastPrinted>
  <dcterms:created xsi:type="dcterms:W3CDTF">2012-09-04T13:32:00Z</dcterms:created>
  <dcterms:modified xsi:type="dcterms:W3CDTF">2015-12-09T23:32:52Z</dcterms:modified>
</cp:coreProperties>
</file>