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90" r:id="rId1"/>
  </p:sldMasterIdLst>
  <p:notesMasterIdLst>
    <p:notesMasterId r:id="rId31"/>
  </p:notesMasterIdLst>
  <p:handoutMasterIdLst>
    <p:handoutMasterId r:id="rId32"/>
  </p:handoutMasterIdLst>
  <p:sldIdLst>
    <p:sldId id="620" r:id="rId2"/>
    <p:sldId id="791" r:id="rId3"/>
    <p:sldId id="815" r:id="rId4"/>
    <p:sldId id="812" r:id="rId5"/>
    <p:sldId id="862" r:id="rId6"/>
    <p:sldId id="863" r:id="rId7"/>
    <p:sldId id="864" r:id="rId8"/>
    <p:sldId id="865" r:id="rId9"/>
    <p:sldId id="780" r:id="rId10"/>
    <p:sldId id="781" r:id="rId11"/>
    <p:sldId id="837" r:id="rId12"/>
    <p:sldId id="792" r:id="rId13"/>
    <p:sldId id="831" r:id="rId14"/>
    <p:sldId id="784" r:id="rId15"/>
    <p:sldId id="785" r:id="rId16"/>
    <p:sldId id="867" r:id="rId17"/>
    <p:sldId id="782" r:id="rId18"/>
    <p:sldId id="860" r:id="rId19"/>
    <p:sldId id="861" r:id="rId20"/>
    <p:sldId id="800" r:id="rId21"/>
    <p:sldId id="850" r:id="rId22"/>
    <p:sldId id="858" r:id="rId23"/>
    <p:sldId id="851" r:id="rId24"/>
    <p:sldId id="852" r:id="rId25"/>
    <p:sldId id="853" r:id="rId26"/>
    <p:sldId id="854" r:id="rId27"/>
    <p:sldId id="855" r:id="rId28"/>
    <p:sldId id="856" r:id="rId29"/>
    <p:sldId id="857" r:id="rId30"/>
  </p:sldIdLst>
  <p:sldSz cx="9144000" cy="6858000" type="screen4x3"/>
  <p:notesSz cx="6918325" cy="92233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3A00"/>
    <a:srgbClr val="39399F"/>
    <a:srgbClr val="3D3DAB"/>
    <a:srgbClr val="4364A5"/>
    <a:srgbClr val="4754CF"/>
    <a:srgbClr val="02A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52" autoAdjust="0"/>
    <p:restoredTop sz="99471" autoAdjust="0"/>
  </p:normalViewPr>
  <p:slideViewPr>
    <p:cSldViewPr>
      <p:cViewPr varScale="1">
        <p:scale>
          <a:sx n="133" d="100"/>
          <a:sy n="133" d="100"/>
        </p:scale>
        <p:origin x="-2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"/>
    </p:cViewPr>
  </p:sorterViewPr>
  <p:notesViewPr>
    <p:cSldViewPr>
      <p:cViewPr>
        <p:scale>
          <a:sx n="100" d="100"/>
          <a:sy n="100" d="100"/>
        </p:scale>
        <p:origin x="-1632" y="-78"/>
      </p:cViewPr>
      <p:guideLst>
        <p:guide orient="horz" pos="2905"/>
        <p:guide pos="21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7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90" tIns="45945" rIns="91890" bIns="45945" numCol="1" anchor="t" anchorCtr="0" compatLnSpc="1">
            <a:prstTxWarp prst="textNoShape">
              <a:avLst/>
            </a:prstTxWarp>
          </a:bodyPr>
          <a:lstStyle>
            <a:lvl1pPr defTabSz="919379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9538" y="1"/>
            <a:ext cx="2997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90" tIns="45945" rIns="91890" bIns="45945" numCol="1" anchor="t" anchorCtr="0" compatLnSpc="1">
            <a:prstTxWarp prst="textNoShape">
              <a:avLst/>
            </a:prstTxWarp>
          </a:bodyPr>
          <a:lstStyle>
            <a:lvl1pPr algn="r" defTabSz="919379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3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1414"/>
            <a:ext cx="2997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90" tIns="45945" rIns="91890" bIns="45945" numCol="1" anchor="b" anchorCtr="0" compatLnSpc="1">
            <a:prstTxWarp prst="textNoShape">
              <a:avLst/>
            </a:prstTxWarp>
          </a:bodyPr>
          <a:lstStyle>
            <a:lvl1pPr defTabSz="919379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3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9538" y="8761414"/>
            <a:ext cx="2997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90" tIns="45945" rIns="91890" bIns="45945" numCol="1" anchor="b" anchorCtr="0" compatLnSpc="1">
            <a:prstTxWarp prst="textNoShape">
              <a:avLst/>
            </a:prstTxWarp>
          </a:bodyPr>
          <a:lstStyle>
            <a:lvl1pPr algn="r" defTabSz="919379">
              <a:defRPr sz="1200" b="0">
                <a:cs typeface="+mn-cs"/>
              </a:defRPr>
            </a:lvl1pPr>
          </a:lstStyle>
          <a:p>
            <a:pPr>
              <a:defRPr/>
            </a:pPr>
            <a:fld id="{B97AB543-AC5F-4785-953E-984334857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32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7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90" tIns="45945" rIns="91890" bIns="45945" numCol="1" anchor="t" anchorCtr="0" compatLnSpc="1">
            <a:prstTxWarp prst="textNoShape">
              <a:avLst/>
            </a:prstTxWarp>
          </a:bodyPr>
          <a:lstStyle>
            <a:lvl1pPr defTabSz="919379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19538" y="1"/>
            <a:ext cx="2997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90" tIns="45945" rIns="91890" bIns="45945" numCol="1" anchor="t" anchorCtr="0" compatLnSpc="1">
            <a:prstTxWarp prst="textNoShape">
              <a:avLst/>
            </a:prstTxWarp>
          </a:bodyPr>
          <a:lstStyle>
            <a:lvl1pPr algn="r" defTabSz="919379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7288" y="693738"/>
            <a:ext cx="4606925" cy="3455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0563" y="4381501"/>
            <a:ext cx="5537200" cy="414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90" tIns="45945" rIns="91890" bIns="459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1414"/>
            <a:ext cx="2997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90" tIns="45945" rIns="91890" bIns="45945" numCol="1" anchor="b" anchorCtr="0" compatLnSpc="1">
            <a:prstTxWarp prst="textNoShape">
              <a:avLst/>
            </a:prstTxWarp>
          </a:bodyPr>
          <a:lstStyle>
            <a:lvl1pPr defTabSz="919379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19538" y="8761414"/>
            <a:ext cx="2997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90" tIns="45945" rIns="91890" bIns="45945" numCol="1" anchor="b" anchorCtr="0" compatLnSpc="1">
            <a:prstTxWarp prst="textNoShape">
              <a:avLst/>
            </a:prstTxWarp>
          </a:bodyPr>
          <a:lstStyle>
            <a:lvl1pPr algn="r" defTabSz="919379">
              <a:defRPr sz="1200" b="0">
                <a:cs typeface="+mn-cs"/>
              </a:defRPr>
            </a:lvl1pPr>
          </a:lstStyle>
          <a:p>
            <a:pPr>
              <a:defRPr/>
            </a:pPr>
            <a:fld id="{BF69D61D-C6B1-4B1F-9673-45EFBB08F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7702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CA3DAA-490C-43E6-8AE2-CB7F71C43DD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B26357-A8DE-41D4-A16A-4B2C5B03A46E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4CD442-DAF0-455E-948D-7A9E1A1A9CBA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D9BD24-0398-4853-8826-CD90D543F795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6EF2F32-3D13-419A-89EF-D41732C34953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4852C1-FAEE-43C9-AFBE-C3BA018754C2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462B44-B264-47D7-B23D-91BDC847AA0D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AFED6B-A70A-4D69-AD80-81E815258E36}" type="slidenum">
              <a:rPr lang="en-US" smtClean="0"/>
              <a:pPr>
                <a:defRPr/>
              </a:pPr>
              <a:t>27</a:t>
            </a:fld>
            <a:endParaRPr lang="en-US" smtClean="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4982C3-12B3-4725-A95E-85A3CFEBB661}" type="slidenum">
              <a:rPr lang="en-US" smtClean="0"/>
              <a:pPr>
                <a:defRPr/>
              </a:pPr>
              <a:t>28</a:t>
            </a:fld>
            <a:endParaRPr lang="en-US" smtClean="0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93D2BE-91D3-4AD4-8837-8F403E211A91}" type="slidenum">
              <a:rPr lang="en-US" smtClean="0"/>
              <a:pPr>
                <a:defRPr/>
              </a:pPr>
              <a:t>29</a:t>
            </a:fld>
            <a:endParaRPr lang="en-US" smtClean="0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F5D3F7-A040-4DEE-AF77-ECDC13C602CC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43CD81-8C1B-49A9-AF42-32D9A620140C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9E3FF5-DD92-4EB5-9F42-F7FB970AB2BB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2D957B-A94C-4DBD-B9BE-1D75A2151246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BE8367-868A-4D30-ABCC-85B6E36F56CC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9CBFA5-4F9E-4BCD-8CBD-EDD2DAEDAE6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009F79-428D-4FBD-BC91-F48362B12FDA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F3B829-DE53-4395-A073-4B84B62AEB6B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0" y="2928938"/>
            <a:ext cx="9144000" cy="285750"/>
            <a:chOff x="0" y="2928934"/>
            <a:chExt cx="9144000" cy="285752"/>
          </a:xfrm>
        </p:grpSpPr>
        <p:sp>
          <p:nvSpPr>
            <p:cNvPr id="5" name="Rectangle 11"/>
            <p:cNvSpPr/>
            <p:nvPr userDrawn="1"/>
          </p:nvSpPr>
          <p:spPr>
            <a:xfrm flipH="1">
              <a:off x="0" y="2928934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6" name="Rectangle 12"/>
            <p:cNvSpPr/>
            <p:nvPr userDrawn="1"/>
          </p:nvSpPr>
          <p:spPr>
            <a:xfrm flipH="1">
              <a:off x="8334375" y="2963859"/>
              <a:ext cx="809625" cy="214313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7" name="Rectangle 13"/>
            <p:cNvSpPr/>
            <p:nvPr userDrawn="1"/>
          </p:nvSpPr>
          <p:spPr>
            <a:xfrm flipH="1">
              <a:off x="0" y="2967034"/>
              <a:ext cx="8286750" cy="214313"/>
            </a:xfrm>
            <a:prstGeom prst="rect">
              <a:avLst/>
            </a:prstGeom>
            <a:solidFill>
              <a:schemeClr val="accent5"/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54136"/>
            <a:ext cx="7772400" cy="1470025"/>
          </a:xfrm>
          <a:noFill/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1"/>
                  <a:tileRect/>
                </a:gradFill>
                <a:effectLst>
                  <a:outerShdw blurRad="50800" dist="50800" dir="18900000" algn="tl" rotWithShape="0">
                    <a:schemeClr val="accent5">
                      <a:tint val="20000"/>
                      <a:alpha val="43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9007"/>
            <a:ext cx="6400800" cy="1752600"/>
          </a:xfrm>
          <a:noFill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7638"/>
            <a:ext cx="1800225" cy="360362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64275" y="6497638"/>
            <a:ext cx="2879725" cy="3603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4375" y="2928938"/>
            <a:ext cx="809625" cy="285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38F4E-45CC-457B-9B21-56EE9C16E1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D2C87-ACCC-425C-A4C9-A8126E6589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6286500"/>
            <a:ext cx="9144000" cy="285750"/>
            <a:chOff x="0" y="1428736"/>
            <a:chExt cx="9144000" cy="285752"/>
          </a:xfrm>
        </p:grpSpPr>
        <p:sp>
          <p:nvSpPr>
            <p:cNvPr id="5" name="Rectangle 7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6" name="Rectangle 8"/>
            <p:cNvSpPr/>
            <p:nvPr userDrawn="1"/>
          </p:nvSpPr>
          <p:spPr>
            <a:xfrm>
              <a:off x="0" y="1463661"/>
              <a:ext cx="809625" cy="214315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7" name="Rectangle 9"/>
            <p:cNvSpPr/>
            <p:nvPr userDrawn="1"/>
          </p:nvSpPr>
          <p:spPr>
            <a:xfrm>
              <a:off x="857250" y="1466836"/>
              <a:ext cx="8286750" cy="214315"/>
            </a:xfrm>
            <a:prstGeom prst="rect">
              <a:avLst/>
            </a:prstGeom>
            <a:solidFill>
              <a:schemeClr val="accent6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43802" y="285728"/>
            <a:ext cx="1500198" cy="6000791"/>
          </a:xfrm>
          <a:noFill/>
        </p:spPr>
        <p:txBody>
          <a:bodyPr vert="eaVert"/>
          <a:lstStyle>
            <a:lvl1pPr>
              <a:defRPr>
                <a:gradFill flip="none"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16200000" scaled="1"/>
                  <a:tileRect/>
                </a:gradFill>
                <a:effectLst>
                  <a:outerShdw blurRad="50800" dist="50800" dir="13500000" algn="tl" rotWithShape="0">
                    <a:schemeClr val="tx2">
                      <a:alpha val="43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2994" y="285730"/>
            <a:ext cx="6657964" cy="6000791"/>
          </a:xfrm>
          <a:noFill/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286500"/>
            <a:ext cx="809625" cy="285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60E0C-E069-4BBD-B145-89F6D501F7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07915-8B62-4501-8C3C-E9C7B47AE3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0" y="2928938"/>
            <a:ext cx="9144000" cy="285750"/>
            <a:chOff x="0" y="2928934"/>
            <a:chExt cx="9144000" cy="285752"/>
          </a:xfrm>
        </p:grpSpPr>
        <p:sp>
          <p:nvSpPr>
            <p:cNvPr id="5" name="Rectangle 7"/>
            <p:cNvSpPr/>
            <p:nvPr userDrawn="1"/>
          </p:nvSpPr>
          <p:spPr>
            <a:xfrm flipH="1">
              <a:off x="0" y="2928934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6" name="Rectangle 8"/>
            <p:cNvSpPr/>
            <p:nvPr userDrawn="1"/>
          </p:nvSpPr>
          <p:spPr>
            <a:xfrm flipH="1">
              <a:off x="8334375" y="2963859"/>
              <a:ext cx="809625" cy="214313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7" name="Rectangle 9"/>
            <p:cNvSpPr/>
            <p:nvPr userDrawn="1"/>
          </p:nvSpPr>
          <p:spPr>
            <a:xfrm flipH="1">
              <a:off x="0" y="2967034"/>
              <a:ext cx="8286750" cy="214313"/>
            </a:xfrm>
            <a:prstGeom prst="rect">
              <a:avLst/>
            </a:prstGeom>
            <a:solidFill>
              <a:schemeClr val="accent5"/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217345"/>
            <a:ext cx="7772400" cy="1362075"/>
          </a:xfrm>
          <a:noFill/>
        </p:spPr>
        <p:txBody>
          <a:bodyPr anchor="t"/>
          <a:lstStyle>
            <a:lvl1pPr algn="ctr">
              <a:defRPr sz="4000" b="1" cap="all"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1"/>
                  <a:tileRect/>
                </a:gradFill>
                <a:effectLst>
                  <a:outerShdw blurRad="50800" dist="50800" dir="18900000" algn="tl" rotWithShape="0">
                    <a:schemeClr val="accent5">
                      <a:tint val="20000"/>
                      <a:alpha val="43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426089"/>
            <a:ext cx="6400800" cy="1500187"/>
          </a:xfrm>
          <a:noFill/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7638"/>
            <a:ext cx="1800225" cy="3603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64275" y="6497638"/>
            <a:ext cx="2879725" cy="360362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4375" y="2928938"/>
            <a:ext cx="809625" cy="285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5BA0F-B954-4F1B-89BA-596CCD0BE9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2994" y="1717110"/>
            <a:ext cx="4038600" cy="483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3994" y="1717110"/>
            <a:ext cx="4038600" cy="483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ABB46-13CF-401F-A2A8-D407698DC3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2994" y="1717668"/>
            <a:ext cx="4040188" cy="639762"/>
          </a:xfrm>
          <a:solidFill>
            <a:srgbClr val="FF9900">
              <a:alpha val="10196"/>
            </a:srgbClr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2994" y="2357433"/>
            <a:ext cx="4040188" cy="41960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819" y="1717668"/>
            <a:ext cx="4041775" cy="639762"/>
          </a:xfrm>
          <a:solidFill>
            <a:srgbClr val="FF9900">
              <a:alpha val="10196"/>
            </a:srgbClr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820" y="2357430"/>
            <a:ext cx="4041775" cy="4197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511A6-265F-4BEE-9E77-3A90DBD1D8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0" y="1428750"/>
            <a:ext cx="9144000" cy="285750"/>
            <a:chOff x="0" y="1428736"/>
            <a:chExt cx="9144000" cy="285752"/>
          </a:xfrm>
        </p:grpSpPr>
        <p:sp>
          <p:nvSpPr>
            <p:cNvPr id="4" name="Rectangle 6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5" name="Rectangle 7"/>
            <p:cNvSpPr/>
            <p:nvPr userDrawn="1"/>
          </p:nvSpPr>
          <p:spPr>
            <a:xfrm>
              <a:off x="0" y="1463661"/>
              <a:ext cx="809625" cy="214315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6" name="Rectangle 8"/>
            <p:cNvSpPr/>
            <p:nvPr userDrawn="1"/>
          </p:nvSpPr>
          <p:spPr>
            <a:xfrm>
              <a:off x="857250" y="1466836"/>
              <a:ext cx="8286750" cy="214315"/>
            </a:xfrm>
            <a:prstGeom prst="rect">
              <a:avLst/>
            </a:prstGeom>
            <a:solidFill>
              <a:schemeClr val="accent6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D3D95-F866-45EA-BF55-838B7102A4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6286500"/>
            <a:ext cx="9144000" cy="285750"/>
            <a:chOff x="0" y="1428736"/>
            <a:chExt cx="9144000" cy="285752"/>
          </a:xfrm>
        </p:grpSpPr>
        <p:sp>
          <p:nvSpPr>
            <p:cNvPr id="3" name="Rectangle 5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4" name="Rectangle 6"/>
            <p:cNvSpPr/>
            <p:nvPr userDrawn="1"/>
          </p:nvSpPr>
          <p:spPr>
            <a:xfrm>
              <a:off x="0" y="1463661"/>
              <a:ext cx="809625" cy="214315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5" name="Rectangle 7"/>
            <p:cNvSpPr/>
            <p:nvPr userDrawn="1"/>
          </p:nvSpPr>
          <p:spPr>
            <a:xfrm>
              <a:off x="857250" y="1466836"/>
              <a:ext cx="8286750" cy="214315"/>
            </a:xfrm>
            <a:prstGeom prst="rect">
              <a:avLst/>
            </a:prstGeom>
            <a:solidFill>
              <a:schemeClr val="accent6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dirty="0"/>
            </a:p>
          </p:txBody>
        </p:sp>
      </p:grp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86500"/>
            <a:ext cx="809625" cy="285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E95CB-F04A-4BE8-A7E0-31D59F4FD4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6" y="285728"/>
            <a:ext cx="3286146" cy="1143008"/>
          </a:xfrm>
        </p:spPr>
        <p:txBody>
          <a:bodyPr anchor="t"/>
          <a:lstStyle>
            <a:lvl1pPr algn="l">
              <a:defRPr sz="20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717341"/>
            <a:ext cx="8215338" cy="483860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4810" y="285728"/>
            <a:ext cx="4857752" cy="1144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1C846-87C5-4DDF-A7BE-220CA0F1AB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3" y="1718046"/>
            <a:ext cx="734214" cy="4834842"/>
          </a:xfrm>
          <a:noFill/>
        </p:spPr>
        <p:txBody>
          <a:bodyPr vert="eaVert"/>
          <a:lstStyle>
            <a:lvl1pPr algn="ctr">
              <a:defRPr sz="2000" b="1">
                <a:gradFill flip="none"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16200000" scaled="1"/>
                  <a:tileRect/>
                </a:gra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5372" y="1790268"/>
            <a:ext cx="8091100" cy="4710569"/>
          </a:xfrm>
          <a:effectLst>
            <a:glow rad="101600">
              <a:schemeClr val="accent1">
                <a:alpha val="6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2994" y="285728"/>
            <a:ext cx="8229600" cy="1144800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3CD9F-C1A4-43EE-A98A-9A56267473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2"/>
          <p:cNvGrpSpPr>
            <a:grpSpLocks/>
          </p:cNvGrpSpPr>
          <p:nvPr/>
        </p:nvGrpSpPr>
        <p:grpSpPr bwMode="auto">
          <a:xfrm>
            <a:off x="0" y="1428750"/>
            <a:ext cx="9144000" cy="285750"/>
            <a:chOff x="0" y="1428736"/>
            <a:chExt cx="9144000" cy="285752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0" y="1463661"/>
              <a:ext cx="809625" cy="214315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857250" y="1466836"/>
              <a:ext cx="8286750" cy="214315"/>
            </a:xfrm>
            <a:prstGeom prst="rect">
              <a:avLst/>
            </a:prstGeom>
            <a:solidFill>
              <a:schemeClr val="accent5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dirty="0"/>
            </a:p>
          </p:txBody>
        </p:sp>
      </p:grp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42963" y="1716088"/>
            <a:ext cx="82296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2250"/>
            <a:ext cx="1800225" cy="28575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64275" y="6572250"/>
            <a:ext cx="2879725" cy="28575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1428750"/>
            <a:ext cx="809625" cy="285750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50000"/>
                  </a:schemeClr>
                </a:solidFill>
              </a:defRPr>
            </a:lvl1pPr>
          </a:lstStyle>
          <a:p>
            <a:pPr>
              <a:defRPr/>
            </a:pPr>
            <a:fld id="{53C83C9E-9057-43C0-8E8D-1BA5802F4F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2963" y="282575"/>
            <a:ext cx="8229600" cy="1143000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2" r:id="rId1"/>
    <p:sldLayoutId id="2147484196" r:id="rId2"/>
    <p:sldLayoutId id="2147484203" r:id="rId3"/>
    <p:sldLayoutId id="2147484197" r:id="rId4"/>
    <p:sldLayoutId id="2147484198" r:id="rId5"/>
    <p:sldLayoutId id="2147484204" r:id="rId6"/>
    <p:sldLayoutId id="2147484205" r:id="rId7"/>
    <p:sldLayoutId id="2147484199" r:id="rId8"/>
    <p:sldLayoutId id="2147484200" r:id="rId9"/>
    <p:sldLayoutId id="2147484201" r:id="rId10"/>
    <p:sldLayoutId id="214748420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1"/>
            <a:tileRect/>
          </a:gradFill>
          <a:effectLst>
            <a:outerShdw blurRad="50800" dist="50800" dir="18900000" algn="tl" rotWithShape="0">
              <a:schemeClr val="tx2">
                <a:alpha val="43000"/>
              </a:scheme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3" pitchFamily="18" charset="2"/>
        <a:buChar char="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Ø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3" pitchFamily="18" charset="2"/>
        <a:buChar char="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Ø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3" pitchFamily="18" charset="2"/>
        <a:buChar char="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842994" y="283053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Analysis of Network Outage Reports</a:t>
            </a:r>
            <a:endParaRPr lang="en-US" sz="3400" i="1" dirty="0" smtClean="0"/>
          </a:p>
        </p:txBody>
      </p:sp>
      <p:pic>
        <p:nvPicPr>
          <p:cNvPr id="15362" name="Picture 5" descr="circ_fcclogo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010400" y="4706938"/>
            <a:ext cx="2133600" cy="2151062"/>
          </a:xfrm>
        </p:spPr>
      </p:pic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F56E5-831A-4DE0-8AD4-8FAEE951C788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943600" y="2133600"/>
            <a:ext cx="3200400" cy="21336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000" i="1" dirty="0" smtClean="0"/>
              <a:t>Cybersecurity and Communications Reliability Division – Public Safety &amp; Homeland Security Bureau</a:t>
            </a:r>
            <a:endParaRPr lang="en-US" sz="2200" b="1" i="1" dirty="0" smtClean="0"/>
          </a:p>
          <a:p>
            <a:pPr marL="0" indent="0" algn="r" eaLnBrk="1" hangingPunct="1">
              <a:buFont typeface="Wingdings" pitchFamily="2" charset="2"/>
              <a:buNone/>
            </a:pPr>
            <a:endParaRPr lang="en-US" sz="2200" b="1" i="1" dirty="0" smtClean="0"/>
          </a:p>
          <a:p>
            <a:pPr marL="0" indent="0" algn="r" eaLnBrk="1" hangingPunct="1">
              <a:buFont typeface="Wingdings" pitchFamily="2" charset="2"/>
              <a:buNone/>
            </a:pPr>
            <a:r>
              <a:rPr lang="en-US" sz="2200" b="1" i="1" dirty="0" smtClean="0"/>
              <a:t>John Healy</a:t>
            </a:r>
            <a:endParaRPr lang="en-US" sz="2200" b="1" dirty="0" smtClean="0"/>
          </a:p>
          <a:p>
            <a:pPr marL="0" indent="0" algn="r" eaLnBrk="1" hangingPunct="1">
              <a:buFont typeface="Wingdings" pitchFamily="2" charset="2"/>
              <a:buNone/>
            </a:pPr>
            <a:endParaRPr lang="en-US" i="1" dirty="0" smtClean="0"/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2819400" y="63246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 dirty="0" smtClean="0"/>
              <a:t>February 2015</a:t>
            </a:r>
            <a:endParaRPr lang="en-US" b="0" dirty="0"/>
          </a:p>
        </p:txBody>
      </p:sp>
      <p:pic>
        <p:nvPicPr>
          <p:cNvPr id="15366" name="Picture 9" descr="Cables hooked up to a rout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2057400"/>
            <a:ext cx="4986338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E911</a:t>
            </a:r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7D1D0-EE14-4347-AF10-A6CD01DA8016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162" y="1752600"/>
            <a:ext cx="6543675" cy="461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Very Large E911 Outages</a:t>
            </a:r>
          </a:p>
        </p:txBody>
      </p:sp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189603-82DF-40D4-8007-0EBAACCCA680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880755"/>
            <a:ext cx="6934200" cy="4537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E911 – Phase 2 Events</a:t>
            </a:r>
          </a:p>
        </p:txBody>
      </p:sp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E038DD-D735-414D-998B-9377B557247B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244" y="1828800"/>
            <a:ext cx="6705600" cy="459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Phase 2 vs. All Other E911 Outages</a:t>
            </a:r>
          </a:p>
        </p:txBody>
      </p:sp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760307-0CFD-4872-87A7-6606EC1247DD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828800"/>
            <a:ext cx="6629400" cy="4611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5"/>
          <p:cNvSpPr>
            <a:spLocks noGrp="1" noChangeArrowheads="1"/>
          </p:cNvSpPr>
          <p:nvPr>
            <p:ph type="title"/>
          </p:nvPr>
        </p:nvSpPr>
        <p:spPr>
          <a:xfrm>
            <a:off x="488950" y="1524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Wireline</a:t>
            </a:r>
            <a:endParaRPr lang="en-US" dirty="0" smtClean="0"/>
          </a:p>
        </p:txBody>
      </p:sp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694437-EB60-4825-A9BD-788C8DED2C80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32771" name="Text Box 11"/>
          <p:cNvSpPr txBox="1">
            <a:spLocks noChangeArrowheads="1"/>
          </p:cNvSpPr>
          <p:nvPr/>
        </p:nvSpPr>
        <p:spPr bwMode="auto">
          <a:xfrm>
            <a:off x="914400" y="6276975"/>
            <a:ext cx="6858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Wireline outages are all outages for which the Reason Reportable was at least 900,000 wireline user-minutes.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168" y="1828798"/>
            <a:ext cx="6267450" cy="4231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6"/>
          <p:cNvSpPr>
            <a:spLocks noGrp="1" noChangeArrowheads="1"/>
          </p:cNvSpPr>
          <p:nvPr>
            <p:ph type="title"/>
          </p:nvPr>
        </p:nvSpPr>
        <p:spPr>
          <a:xfrm>
            <a:off x="842994" y="283053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DS3 (Non-Simplex) Events</a:t>
            </a: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DA136-FAED-41FA-BB28-0911E2053885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5" y="1981200"/>
            <a:ext cx="5962650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229600" cy="1143000"/>
          </a:xfrm>
        </p:spPr>
        <p:txBody>
          <a:bodyPr/>
          <a:lstStyle/>
          <a:p>
            <a:r>
              <a:rPr lang="en-US" dirty="0" smtClean="0"/>
              <a:t>Big DS3 Outages</a:t>
            </a:r>
          </a:p>
        </p:txBody>
      </p:sp>
      <p:sp>
        <p:nvSpPr>
          <p:cNvPr id="17411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9E2DCC-71D3-4800-B3C5-1AD129B4AA93}" type="slidenum">
              <a:rPr lang="en-US" altLang="en-US" smtClean="0"/>
              <a:pPr>
                <a:defRPr/>
              </a:pPr>
              <a:t>16</a:t>
            </a:fld>
            <a:endParaRPr lang="en-US" altLang="en-US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794164"/>
            <a:ext cx="6858000" cy="4680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98411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Wireless</a:t>
            </a:r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B9A3D9-F79B-4A70-B59B-1F40CA54ED98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828800"/>
            <a:ext cx="6400800" cy="4408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Environmental – External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B4FDB6-1A57-4981-B0AC-7A979659F4C5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05000"/>
            <a:ext cx="6858000" cy="4482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SS7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2076D7-B4D1-4692-9FBE-B3A0C26690C8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28800"/>
            <a:ext cx="6477000" cy="4541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5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5184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Frequency of Outages by Month</a:t>
            </a:r>
            <a:endParaRPr lang="en-US" sz="3600" dirty="0" smtClean="0"/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964CEC-C390-4DA4-8A58-1382F717613E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337" y="1828800"/>
            <a:ext cx="6743700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254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Malicious Events</a:t>
            </a: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FFAEB-47E2-478A-87F6-636DB7544202}" type="slidenum">
              <a:rPr lang="en-US" altLang="en-US"/>
              <a:pPr>
                <a:defRPr/>
              </a:pPr>
              <a:t>20</a:t>
            </a:fld>
            <a:endParaRPr lang="en-US" alt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28800"/>
            <a:ext cx="6548437" cy="4358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Malicious Activity</a:t>
            </a:r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300B8-9E1C-48BD-975C-34F85C7E4F84}" type="slidenum">
              <a:rPr lang="en-US" altLang="en-US" smtClean="0"/>
              <a:pPr>
                <a:defRPr/>
              </a:pPr>
              <a:t>21</a:t>
            </a:fld>
            <a:endParaRPr lang="en-US" alt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304" y="2924174"/>
            <a:ext cx="7521968" cy="2028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VOIP Reporting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22065A-81AC-4674-AB48-EF20F7680112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821873"/>
            <a:ext cx="6408737" cy="46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20762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>Duration Trends: DS3 Non-Simplex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484808-C074-4292-9732-A84F7E1A2116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401" y="2008188"/>
            <a:ext cx="5734716" cy="355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20762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Duration</a:t>
            </a:r>
            <a:r>
              <a:rPr lang="en-US" sz="3200" smtClean="0"/>
              <a:t> Trends: E911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C69890-8D77-43A1-9C42-20E7A1F3E7E5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3555" y="1955800"/>
            <a:ext cx="5733964" cy="368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20762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>Duration Trends: Wireline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B6F1F8-DE96-4DD3-8B77-62931DABAF34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185" y="1989138"/>
            <a:ext cx="6177839" cy="3878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20762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>Duration Trends: Wireless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B0F80A-BECD-4F37-85AD-1F364042E206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800" y="1981200"/>
            <a:ext cx="66357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Test for Trend in Event Duration</a:t>
            </a:r>
          </a:p>
        </p:txBody>
      </p:sp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77000" y="6172200"/>
            <a:ext cx="2133600" cy="457200"/>
          </a:xfrm>
        </p:spPr>
        <p:txBody>
          <a:bodyPr/>
          <a:lstStyle/>
          <a:p>
            <a:pPr>
              <a:defRPr/>
            </a:pPr>
            <a:fld id="{821944C8-9C94-4068-B922-50311F939D2D}" type="slidenum">
              <a:rPr lang="en-US" altLang="en-US" smtClean="0"/>
              <a:pPr>
                <a:defRPr/>
              </a:pPr>
              <a:t>27</a:t>
            </a:fld>
            <a:endParaRPr lang="en-US" altLang="en-US" dirty="0" smtClean="0"/>
          </a:p>
        </p:txBody>
      </p:sp>
      <p:sp>
        <p:nvSpPr>
          <p:cNvPr id="54275" name="Text Box 34"/>
          <p:cNvSpPr txBox="1">
            <a:spLocks noChangeArrowheads="1"/>
          </p:cNvSpPr>
          <p:nvPr/>
        </p:nvSpPr>
        <p:spPr bwMode="auto">
          <a:xfrm>
            <a:off x="152400" y="1752600"/>
            <a:ext cx="4648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Non-DS3-Simplex Outages</a:t>
            </a:r>
          </a:p>
          <a:p>
            <a:r>
              <a:rPr lang="en-US" sz="2400" dirty="0"/>
              <a:t>Data from </a:t>
            </a:r>
            <a:r>
              <a:rPr lang="en-US" sz="2400" dirty="0" smtClean="0"/>
              <a:t>1/12  </a:t>
            </a:r>
            <a:r>
              <a:rPr lang="en-US" sz="2400" dirty="0"/>
              <a:t>thru </a:t>
            </a:r>
            <a:r>
              <a:rPr lang="en-US" sz="2400" dirty="0" smtClean="0"/>
              <a:t>12/14</a:t>
            </a:r>
            <a:endParaRPr lang="en-US" sz="2400" dirty="0"/>
          </a:p>
        </p:txBody>
      </p:sp>
      <p:sp>
        <p:nvSpPr>
          <p:cNvPr id="54276" name="Text Box 35"/>
          <p:cNvSpPr txBox="1">
            <a:spLocks noChangeArrowheads="1"/>
          </p:cNvSpPr>
          <p:nvPr/>
        </p:nvSpPr>
        <p:spPr bwMode="auto">
          <a:xfrm>
            <a:off x="228600" y="4419600"/>
            <a:ext cx="3962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Conclusion: Non DS3-Simplex Outages are </a:t>
            </a:r>
            <a:r>
              <a:rPr lang="en-US" sz="2400" dirty="0" smtClean="0"/>
              <a:t>unchanged in duration from 1/12 </a:t>
            </a:r>
            <a:r>
              <a:rPr lang="en-US" sz="2400" dirty="0"/>
              <a:t>to </a:t>
            </a:r>
            <a:r>
              <a:rPr lang="en-US" sz="2400" dirty="0" smtClean="0"/>
              <a:t>12/14</a:t>
            </a:r>
            <a:endParaRPr lang="en-US" sz="2400" dirty="0"/>
          </a:p>
        </p:txBody>
      </p:sp>
      <p:sp>
        <p:nvSpPr>
          <p:cNvPr id="54277" name="Text Box 115"/>
          <p:cNvSpPr txBox="1">
            <a:spLocks noChangeArrowheads="1"/>
          </p:cNvSpPr>
          <p:nvPr/>
        </p:nvSpPr>
        <p:spPr bwMode="auto">
          <a:xfrm>
            <a:off x="4724400" y="1752600"/>
            <a:ext cx="4572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DS3-Simplex Events Only</a:t>
            </a:r>
          </a:p>
          <a:p>
            <a:r>
              <a:rPr lang="en-US" sz="2400" dirty="0"/>
              <a:t>Data from </a:t>
            </a:r>
            <a:r>
              <a:rPr lang="en-US" sz="2400" dirty="0" smtClean="0"/>
              <a:t>1/12 </a:t>
            </a:r>
            <a:r>
              <a:rPr lang="en-US" sz="2400" dirty="0"/>
              <a:t>thru </a:t>
            </a:r>
            <a:r>
              <a:rPr lang="en-US" sz="2400" dirty="0" smtClean="0"/>
              <a:t>12/14</a:t>
            </a:r>
            <a:endParaRPr lang="en-US" sz="2400" dirty="0"/>
          </a:p>
        </p:txBody>
      </p:sp>
      <p:sp>
        <p:nvSpPr>
          <p:cNvPr id="54278" name="Text Box 119"/>
          <p:cNvSpPr txBox="1">
            <a:spLocks noChangeArrowheads="1"/>
          </p:cNvSpPr>
          <p:nvPr/>
        </p:nvSpPr>
        <p:spPr bwMode="auto">
          <a:xfrm>
            <a:off x="4800600" y="4419600"/>
            <a:ext cx="3962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Conclusion: DS3-Simplex Events are </a:t>
            </a:r>
            <a:r>
              <a:rPr lang="en-US" sz="2400" dirty="0" smtClean="0"/>
              <a:t>unchanged in duration </a:t>
            </a:r>
            <a:r>
              <a:rPr lang="en-US" sz="2400" dirty="0"/>
              <a:t>from </a:t>
            </a:r>
            <a:r>
              <a:rPr lang="en-US" sz="2400" dirty="0" smtClean="0"/>
              <a:t>1/12 </a:t>
            </a:r>
            <a:r>
              <a:rPr lang="en-US" sz="2400" dirty="0"/>
              <a:t>to </a:t>
            </a:r>
            <a:r>
              <a:rPr lang="en-US" sz="2400" dirty="0" smtClean="0"/>
              <a:t>12/14</a:t>
            </a:r>
            <a:endParaRPr lang="en-US" sz="2400" dirty="0"/>
          </a:p>
        </p:txBody>
      </p:sp>
      <p:sp>
        <p:nvSpPr>
          <p:cNvPr id="54279" name="Text Box 127"/>
          <p:cNvSpPr txBox="1">
            <a:spLocks noChangeArrowheads="1"/>
          </p:cNvSpPr>
          <p:nvPr/>
        </p:nvSpPr>
        <p:spPr bwMode="auto">
          <a:xfrm>
            <a:off x="533400" y="3124200"/>
            <a:ext cx="3124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Rank Correlation of duration with date </a:t>
            </a:r>
            <a:r>
              <a:rPr lang="en-US" dirty="0" smtClean="0"/>
              <a:t>is .001 and </a:t>
            </a:r>
            <a:r>
              <a:rPr lang="en-US" dirty="0"/>
              <a:t>is </a:t>
            </a:r>
            <a:r>
              <a:rPr lang="en-US" dirty="0" smtClean="0"/>
              <a:t>not significant</a:t>
            </a:r>
            <a:endParaRPr lang="en-US" dirty="0"/>
          </a:p>
        </p:txBody>
      </p:sp>
      <p:sp>
        <p:nvSpPr>
          <p:cNvPr id="54280" name="Text Box 128"/>
          <p:cNvSpPr txBox="1">
            <a:spLocks noChangeArrowheads="1"/>
          </p:cNvSpPr>
          <p:nvPr/>
        </p:nvSpPr>
        <p:spPr bwMode="auto">
          <a:xfrm>
            <a:off x="5181600" y="3131500"/>
            <a:ext cx="3048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Rank Correlation of duration with date </a:t>
            </a:r>
            <a:r>
              <a:rPr lang="en-US" dirty="0" smtClean="0"/>
              <a:t>is .011 and </a:t>
            </a:r>
            <a:r>
              <a:rPr lang="en-US" dirty="0"/>
              <a:t>is </a:t>
            </a:r>
            <a:r>
              <a:rPr lang="en-US" dirty="0" smtClean="0"/>
              <a:t>not significant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1731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Changes to NORS/DIRS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9263"/>
            <a:ext cx="8229600" cy="513873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 smtClean="0"/>
              <a:t>Changes to NORS/DIRS:</a:t>
            </a:r>
          </a:p>
          <a:p>
            <a:pPr lvl="1" eaLnBrk="1" hangingPunct="1">
              <a:buFont typeface="Wingdings" pitchFamily="2" charset="2"/>
              <a:buChar char="ü"/>
              <a:defRPr/>
            </a:pPr>
            <a:r>
              <a:rPr lang="en-US" dirty="0" smtClean="0"/>
              <a:t>Added ability to send text messages when DIRS is activated.</a:t>
            </a:r>
            <a:endParaRPr lang="en-US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Comments and suggestions are greatly appreciated</a:t>
            </a:r>
          </a:p>
        </p:txBody>
      </p:sp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A7AC4-14D5-4275-A90A-CB95248ADBD5}" type="slidenum">
              <a:rPr lang="en-US" altLang="en-US" smtClean="0"/>
              <a:pPr>
                <a:defRPr/>
              </a:pPr>
              <a:t>28</a:t>
            </a:fld>
            <a:endParaRPr lang="en-US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NRSC Activities 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05000"/>
            <a:ext cx="7772400" cy="51054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b="1" dirty="0" smtClean="0"/>
              <a:t>Current Teams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Best  Practices Team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Outage Reporting Advisory Team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Improvements to the NORS System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Improvements to the template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Recommended ways to communicate information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Improvements to NORS/DIRS manuals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i="1" dirty="0" smtClean="0"/>
              <a:t>Fiber Cut Team (Done)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IP Transition Team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Planned Maintenance Team: Examine planned maintenance events; recommend ways to upgrade the system without affecting service</a:t>
            </a:r>
          </a:p>
        </p:txBody>
      </p:sp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C7185-C1F4-4CD3-8C75-3DDF2CD1F0E6}" type="slidenum">
              <a:rPr lang="en-US" altLang="en-US" smtClean="0"/>
              <a:pPr>
                <a:defRPr/>
              </a:pPr>
              <a:t>29</a:t>
            </a:fld>
            <a:endParaRPr lang="en-US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842994" y="283053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Standards for Outage Frequencies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Took average of January 2011 through December 2011 as the standard</a:t>
            </a:r>
          </a:p>
          <a:p>
            <a:pPr eaLnBrk="1" hangingPunct="1"/>
            <a:endParaRPr lang="en-US" dirty="0" smtClean="0"/>
          </a:p>
        </p:txBody>
      </p:sp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250948-154F-4CA9-A689-4F008AF602DC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5"/>
          <p:cNvSpPr>
            <a:spLocks noGrp="1" noChangeArrowheads="1"/>
          </p:cNvSpPr>
          <p:nvPr>
            <p:ph type="title"/>
          </p:nvPr>
        </p:nvSpPr>
        <p:spPr>
          <a:xfrm>
            <a:off x="800100" y="152400"/>
            <a:ext cx="7620000" cy="1066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500" dirty="0" smtClean="0"/>
              <a:t>Outage Index – </a:t>
            </a:r>
            <a:br>
              <a:rPr lang="en-US" sz="3500" dirty="0" smtClean="0"/>
            </a:br>
            <a:r>
              <a:rPr lang="en-US" sz="3500" dirty="0" smtClean="0"/>
              <a:t>For All Outages Except DS3-Simplex</a:t>
            </a:r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D8FF95-7815-4969-A1F0-27AB3B6BC633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21507" name="Text Box 11"/>
          <p:cNvSpPr txBox="1">
            <a:spLocks noChangeArrowheads="1"/>
          </p:cNvSpPr>
          <p:nvPr/>
        </p:nvSpPr>
        <p:spPr bwMode="auto">
          <a:xfrm>
            <a:off x="838200" y="5842000"/>
            <a:ext cx="7010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See ATIS-0100021 Analysis of FCC-Reportable Service Outage Data for a description of the method used to calculate the outage index. </a:t>
            </a:r>
            <a:endParaRPr lang="en-US" sz="1200" b="0" i="1">
              <a:solidFill>
                <a:schemeClr val="tx2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21562"/>
            <a:ext cx="6172200" cy="4103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Procedural Events</a:t>
            </a:r>
          </a:p>
        </p:txBody>
      </p:sp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71C855-06CC-437D-B55C-D201AC8D5AA3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36867" name="Text Box 19"/>
          <p:cNvSpPr txBox="1">
            <a:spLocks noChangeArrowheads="1"/>
          </p:cNvSpPr>
          <p:nvPr/>
        </p:nvSpPr>
        <p:spPr bwMode="auto">
          <a:xfrm>
            <a:off x="685800" y="6019800"/>
            <a:ext cx="6400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Procedural events are ones which have a procedural root cause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858000" y="2895600"/>
            <a:ext cx="2286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/>
              <a:t>Many of these events are related to Planned Maintenance. </a:t>
            </a:r>
            <a:r>
              <a:rPr lang="en-US" sz="1600" i="1" dirty="0" smtClean="0"/>
              <a:t>(We will not include this chart next time)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6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6629400" cy="4313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46413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5"/>
          <p:cNvSpPr>
            <a:spLocks noGrp="1" noChangeArrowheads="1"/>
          </p:cNvSpPr>
          <p:nvPr>
            <p:ph type="title"/>
          </p:nvPr>
        </p:nvSpPr>
        <p:spPr>
          <a:xfrm>
            <a:off x="1041400" y="0"/>
            <a:ext cx="7543800" cy="1295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Procedural Events by Source</a:t>
            </a:r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32BA4D-C1C6-4700-AD79-34AB1467B789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99" y="1981200"/>
            <a:ext cx="6994689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90332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Planned Maintenance </a:t>
            </a:r>
            <a:br>
              <a:rPr lang="en-US" dirty="0" smtClean="0"/>
            </a:br>
            <a:r>
              <a:rPr lang="en-US" dirty="0" smtClean="0"/>
              <a:t>Cause Codes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507915-8B62-4501-8C3C-E9C7B47AE36F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944" y="1847850"/>
            <a:ext cx="6991350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42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Fiber Cut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507915-8B62-4501-8C3C-E9C7B47AE36F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05000"/>
            <a:ext cx="6153150" cy="413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981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5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DS3-Simplex</a:t>
            </a:r>
          </a:p>
        </p:txBody>
      </p:sp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D34ED-325F-4D6D-AB7A-69AD9D176FF7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2" y="1905000"/>
            <a:ext cx="7381875" cy="45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ok">
  <a:themeElements>
    <a:clrScheme name="Book">
      <a:dk1>
        <a:sysClr val="windowText" lastClr="000000"/>
      </a:dk1>
      <a:lt1>
        <a:sysClr val="window" lastClr="FFFFFF"/>
      </a:lt1>
      <a:dk2>
        <a:srgbClr val="000082"/>
      </a:dk2>
      <a:lt2>
        <a:srgbClr val="F3F3FF"/>
      </a:lt2>
      <a:accent1>
        <a:srgbClr val="828200"/>
      </a:accent1>
      <a:accent2>
        <a:srgbClr val="1B582B"/>
      </a:accent2>
      <a:accent3>
        <a:srgbClr val="009FEC"/>
      </a:accent3>
      <a:accent4>
        <a:srgbClr val="00BDBD"/>
      </a:accent4>
      <a:accent5>
        <a:srgbClr val="7C5BAE"/>
      </a:accent5>
      <a:accent6>
        <a:srgbClr val="0055AA"/>
      </a:accent6>
      <a:hlink>
        <a:srgbClr val="FC9658"/>
      </a:hlink>
      <a:folHlink>
        <a:srgbClr val="E800E8"/>
      </a:folHlink>
    </a:clrScheme>
    <a:fontScheme name="Book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標楷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方正舒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ook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80000">
              <a:schemeClr val="phClr">
                <a:tint val="7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7200000" scaled="1"/>
        </a:gradFill>
        <a:gradFill rotWithShape="1">
          <a:gsLst>
            <a:gs pos="0">
              <a:schemeClr val="phClr">
                <a:tint val="8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</a:schemeClr>
            </a:gs>
          </a:gsLst>
          <a:lin ang="180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>
              <a:rot lat="0" lon="0" rev="0"/>
            </a:camera>
            <a:lightRig rig="morning" dir="bl"/>
          </a:scene3d>
          <a:sp3d extrusionH="222250" contourW="25400" prstMaterial="matte">
            <a:bevelT w="38100" h="38100" prst="softRound"/>
            <a:bevelB/>
            <a:extrusionClr>
              <a:srgbClr val="FF0000"/>
            </a:extrusionClr>
            <a:contourClr>
              <a:schemeClr val="accent3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soft" dir="bl">
              <a:rot lat="0" lon="0" rev="0"/>
            </a:lightRig>
          </a:scene3d>
          <a:sp3d prstMaterial="plastic">
            <a:bevelT w="38100" h="381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60000"/>
                <a:hueMod val="100000"/>
                <a:satMod val="100000"/>
              </a:schemeClr>
            </a:gs>
            <a:gs pos="80000">
              <a:schemeClr val="phClr">
                <a:tint val="9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80000"/>
                <a:shade val="100000"/>
                <a:hueMod val="100000"/>
                <a:satMod val="100000"/>
              </a:schemeClr>
            </a:gs>
          </a:gsLst>
          <a:lin ang="180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95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ook">
    <a:dk1>
      <a:sysClr val="windowText" lastClr="000000"/>
    </a:dk1>
    <a:lt1>
      <a:sysClr val="window" lastClr="FFFFFF"/>
    </a:lt1>
    <a:dk2>
      <a:srgbClr val="000082"/>
    </a:dk2>
    <a:lt2>
      <a:srgbClr val="F3F3FF"/>
    </a:lt2>
    <a:accent1>
      <a:srgbClr val="828200"/>
    </a:accent1>
    <a:accent2>
      <a:srgbClr val="1B582B"/>
    </a:accent2>
    <a:accent3>
      <a:srgbClr val="009FEC"/>
    </a:accent3>
    <a:accent4>
      <a:srgbClr val="00BDBD"/>
    </a:accent4>
    <a:accent5>
      <a:srgbClr val="7C5BAE"/>
    </a:accent5>
    <a:accent6>
      <a:srgbClr val="0055AA"/>
    </a:accent6>
    <a:hlink>
      <a:srgbClr val="FC9658"/>
    </a:hlink>
    <a:folHlink>
      <a:srgbClr val="E800E8"/>
    </a:folHlink>
  </a:clrScheme>
</a:themeOverride>
</file>

<file path=ppt/theme/themeOverride2.xml><?xml version="1.0" encoding="utf-8"?>
<a:themeOverride xmlns:a="http://schemas.openxmlformats.org/drawingml/2006/main">
  <a:clrScheme name="Book">
    <a:dk1>
      <a:sysClr val="windowText" lastClr="000000"/>
    </a:dk1>
    <a:lt1>
      <a:sysClr val="window" lastClr="FFFFFF"/>
    </a:lt1>
    <a:dk2>
      <a:srgbClr val="000082"/>
    </a:dk2>
    <a:lt2>
      <a:srgbClr val="F3F3FF"/>
    </a:lt2>
    <a:accent1>
      <a:srgbClr val="828200"/>
    </a:accent1>
    <a:accent2>
      <a:srgbClr val="1B582B"/>
    </a:accent2>
    <a:accent3>
      <a:srgbClr val="009FEC"/>
    </a:accent3>
    <a:accent4>
      <a:srgbClr val="00BDBD"/>
    </a:accent4>
    <a:accent5>
      <a:srgbClr val="7C5BAE"/>
    </a:accent5>
    <a:accent6>
      <a:srgbClr val="0055AA"/>
    </a:accent6>
    <a:hlink>
      <a:srgbClr val="FC9658"/>
    </a:hlink>
    <a:folHlink>
      <a:srgbClr val="E800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Book</Template>
  <TotalTime>62682</TotalTime>
  <Words>379</Words>
  <Application>Microsoft Office PowerPoint</Application>
  <PresentationFormat>On-screen Show (4:3)</PresentationFormat>
  <Paragraphs>107</Paragraphs>
  <Slides>29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Book</vt:lpstr>
      <vt:lpstr>Analysis of Network Outage Reports</vt:lpstr>
      <vt:lpstr>Frequency of Outages by Month</vt:lpstr>
      <vt:lpstr>Standards for Outage Frequencies</vt:lpstr>
      <vt:lpstr>Outage Index –  For All Outages Except DS3-Simplex</vt:lpstr>
      <vt:lpstr>Procedural Events</vt:lpstr>
      <vt:lpstr>Procedural Events by Source</vt:lpstr>
      <vt:lpstr>New Planned Maintenance  Cause Codes</vt:lpstr>
      <vt:lpstr>Fiber Cut</vt:lpstr>
      <vt:lpstr>DS3-Simplex</vt:lpstr>
      <vt:lpstr>E911</vt:lpstr>
      <vt:lpstr>Very Large E911 Outages</vt:lpstr>
      <vt:lpstr>E911 – Phase 2 Events</vt:lpstr>
      <vt:lpstr>Phase 2 vs. All Other E911 Outages</vt:lpstr>
      <vt:lpstr>Wireline</vt:lpstr>
      <vt:lpstr>DS3 (Non-Simplex) Events</vt:lpstr>
      <vt:lpstr>Big DS3 Outages</vt:lpstr>
      <vt:lpstr>Wireless</vt:lpstr>
      <vt:lpstr>Environmental – External</vt:lpstr>
      <vt:lpstr>SS7 </vt:lpstr>
      <vt:lpstr>Malicious Events</vt:lpstr>
      <vt:lpstr>Malicious Activity</vt:lpstr>
      <vt:lpstr>VOIP Reporting</vt:lpstr>
      <vt:lpstr>Duration Trends: DS3 Non-Simplex</vt:lpstr>
      <vt:lpstr>Duration Trends: E911</vt:lpstr>
      <vt:lpstr>Duration Trends: Wireline</vt:lpstr>
      <vt:lpstr>Duration Trends: Wireless</vt:lpstr>
      <vt:lpstr>Test for Trend in Event Duration</vt:lpstr>
      <vt:lpstr>Changes to NORS/DIRS</vt:lpstr>
      <vt:lpstr>NRSC Activities </vt:lpstr>
    </vt:vector>
  </TitlesOfParts>
  <Company>FCC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Pieter.Kleymeer</dc:creator>
  <cp:lastModifiedBy>John Healy</cp:lastModifiedBy>
  <cp:revision>1845</cp:revision>
  <cp:lastPrinted>2013-12-11T13:35:10Z</cp:lastPrinted>
  <dcterms:created xsi:type="dcterms:W3CDTF">2004-08-18T15:35:40Z</dcterms:created>
  <dcterms:modified xsi:type="dcterms:W3CDTF">2015-02-23T14:15:16Z</dcterms:modified>
</cp:coreProperties>
</file>