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  <p:sldMasterId id="2147483685" r:id="rId2"/>
    <p:sldMasterId id="2147483687" r:id="rId3"/>
  </p:sldMasterIdLst>
  <p:notesMasterIdLst>
    <p:notesMasterId r:id="rId11"/>
  </p:notesMasterIdLst>
  <p:handoutMasterIdLst>
    <p:handoutMasterId r:id="rId12"/>
  </p:handoutMasterIdLst>
  <p:sldIdLst>
    <p:sldId id="318" r:id="rId4"/>
    <p:sldId id="433" r:id="rId5"/>
    <p:sldId id="434" r:id="rId6"/>
    <p:sldId id="435" r:id="rId7"/>
    <p:sldId id="437" r:id="rId8"/>
    <p:sldId id="438" r:id="rId9"/>
    <p:sldId id="436" r:id="rId10"/>
  </p:sldIdLst>
  <p:sldSz cx="9144000" cy="6858000" type="screen4x3"/>
  <p:notesSz cx="7086600" cy="93726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vonne Reigle" initials="Y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6D9F1"/>
    <a:srgbClr val="080808"/>
    <a:srgbClr val="FFFFFF"/>
    <a:srgbClr val="9BBB59"/>
    <a:srgbClr val="1F3FC7"/>
    <a:srgbClr val="00539B"/>
    <a:srgbClr val="FF6600"/>
    <a:srgbClr val="3399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9" autoAdjust="0"/>
    <p:restoredTop sz="99496" autoAdjust="0"/>
  </p:normalViewPr>
  <p:slideViewPr>
    <p:cSldViewPr snapToGrid="0" snapToObjects="1">
      <p:cViewPr>
        <p:scale>
          <a:sx n="90" d="100"/>
          <a:sy n="90" d="100"/>
        </p:scale>
        <p:origin x="-972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1956" y="-102"/>
      </p:cViewPr>
      <p:guideLst>
        <p:guide orient="horz" pos="2952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3" tIns="47021" rIns="94043" bIns="4702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1" y="0"/>
            <a:ext cx="3070860" cy="468630"/>
          </a:xfrm>
          <a:prstGeom prst="rect">
            <a:avLst/>
          </a:prstGeom>
        </p:spPr>
        <p:txBody>
          <a:bodyPr vert="horz" lIns="94043" tIns="47021" rIns="94043" bIns="4702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12D8A1E-D52C-4304-8434-C4E1A2E00059}" type="datetimeFigureOut">
              <a:rPr lang="en-US"/>
              <a:pPr>
                <a:defRPr/>
              </a:pPr>
              <a:t>6/16/2014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3" tIns="47021" rIns="94043" bIns="4702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1" y="8902343"/>
            <a:ext cx="3070860" cy="468630"/>
          </a:xfrm>
          <a:prstGeom prst="rect">
            <a:avLst/>
          </a:prstGeom>
        </p:spPr>
        <p:txBody>
          <a:bodyPr vert="horz" lIns="94043" tIns="47021" rIns="94043" bIns="4702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5D548D-CE9B-4D8F-AC57-8A9BC0BA4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114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3" tIns="47021" rIns="94043" bIns="4702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1" y="0"/>
            <a:ext cx="3070860" cy="468630"/>
          </a:xfrm>
          <a:prstGeom prst="rect">
            <a:avLst/>
          </a:prstGeom>
        </p:spPr>
        <p:txBody>
          <a:bodyPr vert="horz" lIns="94043" tIns="47021" rIns="94043" bIns="4702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AD44489-E495-4718-8D9A-86FB8F2139E1}" type="datetimeFigureOut">
              <a:rPr lang="en-US"/>
              <a:pPr>
                <a:defRPr/>
              </a:pPr>
              <a:t>6/16/2014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3" tIns="47021" rIns="94043" bIns="4702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1" y="4451986"/>
            <a:ext cx="5669280" cy="4217670"/>
          </a:xfrm>
          <a:prstGeom prst="rect">
            <a:avLst/>
          </a:prstGeom>
        </p:spPr>
        <p:txBody>
          <a:bodyPr vert="horz" lIns="94043" tIns="47021" rIns="94043" bIns="4702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3" tIns="47021" rIns="94043" bIns="4702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1" y="8902343"/>
            <a:ext cx="3070860" cy="468630"/>
          </a:xfrm>
          <a:prstGeom prst="rect">
            <a:avLst/>
          </a:prstGeom>
        </p:spPr>
        <p:txBody>
          <a:bodyPr vert="horz" lIns="94043" tIns="47021" rIns="94043" bIns="4702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FAB296-A647-4183-9CB4-02D9028B8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02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FAB296-A647-4183-9CB4-02D9028B8B7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70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7996"/>
            <a:ext cx="8229600" cy="936298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>
                <a:solidFill>
                  <a:srgbClr val="080808"/>
                </a:solidFill>
                <a:latin typeface="Helvetica Neue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51128"/>
            <a:ext cx="8229600" cy="4735773"/>
          </a:xfrm>
          <a:prstGeom prst="rect">
            <a:avLst/>
          </a:prstGeom>
        </p:spPr>
        <p:txBody>
          <a:bodyPr tIns="0" bIns="0"/>
          <a:lstStyle>
            <a:lvl1pPr marL="342900" indent="-342900">
              <a:spcBef>
                <a:spcPts val="1032"/>
              </a:spcBef>
              <a:buFont typeface="Arial" pitchFamily="34" charset="0"/>
              <a:buChar char="•"/>
              <a:defRPr sz="2400">
                <a:solidFill>
                  <a:srgbClr val="080808"/>
                </a:solidFill>
                <a:latin typeface="Helvetica Neue"/>
              </a:defRPr>
            </a:lvl1pPr>
            <a:lvl2pPr marL="742950" indent="-285750">
              <a:buClrTx/>
              <a:buFont typeface="Arial" pitchFamily="34" charset="0"/>
              <a:buChar char="•"/>
              <a:defRPr sz="2200">
                <a:solidFill>
                  <a:srgbClr val="080808"/>
                </a:solidFill>
                <a:latin typeface="Helvetica Neue"/>
              </a:defRPr>
            </a:lvl2pPr>
            <a:lvl3pPr marL="1143000" indent="-228600">
              <a:buClrTx/>
              <a:buFont typeface="Arial" pitchFamily="34" charset="0"/>
              <a:buChar char="•"/>
              <a:defRPr sz="2200">
                <a:solidFill>
                  <a:srgbClr val="080808"/>
                </a:solidFill>
                <a:latin typeface="Helvetica Neue"/>
              </a:defRPr>
            </a:lvl3pPr>
            <a:lvl4pPr marL="1600200" indent="-228600">
              <a:buClrTx/>
              <a:buFont typeface="Arial" pitchFamily="34" charset="0"/>
              <a:buChar char="•"/>
              <a:defRPr sz="2200" baseline="0">
                <a:solidFill>
                  <a:srgbClr val="080808"/>
                </a:solidFill>
                <a:latin typeface="Helvetica Neue"/>
              </a:defRPr>
            </a:lvl4pPr>
            <a:lvl5pPr marL="2057400" indent="-228600">
              <a:buClrTx/>
              <a:buFont typeface="Arial" pitchFamily="34" charset="0"/>
              <a:buChar char="•"/>
              <a:defRPr sz="2200">
                <a:solidFill>
                  <a:srgbClr val="080808"/>
                </a:solidFill>
                <a:latin typeface="Helvetica Neue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141928"/>
            <a:ext cx="9144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1587796" y="6451026"/>
            <a:ext cx="541906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ATIS Board of Directors</a:t>
            </a:r>
            <a:r>
              <a:rPr lang="en-US" sz="1100" baseline="0" dirty="0" smtClean="0">
                <a:solidFill>
                  <a:schemeClr val="tx1"/>
                </a:solidFill>
                <a:latin typeface="Calibri" pitchFamily="34" charset="0"/>
              </a:rPr>
              <a:t>’ Meeting</a:t>
            </a:r>
          </a:p>
          <a:p>
            <a:pPr>
              <a:defRPr/>
            </a:pPr>
            <a:r>
              <a:rPr lang="en-US" sz="1100" baseline="0" dirty="0" smtClean="0">
                <a:solidFill>
                  <a:schemeClr val="tx1"/>
                </a:solidFill>
                <a:latin typeface="Calibri" pitchFamily="34" charset="0"/>
              </a:rPr>
              <a:t>October 20, 2011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0" y="6136426"/>
            <a:ext cx="9157649" cy="748659"/>
            <a:chOff x="324539" y="4936667"/>
            <a:chExt cx="9157649" cy="748659"/>
          </a:xfrm>
        </p:grpSpPr>
        <p:pic>
          <p:nvPicPr>
            <p:cNvPr id="22" name="Picture 21" descr="PPT Image5f.jpg"/>
            <p:cNvPicPr>
              <a:picLocks noChangeAspect="1"/>
            </p:cNvPicPr>
            <p:nvPr userDrawn="1"/>
          </p:nvPicPr>
          <p:blipFill>
            <a:blip r:embed="rId2"/>
            <a:srcRect t="8176"/>
            <a:stretch>
              <a:fillRect/>
            </a:stretch>
          </p:blipFill>
          <p:spPr>
            <a:xfrm>
              <a:off x="324539" y="4940724"/>
              <a:ext cx="9144000" cy="734687"/>
            </a:xfrm>
            <a:prstGeom prst="rect">
              <a:avLst/>
            </a:prstGeom>
          </p:spPr>
        </p:pic>
        <p:pic>
          <p:nvPicPr>
            <p:cNvPr id="23" name="Picture 22" descr="ATIS LOGO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49078" y="5072286"/>
              <a:ext cx="1273910" cy="484846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 userDrawn="1"/>
          </p:nvSpPr>
          <p:spPr>
            <a:xfrm>
              <a:off x="9310386" y="4950315"/>
              <a:ext cx="171802" cy="73501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5" name="Straight Connector 24"/>
            <p:cNvCxnSpPr/>
            <p:nvPr userDrawn="1"/>
          </p:nvCxnSpPr>
          <p:spPr>
            <a:xfrm rot="10800000">
              <a:off x="324539" y="4936667"/>
              <a:ext cx="9144000" cy="1588"/>
            </a:xfrm>
            <a:prstGeom prst="line">
              <a:avLst/>
            </a:prstGeom>
            <a:ln w="63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4691641" y="6290010"/>
            <a:ext cx="2452840" cy="44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250" dirty="0" smtClean="0">
                <a:solidFill>
                  <a:srgbClr val="080808"/>
                </a:solidFill>
                <a:latin typeface="Calibri" pitchFamily="34" charset="0"/>
              </a:rPr>
              <a:t>Enabling the All-IP Transition</a:t>
            </a:r>
          </a:p>
          <a:p>
            <a:pPr>
              <a:defRPr/>
            </a:pPr>
            <a:r>
              <a:rPr lang="en-US" sz="1250" dirty="0" smtClean="0">
                <a:solidFill>
                  <a:srgbClr val="080808"/>
                </a:solidFill>
                <a:latin typeface="Calibri" pitchFamily="34" charset="0"/>
              </a:rPr>
              <a:t>June </a:t>
            </a:r>
            <a:r>
              <a:rPr lang="en-US" sz="1250" dirty="0" smtClean="0">
                <a:solidFill>
                  <a:srgbClr val="080808"/>
                </a:solidFill>
                <a:latin typeface="Calibri" pitchFamily="34" charset="0"/>
              </a:rPr>
              <a:t>17, </a:t>
            </a:r>
            <a:r>
              <a:rPr lang="en-US" sz="1250" dirty="0" smtClean="0">
                <a:solidFill>
                  <a:srgbClr val="080808"/>
                </a:solidFill>
                <a:latin typeface="Calibri" pitchFamily="34" charset="0"/>
              </a:rPr>
              <a:t>2014</a:t>
            </a:r>
            <a:endParaRPr lang="en-US" sz="1250" dirty="0">
              <a:solidFill>
                <a:srgbClr val="080808"/>
              </a:solidFill>
              <a:latin typeface="Calibri" pitchFamily="34" charset="0"/>
            </a:endParaRPr>
          </a:p>
        </p:txBody>
      </p:sp>
      <p:pic>
        <p:nvPicPr>
          <p:cNvPr id="14" name="Picture 2" descr="C:\Users\kbartholomew\AppData\Local\Microsoft\Windows\Temporary Internet Files\Content.Outlook\1Y8EG1QO\sipforumfullcolor (3)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655" y="6442541"/>
            <a:ext cx="2035671" cy="29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144482" y="6345553"/>
            <a:ext cx="562665" cy="365125"/>
          </a:xfrm>
        </p:spPr>
        <p:txBody>
          <a:bodyPr/>
          <a:lstStyle>
            <a:lvl1pPr>
              <a:defRPr sz="1300" b="1">
                <a:solidFill>
                  <a:srgbClr val="080808"/>
                </a:solidFill>
              </a:defRPr>
            </a:lvl1pPr>
          </a:lstStyle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85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3909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80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PPT Image5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10" descr="ATIS LOG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978" y="355544"/>
            <a:ext cx="1676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kbartholomew\AppData\Local\Microsoft\Windows\Temporary Internet Files\Content.Outlook\1Y8EG1QO\sipforumfullcolor (3)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615" y="620658"/>
            <a:ext cx="2642805" cy="381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>
            <a:off x="120650" y="1212850"/>
            <a:ext cx="8893175" cy="5470525"/>
          </a:xfrm>
          <a:custGeom>
            <a:avLst/>
            <a:gdLst>
              <a:gd name="T0" fmla="*/ 228600 w 5602"/>
              <a:gd name="T1" fmla="*/ 3175 h 3446"/>
              <a:gd name="T2" fmla="*/ 8664575 w 5602"/>
              <a:gd name="T3" fmla="*/ 0 h 3446"/>
              <a:gd name="T4" fmla="*/ 8886825 w 5602"/>
              <a:gd name="T5" fmla="*/ 209550 h 3446"/>
              <a:gd name="T6" fmla="*/ 8890000 w 5602"/>
              <a:gd name="T7" fmla="*/ 5241925 h 3446"/>
              <a:gd name="T8" fmla="*/ 8667750 w 5602"/>
              <a:gd name="T9" fmla="*/ 5470525 h 3446"/>
              <a:gd name="T10" fmla="*/ 228600 w 5602"/>
              <a:gd name="T11" fmla="*/ 5470525 h 3446"/>
              <a:gd name="T12" fmla="*/ 0 w 5602"/>
              <a:gd name="T13" fmla="*/ 5241925 h 3446"/>
              <a:gd name="T14" fmla="*/ 3175 w 5602"/>
              <a:gd name="T15" fmla="*/ 209550 h 3446"/>
              <a:gd name="T16" fmla="*/ 228600 w 5602"/>
              <a:gd name="T17" fmla="*/ 3175 h 344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602" h="3446">
                <a:moveTo>
                  <a:pt x="144" y="2"/>
                </a:moveTo>
                <a:cubicBezTo>
                  <a:pt x="274" y="2"/>
                  <a:pt x="5334" y="0"/>
                  <a:pt x="5458" y="0"/>
                </a:cubicBezTo>
                <a:cubicBezTo>
                  <a:pt x="5582" y="0"/>
                  <a:pt x="5598" y="12"/>
                  <a:pt x="5598" y="132"/>
                </a:cubicBezTo>
                <a:cubicBezTo>
                  <a:pt x="5598" y="252"/>
                  <a:pt x="5602" y="3178"/>
                  <a:pt x="5600" y="3302"/>
                </a:cubicBezTo>
                <a:cubicBezTo>
                  <a:pt x="5598" y="3426"/>
                  <a:pt x="5584" y="3446"/>
                  <a:pt x="5460" y="3446"/>
                </a:cubicBezTo>
                <a:cubicBezTo>
                  <a:pt x="5336" y="3446"/>
                  <a:pt x="272" y="3446"/>
                  <a:pt x="144" y="3446"/>
                </a:cubicBezTo>
                <a:cubicBezTo>
                  <a:pt x="16" y="3446"/>
                  <a:pt x="0" y="3430"/>
                  <a:pt x="0" y="3302"/>
                </a:cubicBezTo>
                <a:cubicBezTo>
                  <a:pt x="0" y="3174"/>
                  <a:pt x="2" y="252"/>
                  <a:pt x="2" y="132"/>
                </a:cubicBezTo>
                <a:cubicBezTo>
                  <a:pt x="2" y="12"/>
                  <a:pt x="14" y="2"/>
                  <a:pt x="144" y="2"/>
                </a:cubicBezTo>
                <a:close/>
              </a:path>
            </a:pathLst>
          </a:custGeom>
          <a:noFill/>
          <a:ln w="25400">
            <a:solidFill>
              <a:srgbClr val="7AC142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eaLnBrk="0" hangingPunct="0">
              <a:defRPr/>
            </a:pPr>
            <a:endParaRPr lang="en-US" sz="2000">
              <a:solidFill>
                <a:srgbClr val="005288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8195" name="Freeform 3"/>
          <p:cNvSpPr>
            <a:spLocks/>
          </p:cNvSpPr>
          <p:nvPr/>
        </p:nvSpPr>
        <p:spPr bwMode="auto">
          <a:xfrm>
            <a:off x="120650" y="180975"/>
            <a:ext cx="8893175" cy="957263"/>
          </a:xfrm>
          <a:custGeom>
            <a:avLst/>
            <a:gdLst>
              <a:gd name="T0" fmla="*/ 231775 w 5602"/>
              <a:gd name="T1" fmla="*/ 0 h 603"/>
              <a:gd name="T2" fmla="*/ 8667750 w 5602"/>
              <a:gd name="T3" fmla="*/ 0 h 603"/>
              <a:gd name="T4" fmla="*/ 8893175 w 5602"/>
              <a:gd name="T5" fmla="*/ 228600 h 603"/>
              <a:gd name="T6" fmla="*/ 8893175 w 5602"/>
              <a:gd name="T7" fmla="*/ 746125 h 603"/>
              <a:gd name="T8" fmla="*/ 8670925 w 5602"/>
              <a:gd name="T9" fmla="*/ 957263 h 603"/>
              <a:gd name="T10" fmla="*/ 231775 w 5602"/>
              <a:gd name="T11" fmla="*/ 957263 h 603"/>
              <a:gd name="T12" fmla="*/ 0 w 5602"/>
              <a:gd name="T13" fmla="*/ 747713 h 603"/>
              <a:gd name="T14" fmla="*/ 0 w 5602"/>
              <a:gd name="T15" fmla="*/ 233363 h 603"/>
              <a:gd name="T16" fmla="*/ 231775 w 5602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602" h="603">
                <a:moveTo>
                  <a:pt x="146" y="0"/>
                </a:moveTo>
                <a:cubicBezTo>
                  <a:pt x="276" y="0"/>
                  <a:pt x="5336" y="0"/>
                  <a:pt x="5460" y="0"/>
                </a:cubicBezTo>
                <a:cubicBezTo>
                  <a:pt x="5584" y="0"/>
                  <a:pt x="5602" y="16"/>
                  <a:pt x="5602" y="144"/>
                </a:cubicBezTo>
                <a:cubicBezTo>
                  <a:pt x="5602" y="272"/>
                  <a:pt x="5602" y="350"/>
                  <a:pt x="5602" y="470"/>
                </a:cubicBezTo>
                <a:cubicBezTo>
                  <a:pt x="5602" y="590"/>
                  <a:pt x="5586" y="603"/>
                  <a:pt x="5462" y="603"/>
                </a:cubicBezTo>
                <a:cubicBezTo>
                  <a:pt x="5338" y="603"/>
                  <a:pt x="274" y="603"/>
                  <a:pt x="146" y="603"/>
                </a:cubicBezTo>
                <a:cubicBezTo>
                  <a:pt x="18" y="603"/>
                  <a:pt x="0" y="590"/>
                  <a:pt x="0" y="471"/>
                </a:cubicBezTo>
                <a:cubicBezTo>
                  <a:pt x="0" y="352"/>
                  <a:pt x="0" y="274"/>
                  <a:pt x="0" y="147"/>
                </a:cubicBezTo>
                <a:cubicBezTo>
                  <a:pt x="0" y="20"/>
                  <a:pt x="16" y="0"/>
                  <a:pt x="146" y="0"/>
                </a:cubicBezTo>
                <a:close/>
              </a:path>
            </a:pathLst>
          </a:custGeom>
          <a:solidFill>
            <a:srgbClr val="DDE6F3"/>
          </a:solidFill>
          <a:ln w="25400">
            <a:solidFill>
              <a:srgbClr val="7AC142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eaLnBrk="0" hangingPunct="0">
              <a:defRPr/>
            </a:pPr>
            <a:endParaRPr lang="en-US" sz="2000">
              <a:solidFill>
                <a:srgbClr val="005288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98425" y="1368425"/>
            <a:ext cx="8937625" cy="537845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>
                <a:alpha val="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srgbClr val="005288"/>
              </a:solidFill>
              <a:latin typeface="Arial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15913" y="182563"/>
            <a:ext cx="8455025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9088" y="1231900"/>
            <a:ext cx="8455025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6525" y="6489700"/>
            <a:ext cx="1050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 b="0">
                <a:solidFill>
                  <a:srgbClr val="DDE6F3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 defTabSz="914400">
              <a:defRPr/>
            </a:pPr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400800"/>
            <a:ext cx="46482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 b="0">
                <a:solidFill>
                  <a:srgbClr val="005288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 defTabSz="914400">
              <a:defRPr/>
            </a:pPr>
            <a:r>
              <a:rPr lang="en-US"/>
              <a:t>Copyright © 2013 SIP Forum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79525" y="6489700"/>
            <a:ext cx="457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solidFill>
                  <a:srgbClr val="DDE6F3"/>
                </a:solidFill>
                <a:latin typeface="Arial" pitchFamily="34" charset="0"/>
                <a:cs typeface="+mn-cs"/>
              </a:defRPr>
            </a:lvl1pPr>
          </a:lstStyle>
          <a:p>
            <a:pPr defTabSz="914400">
              <a:defRPr/>
            </a:pPr>
            <a:fld id="{CE4BBE7D-7708-4204-A155-EF453FC56914}" type="slidenum">
              <a:rPr lang="en-US"/>
              <a:pPr defTabSz="914400">
                <a:defRPr/>
              </a:pPr>
              <a:t>‹#›</a:t>
            </a:fld>
            <a:endParaRPr lang="en-US"/>
          </a:p>
        </p:txBody>
      </p:sp>
      <p:pic>
        <p:nvPicPr>
          <p:cNvPr id="9226" name="Picture 11" descr="SIPconnec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400800"/>
            <a:ext cx="1295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1" descr="FULLCOLORsmall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6172200"/>
            <a:ext cx="1500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78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528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5288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5288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5288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5288"/>
          </a:solidFill>
          <a:latin typeface="Arial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5288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5288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5288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5288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itchStock_heavy_hitter_pitch_deck_bg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BD50537-0202-8848-9A34-0E5A9464C647}" type="datetime1">
              <a:rPr lang="en-US" smtClean="0">
                <a:solidFill>
                  <a:srgbClr val="7F7F7F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6/16/2014</a:t>
            </a:fld>
            <a:endParaRPr lang="en-US" dirty="0">
              <a:solidFill>
                <a:srgbClr val="7F7F7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srgbClr val="7F7F7F"/>
                </a:solidFill>
                <a:latin typeface="Calibri"/>
              </a:rPr>
              <a:t>this is a test</a:t>
            </a:r>
            <a:endParaRPr lang="en-US" dirty="0">
              <a:solidFill>
                <a:srgbClr val="7F7F7F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DFFCDD6-D9C9-DE43-AB29-C54481E839B9}" type="slidenum">
              <a:rPr lang="en-US" smtClean="0">
                <a:solidFill>
                  <a:srgbClr val="7F7F7F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7F7F7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38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800" b="1" i="0" kern="1200" cap="all" normalizeH="0">
          <a:solidFill>
            <a:schemeClr val="tx2"/>
          </a:solidFill>
          <a:latin typeface="nevi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900" b="1" i="0" kern="1200" cap="all">
          <a:solidFill>
            <a:schemeClr val="tx1"/>
          </a:solidFill>
          <a:latin typeface="nevi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5771" y="1190445"/>
            <a:ext cx="7538883" cy="2579297"/>
          </a:xfrm>
          <a:prstGeom prst="rect">
            <a:avLst/>
          </a:prstGeom>
        </p:spPr>
        <p:txBody>
          <a:bodyPr wrap="square" anchor="b"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30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/>
            <a:r>
              <a:rPr lang="en-US" sz="3600" dirty="0" smtClean="0"/>
              <a:t>IP Interconnection Profile</a:t>
            </a:r>
            <a:endParaRPr lang="en-US" sz="3600" dirty="0"/>
          </a:p>
        </p:txBody>
      </p:sp>
      <p:grpSp>
        <p:nvGrpSpPr>
          <p:cNvPr id="2" name="Group 1"/>
          <p:cNvGrpSpPr/>
          <p:nvPr/>
        </p:nvGrpSpPr>
        <p:grpSpPr>
          <a:xfrm>
            <a:off x="0" y="3709692"/>
            <a:ext cx="9144000" cy="45719"/>
            <a:chOff x="0" y="3711105"/>
            <a:chExt cx="9144000" cy="45719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3751418"/>
              <a:ext cx="9144000" cy="1588"/>
            </a:xfrm>
            <a:prstGeom prst="line">
              <a:avLst/>
            </a:prstGeom>
            <a:ln w="6350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8169942" y="3711105"/>
              <a:ext cx="974058" cy="4571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Subtitle 2"/>
          <p:cNvSpPr txBox="1">
            <a:spLocks/>
          </p:cNvSpPr>
          <p:nvPr/>
        </p:nvSpPr>
        <p:spPr>
          <a:xfrm>
            <a:off x="3338570" y="3786054"/>
            <a:ext cx="4485905" cy="136838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763">
              <a:lnSpc>
                <a:spcPts val="2400"/>
              </a:lnSpc>
              <a:spcBef>
                <a:spcPts val="0"/>
              </a:spcBef>
              <a:buFont typeface="Arial" charset="0"/>
              <a:buNone/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7684" y="4582633"/>
            <a:ext cx="2044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Consensus Points</a:t>
            </a:r>
          </a:p>
          <a:p>
            <a:r>
              <a:rPr lang="en-US" dirty="0" smtClean="0"/>
              <a:t>6/17/2014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37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Technical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Carrier's MUST support the History-Info Header and SHOULD support of the SIP Diversion header for a period of time in order facilitate interoperability. </a:t>
            </a:r>
            <a:endParaRPr lang="en-US" sz="2000" dirty="0" smtClean="0"/>
          </a:p>
          <a:p>
            <a:pPr lvl="1"/>
            <a:r>
              <a:rPr lang="en-US" sz="2000" dirty="0" smtClean="0"/>
              <a:t>When both headers </a:t>
            </a:r>
            <a:r>
              <a:rPr lang="en-US" sz="2000" dirty="0"/>
              <a:t>are sent, the sender MUST ensure that they are semantically identical</a:t>
            </a:r>
            <a:r>
              <a:rPr lang="en-US" sz="2000" dirty="0" smtClean="0"/>
              <a:t>.</a:t>
            </a:r>
          </a:p>
          <a:p>
            <a:pPr lvl="0"/>
            <a:r>
              <a:rPr lang="en-US" sz="2000" dirty="0"/>
              <a:t>Carrier's May support redirection across the NNI, based on bilateral agreement. The redirection MAY be performed with a 3XX or REFER message.</a:t>
            </a:r>
          </a:p>
          <a:p>
            <a:r>
              <a:rPr lang="en-US" sz="2000" dirty="0"/>
              <a:t>Carrier's MUST support P-Early-Media as </a:t>
            </a:r>
            <a:r>
              <a:rPr lang="en-US" sz="2000" dirty="0" smtClean="0"/>
              <a:t>defined </a:t>
            </a:r>
            <a:r>
              <a:rPr lang="en-US" sz="2000" dirty="0"/>
              <a:t>in RFC 5009.</a:t>
            </a:r>
          </a:p>
          <a:p>
            <a:r>
              <a:rPr lang="en-US" sz="2000" dirty="0"/>
              <a:t>Resource Priority Header (RPH) MUST be supported by NS/EP compliant networks, and MUST be transparently passed by non-NS/EP compliant networks</a:t>
            </a:r>
            <a:r>
              <a:rPr lang="en-US" sz="2000" dirty="0" smtClean="0"/>
              <a:t>.</a:t>
            </a:r>
          </a:p>
          <a:p>
            <a:pPr lvl="1"/>
            <a:r>
              <a:rPr lang="en-GB" sz="1800" dirty="0"/>
              <a:t>VOICE-ADMIT Forwarding Per-Hop Behaviour </a:t>
            </a:r>
            <a:r>
              <a:rPr lang="en-GB" sz="1800" dirty="0" smtClean="0"/>
              <a:t>per RFC 5865</a:t>
            </a:r>
            <a:endParaRPr lang="en-US" sz="18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5356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Technical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Specified </a:t>
            </a:r>
            <a:r>
              <a:rPr lang="en-US" dirty="0"/>
              <a:t>the exact presentations of Fully Qualified Domain Names in “From:”, “To:” and “PAI” fields.</a:t>
            </a:r>
            <a:endParaRPr lang="en-CA" dirty="0"/>
          </a:p>
          <a:p>
            <a:r>
              <a:rPr lang="en-US" dirty="0" smtClean="0"/>
              <a:t>The </a:t>
            </a:r>
            <a:r>
              <a:rPr lang="en-US" dirty="0"/>
              <a:t>originating Carrier network MUST provide the calling number of the originating user in the P-Asserted-Identity header field of dialog-initiating requests</a:t>
            </a:r>
            <a:r>
              <a:rPr lang="en-US" dirty="0" smtClean="0"/>
              <a:t>.</a:t>
            </a:r>
          </a:p>
          <a:p>
            <a:r>
              <a:rPr lang="en-US" dirty="0"/>
              <a:t>If the originating user wants to remain anonymous, the originating Carrier network MUST include a Privacy header field containing the value "id" as specified in [RFC 3323] and [RFC 3325].</a:t>
            </a:r>
          </a:p>
        </p:txBody>
      </p:sp>
    </p:spTree>
    <p:extLst>
      <p:ext uri="{BB962C8B-B14F-4D97-AF65-F5344CB8AC3E}">
        <p14:creationId xmlns:p14="http://schemas.microsoft.com/office/powerpoint/2010/main" val="3234096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Technical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165"/>
            <a:ext cx="8229600" cy="4735773"/>
          </a:xfrm>
        </p:spPr>
        <p:txBody>
          <a:bodyPr/>
          <a:lstStyle/>
          <a:p>
            <a:r>
              <a:rPr lang="en-US" sz="2000" dirty="0"/>
              <a:t>Carrier's MUST support SIP Overload Control with mandatory support of the default </a:t>
            </a:r>
            <a:r>
              <a:rPr lang="en-US" sz="2000" dirty="0" smtClean="0"/>
              <a:t>algorithm, for SIP congestion control. </a:t>
            </a:r>
            <a:r>
              <a:rPr lang="en-US" sz="2000" dirty="0"/>
              <a:t>Carrier's MAY optional support the Rate Based algorithm based on bilateral agreement between two carriers</a:t>
            </a:r>
            <a:r>
              <a:rPr lang="en-US" sz="2000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Government Priority Services are exempt from overload controls</a:t>
            </a:r>
            <a:endParaRPr lang="en-US" sz="2000" dirty="0"/>
          </a:p>
          <a:p>
            <a:r>
              <a:rPr lang="en-US" sz="2000" dirty="0"/>
              <a:t>An Carrier network MAY impose limits on the number of simultaneous calls, and the incoming rate at which it will accept calls, from a peer. On receiving a dialog-initiating request that exceeds such limits, the receiving Carrier network MUST respond with a 503 (Service Unavailable) response. </a:t>
            </a:r>
            <a:endParaRPr lang="en-US" sz="2000" dirty="0" smtClean="0"/>
          </a:p>
          <a:p>
            <a:r>
              <a:rPr lang="en-US" sz="2000" dirty="0"/>
              <a:t>An </a:t>
            </a:r>
            <a:r>
              <a:rPr lang="en-US" sz="2000" dirty="0" smtClean="0"/>
              <a:t>Carrier </a:t>
            </a:r>
            <a:r>
              <a:rPr lang="en-US" sz="2000" dirty="0"/>
              <a:t>network MAY periodically send an OPTIONS request containing a Max-Forwards header field set to a value of '0' to detect the availability of a peer’s ingress point. </a:t>
            </a:r>
          </a:p>
        </p:txBody>
      </p:sp>
    </p:spTree>
    <p:extLst>
      <p:ext uri="{BB962C8B-B14F-4D97-AF65-F5344CB8AC3E}">
        <p14:creationId xmlns:p14="http://schemas.microsoft.com/office/powerpoint/2010/main" val="175826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81" y="1351128"/>
            <a:ext cx="8793126" cy="4735773"/>
          </a:xfrm>
        </p:spPr>
        <p:txBody>
          <a:bodyPr/>
          <a:lstStyle/>
          <a:p>
            <a:r>
              <a:rPr lang="en-US" sz="2000" dirty="0"/>
              <a:t>Distinguishing traffic </a:t>
            </a:r>
            <a:r>
              <a:rPr lang="en-US" sz="2000" dirty="0" smtClean="0"/>
              <a:t>classes</a:t>
            </a:r>
          </a:p>
          <a:p>
            <a:pPr lvl="1"/>
            <a:r>
              <a:rPr lang="en-US" sz="1800" dirty="0"/>
              <a:t>In order to distinguish between traffic classes, the use of the DSCP marking scheme in </a:t>
            </a:r>
            <a:r>
              <a:rPr lang="en-US" sz="1800" dirty="0" smtClean="0"/>
              <a:t>Behavior </a:t>
            </a:r>
            <a:r>
              <a:rPr lang="en-US" sz="1800" dirty="0"/>
              <a:t>Aggregation </a:t>
            </a:r>
            <a:r>
              <a:rPr lang="en-US" sz="1800" dirty="0" smtClean="0"/>
              <a:t>mode</a:t>
            </a:r>
          </a:p>
          <a:p>
            <a:pPr lvl="1"/>
            <a:r>
              <a:rPr lang="en-US" sz="1800" dirty="0" smtClean="0"/>
              <a:t>Same DSCP for Voice and Media</a:t>
            </a:r>
          </a:p>
          <a:p>
            <a:pPr lvl="1"/>
            <a:r>
              <a:rPr lang="en-US" sz="1800" dirty="0"/>
              <a:t>VOICE-ADMIT Forwarding Per-Hop </a:t>
            </a:r>
            <a:r>
              <a:rPr lang="en-US" sz="1800" dirty="0" smtClean="0"/>
              <a:t>Behavior </a:t>
            </a:r>
            <a:r>
              <a:rPr lang="en-US" sz="1800" dirty="0"/>
              <a:t>per RFC </a:t>
            </a:r>
            <a:r>
              <a:rPr lang="en-US" sz="1800" dirty="0" smtClean="0"/>
              <a:t>5865 for NS/EP traffic</a:t>
            </a:r>
          </a:p>
          <a:p>
            <a:r>
              <a:rPr lang="en-US" sz="2000" dirty="0"/>
              <a:t>It is the responsibility of the IPv6 </a:t>
            </a:r>
            <a:r>
              <a:rPr lang="en-US" sz="2000" dirty="0" smtClean="0"/>
              <a:t>Carrier </a:t>
            </a:r>
            <a:r>
              <a:rPr lang="en-US" sz="2000" dirty="0"/>
              <a:t>network to perform the IPv4/IPv6 interworking function when interworking with an IPv4 </a:t>
            </a:r>
            <a:r>
              <a:rPr lang="en-US" sz="2000" dirty="0" smtClean="0"/>
              <a:t>Carrier </a:t>
            </a:r>
            <a:r>
              <a:rPr lang="en-US" sz="2000" dirty="0"/>
              <a:t>network.</a:t>
            </a:r>
          </a:p>
          <a:p>
            <a:r>
              <a:rPr lang="en-US" sz="2000" dirty="0" smtClean="0"/>
              <a:t>Peer Carrier </a:t>
            </a:r>
            <a:r>
              <a:rPr lang="en-US" sz="2000" dirty="0"/>
              <a:t>networks SHOULD support the RTP Loopback Test procedures </a:t>
            </a:r>
            <a:endParaRPr lang="en-US" sz="2000" dirty="0" smtClean="0"/>
          </a:p>
          <a:p>
            <a:pPr lvl="1"/>
            <a:r>
              <a:rPr lang="en-US" sz="1800" dirty="0" smtClean="0"/>
              <a:t>Carrier </a:t>
            </a:r>
            <a:r>
              <a:rPr lang="en-US" sz="1800" dirty="0"/>
              <a:t>networks that support the RTP Loopback procedures will provide a SIP URI that identifies a media endpoint within the </a:t>
            </a:r>
            <a:r>
              <a:rPr lang="en-US" sz="1800" dirty="0" smtClean="0"/>
              <a:t>Carrier </a:t>
            </a:r>
            <a:r>
              <a:rPr lang="en-US" sz="1800" dirty="0"/>
              <a:t>network that performs the loopback functions. </a:t>
            </a:r>
            <a:endParaRPr lang="en-US" sz="1800" dirty="0" smtClean="0"/>
          </a:p>
          <a:p>
            <a:pPr lvl="1"/>
            <a:r>
              <a:rPr lang="en-US" sz="1800" dirty="0" smtClean="0"/>
              <a:t>Ideally</a:t>
            </a:r>
            <a:r>
              <a:rPr lang="en-US" sz="1800" dirty="0"/>
              <a:t>, this "loopback" media endpoint would be located near the ingress point of the peer </a:t>
            </a:r>
            <a:r>
              <a:rPr lang="en-US" sz="1800" dirty="0" smtClean="0"/>
              <a:t>Carrier </a:t>
            </a:r>
            <a:r>
              <a:rPr lang="en-US" sz="1800" dirty="0"/>
              <a:t>network</a:t>
            </a:r>
            <a:r>
              <a:rPr lang="en-US" sz="2000" dirty="0"/>
              <a:t>.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Protocol Technical Items</a:t>
            </a:r>
          </a:p>
        </p:txBody>
      </p:sp>
    </p:spTree>
    <p:extLst>
      <p:ext uri="{BB962C8B-B14F-4D97-AF65-F5344CB8AC3E}">
        <p14:creationId xmlns:p14="http://schemas.microsoft.com/office/powerpoint/2010/main" val="595280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Mandatory and optional narrowband and wideband codecs</a:t>
            </a:r>
            <a:r>
              <a:rPr lang="en-US"/>
              <a:t>, </a:t>
            </a:r>
            <a:r>
              <a:rPr lang="en-US"/>
              <a:t>including </a:t>
            </a:r>
            <a:r>
              <a:rPr lang="en-US"/>
              <a:t>c</a:t>
            </a:r>
            <a:r>
              <a:rPr lang="en-US" smtClean="0"/>
              <a:t>odec/packetization </a:t>
            </a:r>
            <a:r>
              <a:rPr lang="en-US" dirty="0"/>
              <a:t>period use and transcoding guidelines</a:t>
            </a:r>
          </a:p>
        </p:txBody>
      </p:sp>
    </p:spTree>
    <p:extLst>
      <p:ext uri="{BB962C8B-B14F-4D97-AF65-F5344CB8AC3E}">
        <p14:creationId xmlns:p14="http://schemas.microsoft.com/office/powerpoint/2010/main" val="4259824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VoIP traffic, from the </a:t>
            </a:r>
            <a:r>
              <a:rPr lang="en-US" dirty="0" smtClean="0"/>
              <a:t>border element </a:t>
            </a:r>
            <a:r>
              <a:rPr lang="en-US" dirty="0"/>
              <a:t>in </a:t>
            </a:r>
            <a:r>
              <a:rPr lang="en-US" dirty="0" smtClean="0"/>
              <a:t>one </a:t>
            </a:r>
            <a:r>
              <a:rPr lang="en-US" dirty="0"/>
              <a:t>carrier’s </a:t>
            </a:r>
            <a:r>
              <a:rPr lang="en-US" dirty="0" smtClean="0"/>
              <a:t>domain to the border element in another carrier’s domain, </a:t>
            </a:r>
            <a:r>
              <a:rPr lang="en-US" dirty="0"/>
              <a:t>shall be secured, either physically or logically, from Internet Transit traffic.</a:t>
            </a:r>
          </a:p>
          <a:p>
            <a:r>
              <a:rPr lang="en-US" dirty="0"/>
              <a:t>This security can be achieved: </a:t>
            </a:r>
          </a:p>
          <a:p>
            <a:pPr lvl="1"/>
            <a:r>
              <a:rPr lang="en-US" i="1" u="sng" dirty="0"/>
              <a:t>physically</a:t>
            </a:r>
            <a:r>
              <a:rPr lang="en-US" dirty="0"/>
              <a:t>: by implementing separated and dedicated networks for the  traffic.</a:t>
            </a:r>
          </a:p>
          <a:p>
            <a:pPr lvl="1"/>
            <a:r>
              <a:rPr lang="en-US" i="1" u="sng" dirty="0"/>
              <a:t>logically</a:t>
            </a:r>
            <a:r>
              <a:rPr lang="en-US" dirty="0"/>
              <a:t>: by implementing mechanism such as Virtual Private Networks (either layer 2, e.g., VLANs, or layer 3, e.g., MPLS-VPN) and Tunneling (e.g. IP Sec).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011410"/>
      </p:ext>
    </p:extLst>
  </p:cSld>
  <p:clrMapOvr>
    <a:masterClrMapping/>
  </p:clrMapOvr>
</p:sld>
</file>

<file path=ppt/theme/theme1.xml><?xml version="1.0" encoding="utf-8"?>
<a:theme xmlns:a="http://schemas.openxmlformats.org/drawingml/2006/main" name="ATIS Theme (title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7_SF-2006-dark">
  <a:themeElements>
    <a:clrScheme name="1_SF-2006-dark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1_SF-2006-da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F-2006-d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F-2006-dar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F-2006-dar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F-2006-dar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F-2006-dar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F-2006-dar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F-2006-dar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F-2006-dar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F-2006-dar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F-2006-dar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F-2006-dar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F-2006-dar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Universal Pitch Deck One Colours">
      <a:dk1>
        <a:srgbClr val="7F7F7F"/>
      </a:dk1>
      <a:lt1>
        <a:sysClr val="window" lastClr="FFFFFF"/>
      </a:lt1>
      <a:dk2>
        <a:srgbClr val="62BADF"/>
      </a:dk2>
      <a:lt2>
        <a:srgbClr val="EEECE1"/>
      </a:lt2>
      <a:accent1>
        <a:srgbClr val="DE4144"/>
      </a:accent1>
      <a:accent2>
        <a:srgbClr val="21475F"/>
      </a:accent2>
      <a:accent3>
        <a:srgbClr val="FD5A51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/>
      </a:bodyPr>
      <a:lstStyle>
        <a:defPPr marL="342900" indent="-342900">
          <a:spcBef>
            <a:spcPct val="20000"/>
          </a:spcBef>
          <a:defRPr sz="1900" cap="all" dirty="0" smtClean="0">
            <a:latin typeface="nevis Bold"/>
            <a:cs typeface="nevis Bold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 Template</Template>
  <TotalTime>10524</TotalTime>
  <Words>550</Words>
  <Application>Microsoft Office PowerPoint</Application>
  <PresentationFormat>On-screen Show (4:3)</PresentationFormat>
  <Paragraphs>35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ATIS Theme (title)</vt:lpstr>
      <vt:lpstr>7_SF-2006-dark</vt:lpstr>
      <vt:lpstr>Office Theme</vt:lpstr>
      <vt:lpstr>PowerPoint Presentation</vt:lpstr>
      <vt:lpstr>Protocol Technical Items</vt:lpstr>
      <vt:lpstr>Protocol Technical Items</vt:lpstr>
      <vt:lpstr>Protocol Technical Items</vt:lpstr>
      <vt:lpstr>Protocol Technical Items</vt:lpstr>
      <vt:lpstr>PowerPoint Presentation</vt:lpstr>
      <vt:lpstr>Security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Jakins</dc:creator>
  <cp:lastModifiedBy>Martin Dolly</cp:lastModifiedBy>
  <cp:revision>725</cp:revision>
  <cp:lastPrinted>2014-02-04T17:45:34Z</cp:lastPrinted>
  <dcterms:created xsi:type="dcterms:W3CDTF">2011-09-29T20:53:31Z</dcterms:created>
  <dcterms:modified xsi:type="dcterms:W3CDTF">2014-06-17T15:14:29Z</dcterms:modified>
</cp:coreProperties>
</file>